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6" d="100"/>
          <a:sy n="56" d="100"/>
        </p:scale>
        <p:origin x="610" y="43"/>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sz="10000" b="1" i="0">
                <a:solidFill>
                  <a:srgbClr val="3328B9"/>
                </a:solidFill>
                <a:latin typeface="Trebuchet MS"/>
                <a:cs typeface="Trebuchet MS"/>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sz="2400" b="1" i="0">
                <a:solidFill>
                  <a:srgbClr val="B82E37"/>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1/6/2025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0000" b="1" i="0">
                <a:solidFill>
                  <a:srgbClr val="3328B9"/>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400" b="1" i="0">
                <a:solidFill>
                  <a:srgbClr val="B82E37"/>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1/6/2025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0000" b="1" i="0">
                <a:solidFill>
                  <a:srgbClr val="3328B9"/>
                </a:solidFill>
                <a:latin typeface="Trebuchet MS"/>
                <a:cs typeface="Trebuchet MS"/>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1/6/2025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0000" b="1" i="0">
                <a:solidFill>
                  <a:srgbClr val="3328B9"/>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1/6/2025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1/6/2025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56568" y="1136899"/>
            <a:ext cx="885190" cy="1549400"/>
          </a:xfrm>
          <a:prstGeom prst="rect">
            <a:avLst/>
          </a:prstGeom>
        </p:spPr>
        <p:txBody>
          <a:bodyPr wrap="square" lIns="0" tIns="0" rIns="0" bIns="0">
            <a:spAutoFit/>
          </a:bodyPr>
          <a:lstStyle>
            <a:lvl1pPr>
              <a:defRPr sz="10000" b="1" i="0">
                <a:solidFill>
                  <a:srgbClr val="3328B9"/>
                </a:solidFill>
                <a:latin typeface="Trebuchet MS"/>
                <a:cs typeface="Trebuchet MS"/>
              </a:defRPr>
            </a:lvl1pPr>
          </a:lstStyle>
          <a:p>
            <a:endParaRPr/>
          </a:p>
        </p:txBody>
      </p:sp>
      <p:sp>
        <p:nvSpPr>
          <p:cNvPr id="3" name="Holder 3"/>
          <p:cNvSpPr>
            <a:spLocks noGrp="1"/>
          </p:cNvSpPr>
          <p:nvPr>
            <p:ph type="body" idx="1"/>
          </p:nvPr>
        </p:nvSpPr>
        <p:spPr>
          <a:xfrm>
            <a:off x="842794" y="2282519"/>
            <a:ext cx="16821785" cy="6991984"/>
          </a:xfrm>
          <a:prstGeom prst="rect">
            <a:avLst/>
          </a:prstGeom>
        </p:spPr>
        <p:txBody>
          <a:bodyPr wrap="square" lIns="0" tIns="0" rIns="0" bIns="0">
            <a:spAutoFit/>
          </a:bodyPr>
          <a:lstStyle>
            <a:lvl1pPr>
              <a:defRPr sz="2400" b="1" i="0">
                <a:solidFill>
                  <a:srgbClr val="B82E37"/>
                </a:solidFill>
                <a:latin typeface="Trebuchet MS"/>
                <a:cs typeface="Trebuchet MS"/>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1/6/2025</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wscubetech.com/portfolio/data/anchal-dayal?u=yKx30sqlo356O9a1LLktZg%3D%3D" TargetMode="External"/><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hyperlink" Target="https://www.linkedin.com/in/anchal-dayal0826/" TargetMode="External"/><Relationship Id="rId4" Type="http://schemas.openxmlformats.org/officeDocument/2006/relationships/hyperlink" Target="https://github.com/AnchalDaya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3071047" y="2775669"/>
            <a:ext cx="4490085" cy="5538470"/>
            <a:chOff x="13071047" y="2775669"/>
            <a:chExt cx="4490085" cy="5538470"/>
          </a:xfrm>
        </p:grpSpPr>
        <p:sp>
          <p:nvSpPr>
            <p:cNvPr id="3" name="object 3"/>
            <p:cNvSpPr/>
            <p:nvPr/>
          </p:nvSpPr>
          <p:spPr>
            <a:xfrm>
              <a:off x="13460673" y="2775669"/>
              <a:ext cx="3358515" cy="5538470"/>
            </a:xfrm>
            <a:custGeom>
              <a:avLst/>
              <a:gdLst/>
              <a:ahLst/>
              <a:cxnLst/>
              <a:rect l="l" t="t" r="r" b="b"/>
              <a:pathLst>
                <a:path w="3358515" h="5538470">
                  <a:moveTo>
                    <a:pt x="2705160" y="5538384"/>
                  </a:moveTo>
                  <a:lnTo>
                    <a:pt x="653267" y="5538384"/>
                  </a:lnTo>
                  <a:lnTo>
                    <a:pt x="604506" y="5536592"/>
                  </a:lnTo>
                  <a:lnTo>
                    <a:pt x="556719" y="5531299"/>
                  </a:lnTo>
                  <a:lnTo>
                    <a:pt x="510033" y="5522632"/>
                  </a:lnTo>
                  <a:lnTo>
                    <a:pt x="464573" y="5510717"/>
                  </a:lnTo>
                  <a:lnTo>
                    <a:pt x="420467" y="5495682"/>
                  </a:lnTo>
                  <a:lnTo>
                    <a:pt x="377841" y="5477652"/>
                  </a:lnTo>
                  <a:lnTo>
                    <a:pt x="336820" y="5456753"/>
                  </a:lnTo>
                  <a:lnTo>
                    <a:pt x="297530" y="5433113"/>
                  </a:lnTo>
                  <a:lnTo>
                    <a:pt x="260099" y="5406858"/>
                  </a:lnTo>
                  <a:lnTo>
                    <a:pt x="224652" y="5378115"/>
                  </a:lnTo>
                  <a:lnTo>
                    <a:pt x="191315" y="5347009"/>
                  </a:lnTo>
                  <a:lnTo>
                    <a:pt x="160215" y="5313667"/>
                  </a:lnTo>
                  <a:lnTo>
                    <a:pt x="131478" y="5278217"/>
                  </a:lnTo>
                  <a:lnTo>
                    <a:pt x="105230" y="5240783"/>
                  </a:lnTo>
                  <a:lnTo>
                    <a:pt x="81598" y="5201494"/>
                  </a:lnTo>
                  <a:lnTo>
                    <a:pt x="60706" y="5160474"/>
                  </a:lnTo>
                  <a:lnTo>
                    <a:pt x="42683" y="5117852"/>
                  </a:lnTo>
                  <a:lnTo>
                    <a:pt x="27653" y="5073752"/>
                  </a:lnTo>
                  <a:lnTo>
                    <a:pt x="15744" y="5028303"/>
                  </a:lnTo>
                  <a:lnTo>
                    <a:pt x="7081" y="4981629"/>
                  </a:lnTo>
                  <a:lnTo>
                    <a:pt x="1791" y="4933859"/>
                  </a:lnTo>
                  <a:lnTo>
                    <a:pt x="0" y="4885117"/>
                  </a:lnTo>
                  <a:lnTo>
                    <a:pt x="0" y="653267"/>
                  </a:lnTo>
                  <a:lnTo>
                    <a:pt x="1792" y="604506"/>
                  </a:lnTo>
                  <a:lnTo>
                    <a:pt x="7085" y="556719"/>
                  </a:lnTo>
                  <a:lnTo>
                    <a:pt x="15752" y="510033"/>
                  </a:lnTo>
                  <a:lnTo>
                    <a:pt x="27666" y="464573"/>
                  </a:lnTo>
                  <a:lnTo>
                    <a:pt x="42702" y="420467"/>
                  </a:lnTo>
                  <a:lnTo>
                    <a:pt x="60732" y="377841"/>
                  </a:lnTo>
                  <a:lnTo>
                    <a:pt x="81631" y="336820"/>
                  </a:lnTo>
                  <a:lnTo>
                    <a:pt x="105271" y="297530"/>
                  </a:lnTo>
                  <a:lnTo>
                    <a:pt x="131526" y="260099"/>
                  </a:lnTo>
                  <a:lnTo>
                    <a:pt x="160269" y="224652"/>
                  </a:lnTo>
                  <a:lnTo>
                    <a:pt x="191375" y="191315"/>
                  </a:lnTo>
                  <a:lnTo>
                    <a:pt x="224717" y="160215"/>
                  </a:lnTo>
                  <a:lnTo>
                    <a:pt x="260168" y="131478"/>
                  </a:lnTo>
                  <a:lnTo>
                    <a:pt x="297601" y="105230"/>
                  </a:lnTo>
                  <a:lnTo>
                    <a:pt x="336891" y="81598"/>
                  </a:lnTo>
                  <a:lnTo>
                    <a:pt x="377910" y="60706"/>
                  </a:lnTo>
                  <a:lnTo>
                    <a:pt x="420532" y="42683"/>
                  </a:lnTo>
                  <a:lnTo>
                    <a:pt x="464632" y="27653"/>
                  </a:lnTo>
                  <a:lnTo>
                    <a:pt x="510081" y="15744"/>
                  </a:lnTo>
                  <a:lnTo>
                    <a:pt x="556755" y="7081"/>
                  </a:lnTo>
                  <a:lnTo>
                    <a:pt x="604526" y="1791"/>
                  </a:lnTo>
                  <a:lnTo>
                    <a:pt x="653267" y="0"/>
                  </a:lnTo>
                  <a:lnTo>
                    <a:pt x="2705160" y="0"/>
                  </a:lnTo>
                  <a:lnTo>
                    <a:pt x="2753921" y="1792"/>
                  </a:lnTo>
                  <a:lnTo>
                    <a:pt x="2801708" y="7085"/>
                  </a:lnTo>
                  <a:lnTo>
                    <a:pt x="2848394" y="15752"/>
                  </a:lnTo>
                  <a:lnTo>
                    <a:pt x="2893853" y="27666"/>
                  </a:lnTo>
                  <a:lnTo>
                    <a:pt x="2937960" y="42702"/>
                  </a:lnTo>
                  <a:lnTo>
                    <a:pt x="2980586" y="60732"/>
                  </a:lnTo>
                  <a:lnTo>
                    <a:pt x="3021607" y="81631"/>
                  </a:lnTo>
                  <a:lnTo>
                    <a:pt x="3060897" y="105271"/>
                  </a:lnTo>
                  <a:lnTo>
                    <a:pt x="3098328" y="131526"/>
                  </a:lnTo>
                  <a:lnTo>
                    <a:pt x="3133775" y="160269"/>
                  </a:lnTo>
                  <a:lnTo>
                    <a:pt x="3167112" y="191375"/>
                  </a:lnTo>
                  <a:lnTo>
                    <a:pt x="3198212" y="224717"/>
                  </a:lnTo>
                  <a:lnTo>
                    <a:pt x="3226949" y="260168"/>
                  </a:lnTo>
                  <a:lnTo>
                    <a:pt x="3253197" y="297601"/>
                  </a:lnTo>
                  <a:lnTo>
                    <a:pt x="3276829" y="336891"/>
                  </a:lnTo>
                  <a:lnTo>
                    <a:pt x="3297720" y="377910"/>
                  </a:lnTo>
                  <a:lnTo>
                    <a:pt x="3315744" y="420533"/>
                  </a:lnTo>
                  <a:lnTo>
                    <a:pt x="3330773" y="464632"/>
                  </a:lnTo>
                  <a:lnTo>
                    <a:pt x="3342683" y="510081"/>
                  </a:lnTo>
                  <a:lnTo>
                    <a:pt x="3351345" y="556755"/>
                  </a:lnTo>
                  <a:lnTo>
                    <a:pt x="3356636" y="604526"/>
                  </a:lnTo>
                  <a:lnTo>
                    <a:pt x="3358427" y="653267"/>
                  </a:lnTo>
                  <a:lnTo>
                    <a:pt x="3358427" y="4885117"/>
                  </a:lnTo>
                  <a:lnTo>
                    <a:pt x="3356636" y="4933878"/>
                  </a:lnTo>
                  <a:lnTo>
                    <a:pt x="3351346" y="4981665"/>
                  </a:lnTo>
                  <a:lnTo>
                    <a:pt x="3342683" y="5028351"/>
                  </a:lnTo>
                  <a:lnTo>
                    <a:pt x="3330773" y="5073811"/>
                  </a:lnTo>
                  <a:lnTo>
                    <a:pt x="3315744" y="5117917"/>
                  </a:lnTo>
                  <a:lnTo>
                    <a:pt x="3297721" y="5160543"/>
                  </a:lnTo>
                  <a:lnTo>
                    <a:pt x="3276829" y="5201564"/>
                  </a:lnTo>
                  <a:lnTo>
                    <a:pt x="3253197" y="5240854"/>
                  </a:lnTo>
                  <a:lnTo>
                    <a:pt x="3226949" y="5278285"/>
                  </a:lnTo>
                  <a:lnTo>
                    <a:pt x="3198212" y="5313732"/>
                  </a:lnTo>
                  <a:lnTo>
                    <a:pt x="3167112" y="5347069"/>
                  </a:lnTo>
                  <a:lnTo>
                    <a:pt x="3133775" y="5378169"/>
                  </a:lnTo>
                  <a:lnTo>
                    <a:pt x="3098328" y="5406906"/>
                  </a:lnTo>
                  <a:lnTo>
                    <a:pt x="3060897" y="5433154"/>
                  </a:lnTo>
                  <a:lnTo>
                    <a:pt x="3021608" y="5456786"/>
                  </a:lnTo>
                  <a:lnTo>
                    <a:pt x="2980586" y="5477678"/>
                  </a:lnTo>
                  <a:lnTo>
                    <a:pt x="2937960" y="5495701"/>
                  </a:lnTo>
                  <a:lnTo>
                    <a:pt x="2893854" y="5510730"/>
                  </a:lnTo>
                  <a:lnTo>
                    <a:pt x="2848395" y="5522640"/>
                  </a:lnTo>
                  <a:lnTo>
                    <a:pt x="2801708" y="5531303"/>
                  </a:lnTo>
                  <a:lnTo>
                    <a:pt x="2753922" y="5536593"/>
                  </a:lnTo>
                  <a:lnTo>
                    <a:pt x="2705160" y="5538384"/>
                  </a:lnTo>
                  <a:close/>
                </a:path>
              </a:pathLst>
            </a:custGeom>
            <a:solidFill>
              <a:srgbClr val="000000"/>
            </a:solidFill>
          </p:spPr>
          <p:txBody>
            <a:bodyPr wrap="square" lIns="0" tIns="0" rIns="0" bIns="0" rtlCol="0"/>
            <a:lstStyle/>
            <a:p>
              <a:endParaRPr/>
            </a:p>
          </p:txBody>
        </p:sp>
        <p:sp>
          <p:nvSpPr>
            <p:cNvPr id="4" name="object 4"/>
            <p:cNvSpPr/>
            <p:nvPr/>
          </p:nvSpPr>
          <p:spPr>
            <a:xfrm>
              <a:off x="13149541" y="2854019"/>
              <a:ext cx="4109085" cy="5293995"/>
            </a:xfrm>
            <a:custGeom>
              <a:avLst/>
              <a:gdLst/>
              <a:ahLst/>
              <a:cxnLst/>
              <a:rect l="l" t="t" r="r" b="b"/>
              <a:pathLst>
                <a:path w="4109084" h="5293995">
                  <a:moveTo>
                    <a:pt x="4108742" y="1375435"/>
                  </a:moveTo>
                  <a:lnTo>
                    <a:pt x="3697859" y="428790"/>
                  </a:lnTo>
                  <a:lnTo>
                    <a:pt x="3559721" y="428790"/>
                  </a:lnTo>
                  <a:lnTo>
                    <a:pt x="3559721" y="409930"/>
                  </a:lnTo>
                  <a:lnTo>
                    <a:pt x="3556965" y="362089"/>
                  </a:lnTo>
                  <a:lnTo>
                    <a:pt x="3548888" y="315874"/>
                  </a:lnTo>
                  <a:lnTo>
                    <a:pt x="3535819" y="271602"/>
                  </a:lnTo>
                  <a:lnTo>
                    <a:pt x="3518052" y="229552"/>
                  </a:lnTo>
                  <a:lnTo>
                    <a:pt x="3495891" y="190068"/>
                  </a:lnTo>
                  <a:lnTo>
                    <a:pt x="3469652" y="153428"/>
                  </a:lnTo>
                  <a:lnTo>
                    <a:pt x="3439642" y="119951"/>
                  </a:lnTo>
                  <a:lnTo>
                    <a:pt x="3406178" y="89941"/>
                  </a:lnTo>
                  <a:lnTo>
                    <a:pt x="3369538" y="63715"/>
                  </a:lnTo>
                  <a:lnTo>
                    <a:pt x="3330054" y="41567"/>
                  </a:lnTo>
                  <a:lnTo>
                    <a:pt x="3288030" y="23812"/>
                  </a:lnTo>
                  <a:lnTo>
                    <a:pt x="3243770" y="10769"/>
                  </a:lnTo>
                  <a:lnTo>
                    <a:pt x="3197593" y="2717"/>
                  </a:lnTo>
                  <a:lnTo>
                    <a:pt x="3149790" y="0"/>
                  </a:lnTo>
                  <a:lnTo>
                    <a:pt x="2800451" y="246049"/>
                  </a:lnTo>
                  <a:lnTo>
                    <a:pt x="1086535" y="240779"/>
                  </a:lnTo>
                  <a:lnTo>
                    <a:pt x="799084" y="952"/>
                  </a:lnTo>
                  <a:lnTo>
                    <a:pt x="750824" y="7213"/>
                  </a:lnTo>
                  <a:lnTo>
                    <a:pt x="704494" y="18910"/>
                  </a:lnTo>
                  <a:lnTo>
                    <a:pt x="660425" y="35712"/>
                  </a:lnTo>
                  <a:lnTo>
                    <a:pt x="618947" y="57264"/>
                  </a:lnTo>
                  <a:lnTo>
                    <a:pt x="580415" y="83248"/>
                  </a:lnTo>
                  <a:lnTo>
                    <a:pt x="545160" y="113322"/>
                  </a:lnTo>
                  <a:lnTo>
                    <a:pt x="513511" y="147142"/>
                  </a:lnTo>
                  <a:lnTo>
                    <a:pt x="485800" y="184365"/>
                  </a:lnTo>
                  <a:lnTo>
                    <a:pt x="462381" y="224675"/>
                  </a:lnTo>
                  <a:lnTo>
                    <a:pt x="443572" y="267728"/>
                  </a:lnTo>
                  <a:lnTo>
                    <a:pt x="429729" y="313169"/>
                  </a:lnTo>
                  <a:lnTo>
                    <a:pt x="421170" y="360692"/>
                  </a:lnTo>
                  <a:lnTo>
                    <a:pt x="418249" y="409930"/>
                  </a:lnTo>
                  <a:lnTo>
                    <a:pt x="418249" y="428790"/>
                  </a:lnTo>
                  <a:lnTo>
                    <a:pt x="378117" y="428790"/>
                  </a:lnTo>
                  <a:lnTo>
                    <a:pt x="0" y="1339951"/>
                  </a:lnTo>
                  <a:lnTo>
                    <a:pt x="418249" y="1343571"/>
                  </a:lnTo>
                  <a:lnTo>
                    <a:pt x="418249" y="4883836"/>
                  </a:lnTo>
                  <a:lnTo>
                    <a:pt x="421005" y="4931676"/>
                  </a:lnTo>
                  <a:lnTo>
                    <a:pt x="429069" y="4977879"/>
                  </a:lnTo>
                  <a:lnTo>
                    <a:pt x="442150" y="5022164"/>
                  </a:lnTo>
                  <a:lnTo>
                    <a:pt x="459917" y="5064214"/>
                  </a:lnTo>
                  <a:lnTo>
                    <a:pt x="482066" y="5103711"/>
                  </a:lnTo>
                  <a:lnTo>
                    <a:pt x="508304" y="5140350"/>
                  </a:lnTo>
                  <a:lnTo>
                    <a:pt x="538314" y="5173840"/>
                  </a:lnTo>
                  <a:lnTo>
                    <a:pt x="571792" y="5203850"/>
                  </a:lnTo>
                  <a:lnTo>
                    <a:pt x="608418" y="5230101"/>
                  </a:lnTo>
                  <a:lnTo>
                    <a:pt x="647903" y="5252250"/>
                  </a:lnTo>
                  <a:lnTo>
                    <a:pt x="689927" y="5270030"/>
                  </a:lnTo>
                  <a:lnTo>
                    <a:pt x="734187" y="5283098"/>
                  </a:lnTo>
                  <a:lnTo>
                    <a:pt x="780376" y="5291163"/>
                  </a:lnTo>
                  <a:lnTo>
                    <a:pt x="828179" y="5293931"/>
                  </a:lnTo>
                  <a:lnTo>
                    <a:pt x="3149790" y="5293931"/>
                  </a:lnTo>
                  <a:lnTo>
                    <a:pt x="3197593" y="5291163"/>
                  </a:lnTo>
                  <a:lnTo>
                    <a:pt x="3243770" y="5283085"/>
                  </a:lnTo>
                  <a:lnTo>
                    <a:pt x="3288030" y="5270004"/>
                  </a:lnTo>
                  <a:lnTo>
                    <a:pt x="3330054" y="5252224"/>
                  </a:lnTo>
                  <a:lnTo>
                    <a:pt x="3369538" y="5230050"/>
                  </a:lnTo>
                  <a:lnTo>
                    <a:pt x="3406178" y="5203799"/>
                  </a:lnTo>
                  <a:lnTo>
                    <a:pt x="3439642" y="5173777"/>
                  </a:lnTo>
                  <a:lnTo>
                    <a:pt x="3469652" y="5140287"/>
                  </a:lnTo>
                  <a:lnTo>
                    <a:pt x="3495891" y="5103634"/>
                  </a:lnTo>
                  <a:lnTo>
                    <a:pt x="3518052" y="5064137"/>
                  </a:lnTo>
                  <a:lnTo>
                    <a:pt x="3535819" y="5022100"/>
                  </a:lnTo>
                  <a:lnTo>
                    <a:pt x="3548888" y="4977841"/>
                  </a:lnTo>
                  <a:lnTo>
                    <a:pt x="3556965" y="4931638"/>
                  </a:lnTo>
                  <a:lnTo>
                    <a:pt x="3559721" y="4883836"/>
                  </a:lnTo>
                  <a:lnTo>
                    <a:pt x="3559721" y="1370698"/>
                  </a:lnTo>
                  <a:lnTo>
                    <a:pt x="4108742" y="1375435"/>
                  </a:lnTo>
                  <a:close/>
                </a:path>
              </a:pathLst>
            </a:custGeom>
            <a:solidFill>
              <a:srgbClr val="3328B9"/>
            </a:solidFill>
          </p:spPr>
          <p:txBody>
            <a:bodyPr wrap="square" lIns="0" tIns="0" rIns="0" bIns="0" rtlCol="0"/>
            <a:lstStyle/>
            <a:p>
              <a:endParaRPr/>
            </a:p>
          </p:txBody>
        </p:sp>
        <p:sp>
          <p:nvSpPr>
            <p:cNvPr id="5" name="object 5"/>
            <p:cNvSpPr/>
            <p:nvPr/>
          </p:nvSpPr>
          <p:spPr>
            <a:xfrm>
              <a:off x="13071047" y="3230206"/>
              <a:ext cx="4233545" cy="1052195"/>
            </a:xfrm>
            <a:custGeom>
              <a:avLst/>
              <a:gdLst/>
              <a:ahLst/>
              <a:cxnLst/>
              <a:rect l="l" t="t" r="r" b="b"/>
              <a:pathLst>
                <a:path w="4233544" h="1052195">
                  <a:moveTo>
                    <a:pt x="4233128" y="1052167"/>
                  </a:moveTo>
                  <a:lnTo>
                    <a:pt x="0" y="1015714"/>
                  </a:lnTo>
                  <a:lnTo>
                    <a:pt x="19825" y="968070"/>
                  </a:lnTo>
                  <a:lnTo>
                    <a:pt x="40543" y="917868"/>
                  </a:lnTo>
                  <a:lnTo>
                    <a:pt x="43806" y="909874"/>
                  </a:lnTo>
                  <a:lnTo>
                    <a:pt x="416965" y="10711"/>
                  </a:lnTo>
                  <a:lnTo>
                    <a:pt x="417125" y="10392"/>
                  </a:lnTo>
                  <a:lnTo>
                    <a:pt x="421442" y="0"/>
                  </a:lnTo>
                  <a:lnTo>
                    <a:pt x="3810886" y="0"/>
                  </a:lnTo>
                  <a:lnTo>
                    <a:pt x="3856541" y="105200"/>
                  </a:lnTo>
                  <a:lnTo>
                    <a:pt x="491789" y="105200"/>
                  </a:lnTo>
                  <a:lnTo>
                    <a:pt x="157001" y="911793"/>
                  </a:lnTo>
                  <a:lnTo>
                    <a:pt x="863349" y="917868"/>
                  </a:lnTo>
                  <a:lnTo>
                    <a:pt x="946313" y="918667"/>
                  </a:lnTo>
                  <a:lnTo>
                    <a:pt x="946326" y="963753"/>
                  </a:lnTo>
                  <a:lnTo>
                    <a:pt x="1767946" y="963753"/>
                  </a:lnTo>
                  <a:lnTo>
                    <a:pt x="1767946" y="978303"/>
                  </a:lnTo>
                  <a:lnTo>
                    <a:pt x="1772902" y="978462"/>
                  </a:lnTo>
                  <a:lnTo>
                    <a:pt x="4233128" y="984698"/>
                  </a:lnTo>
                  <a:lnTo>
                    <a:pt x="4233128" y="1052167"/>
                  </a:lnTo>
                  <a:close/>
                </a:path>
                <a:path w="4233544" h="1052195">
                  <a:moveTo>
                    <a:pt x="4221450" y="946007"/>
                  </a:moveTo>
                  <a:lnTo>
                    <a:pt x="4106823" y="946007"/>
                  </a:lnTo>
                  <a:lnTo>
                    <a:pt x="4094583" y="917868"/>
                  </a:lnTo>
                  <a:lnTo>
                    <a:pt x="3741819" y="105200"/>
                  </a:lnTo>
                  <a:lnTo>
                    <a:pt x="3856541" y="105200"/>
                  </a:lnTo>
                  <a:lnTo>
                    <a:pt x="4221450" y="946007"/>
                  </a:lnTo>
                  <a:close/>
                </a:path>
                <a:path w="4233544" h="1052195">
                  <a:moveTo>
                    <a:pt x="2543682" y="963753"/>
                  </a:moveTo>
                  <a:lnTo>
                    <a:pt x="946326" y="963753"/>
                  </a:lnTo>
                  <a:lnTo>
                    <a:pt x="946326" y="918667"/>
                  </a:lnTo>
                  <a:lnTo>
                    <a:pt x="2497763" y="932097"/>
                  </a:lnTo>
                  <a:lnTo>
                    <a:pt x="2548159" y="932577"/>
                  </a:lnTo>
                  <a:lnTo>
                    <a:pt x="2543682" y="963753"/>
                  </a:lnTo>
                  <a:close/>
                </a:path>
                <a:path w="4233544" h="1052195">
                  <a:moveTo>
                    <a:pt x="4233128" y="984698"/>
                  </a:moveTo>
                  <a:lnTo>
                    <a:pt x="2497796" y="984698"/>
                  </a:lnTo>
                  <a:lnTo>
                    <a:pt x="2497796" y="963753"/>
                  </a:lnTo>
                  <a:lnTo>
                    <a:pt x="2543682" y="963753"/>
                  </a:lnTo>
                  <a:lnTo>
                    <a:pt x="2548112" y="932897"/>
                  </a:lnTo>
                  <a:lnTo>
                    <a:pt x="2548158" y="932577"/>
                  </a:lnTo>
                  <a:lnTo>
                    <a:pt x="3411508" y="939932"/>
                  </a:lnTo>
                  <a:lnTo>
                    <a:pt x="3418063" y="940091"/>
                  </a:lnTo>
                  <a:lnTo>
                    <a:pt x="4221450" y="946007"/>
                  </a:lnTo>
                  <a:lnTo>
                    <a:pt x="4233128" y="972866"/>
                  </a:lnTo>
                  <a:lnTo>
                    <a:pt x="4233128" y="984698"/>
                  </a:lnTo>
                  <a:close/>
                </a:path>
                <a:path w="4233544" h="1052195">
                  <a:moveTo>
                    <a:pt x="2497796" y="984698"/>
                  </a:moveTo>
                  <a:lnTo>
                    <a:pt x="1772902" y="978462"/>
                  </a:lnTo>
                  <a:lnTo>
                    <a:pt x="1767946" y="978303"/>
                  </a:lnTo>
                  <a:lnTo>
                    <a:pt x="1767946" y="963753"/>
                  </a:lnTo>
                  <a:lnTo>
                    <a:pt x="2497796" y="963753"/>
                  </a:lnTo>
                  <a:lnTo>
                    <a:pt x="2497796" y="984698"/>
                  </a:lnTo>
                  <a:close/>
                </a:path>
              </a:pathLst>
            </a:custGeom>
            <a:solidFill>
              <a:srgbClr val="000000"/>
            </a:solidFill>
          </p:spPr>
          <p:txBody>
            <a:bodyPr wrap="square" lIns="0" tIns="0" rIns="0" bIns="0" rtlCol="0"/>
            <a:lstStyle/>
            <a:p>
              <a:endParaRPr/>
            </a:p>
          </p:txBody>
        </p:sp>
        <p:sp>
          <p:nvSpPr>
            <p:cNvPr id="6" name="object 6"/>
            <p:cNvSpPr/>
            <p:nvPr/>
          </p:nvSpPr>
          <p:spPr>
            <a:xfrm>
              <a:off x="13149548" y="4193960"/>
              <a:ext cx="822325" cy="1052830"/>
            </a:xfrm>
            <a:custGeom>
              <a:avLst/>
              <a:gdLst/>
              <a:ahLst/>
              <a:cxnLst/>
              <a:rect l="l" t="t" r="r" b="b"/>
              <a:pathLst>
                <a:path w="822325" h="1052829">
                  <a:moveTo>
                    <a:pt x="661900" y="1052326"/>
                  </a:moveTo>
                  <a:lnTo>
                    <a:pt x="159879" y="1052326"/>
                  </a:lnTo>
                  <a:lnTo>
                    <a:pt x="109362" y="1044171"/>
                  </a:lnTo>
                  <a:lnTo>
                    <a:pt x="65476" y="1021466"/>
                  </a:lnTo>
                  <a:lnTo>
                    <a:pt x="30860" y="986850"/>
                  </a:lnTo>
                  <a:lnTo>
                    <a:pt x="8155" y="942964"/>
                  </a:lnTo>
                  <a:lnTo>
                    <a:pt x="0" y="892447"/>
                  </a:lnTo>
                  <a:lnTo>
                    <a:pt x="0" y="0"/>
                  </a:lnTo>
                  <a:lnTo>
                    <a:pt x="821780" y="0"/>
                  </a:lnTo>
                  <a:lnTo>
                    <a:pt x="821780" y="892447"/>
                  </a:lnTo>
                  <a:lnTo>
                    <a:pt x="813625" y="942964"/>
                  </a:lnTo>
                  <a:lnTo>
                    <a:pt x="790919" y="986850"/>
                  </a:lnTo>
                  <a:lnTo>
                    <a:pt x="756303" y="1021466"/>
                  </a:lnTo>
                  <a:lnTo>
                    <a:pt x="712417" y="1044171"/>
                  </a:lnTo>
                  <a:lnTo>
                    <a:pt x="661900" y="1052326"/>
                  </a:lnTo>
                  <a:close/>
                </a:path>
              </a:pathLst>
            </a:custGeom>
            <a:solidFill>
              <a:srgbClr val="3328B9"/>
            </a:solidFill>
          </p:spPr>
          <p:txBody>
            <a:bodyPr wrap="square" lIns="0" tIns="0" rIns="0" bIns="0" rtlCol="0"/>
            <a:lstStyle/>
            <a:p>
              <a:endParaRPr/>
            </a:p>
          </p:txBody>
        </p:sp>
        <p:sp>
          <p:nvSpPr>
            <p:cNvPr id="7" name="object 7"/>
            <p:cNvSpPr/>
            <p:nvPr/>
          </p:nvSpPr>
          <p:spPr>
            <a:xfrm>
              <a:off x="13103662" y="4147914"/>
              <a:ext cx="913765" cy="1144905"/>
            </a:xfrm>
            <a:custGeom>
              <a:avLst/>
              <a:gdLst/>
              <a:ahLst/>
              <a:cxnLst/>
              <a:rect l="l" t="t" r="r" b="b"/>
              <a:pathLst>
                <a:path w="913765" h="1144904">
                  <a:moveTo>
                    <a:pt x="465569" y="1144417"/>
                  </a:moveTo>
                  <a:lnTo>
                    <a:pt x="447982" y="1144417"/>
                  </a:lnTo>
                  <a:lnTo>
                    <a:pt x="424727" y="1143822"/>
                  </a:lnTo>
                  <a:lnTo>
                    <a:pt x="379116" y="1139156"/>
                  </a:lnTo>
                  <a:lnTo>
                    <a:pt x="329224" y="1128432"/>
                  </a:lnTo>
                  <a:lnTo>
                    <a:pt x="276069" y="1110031"/>
                  </a:lnTo>
                  <a:lnTo>
                    <a:pt x="207685" y="1074275"/>
                  </a:lnTo>
                  <a:lnTo>
                    <a:pt x="167645" y="1045582"/>
                  </a:lnTo>
                  <a:lnTo>
                    <a:pt x="131321" y="1013016"/>
                  </a:lnTo>
                  <a:lnTo>
                    <a:pt x="98627" y="976556"/>
                  </a:lnTo>
                  <a:lnTo>
                    <a:pt x="70144" y="936823"/>
                  </a:lnTo>
                  <a:lnTo>
                    <a:pt x="70038" y="936675"/>
                  </a:lnTo>
                  <a:lnTo>
                    <a:pt x="45975" y="893886"/>
                  </a:lnTo>
                  <a:lnTo>
                    <a:pt x="45885" y="893726"/>
                  </a:lnTo>
                  <a:lnTo>
                    <a:pt x="26305" y="847768"/>
                  </a:lnTo>
                  <a:lnTo>
                    <a:pt x="11911" y="799337"/>
                  </a:lnTo>
                  <a:lnTo>
                    <a:pt x="3032" y="748778"/>
                  </a:lnTo>
                  <a:lnTo>
                    <a:pt x="0" y="696434"/>
                  </a:lnTo>
                  <a:lnTo>
                    <a:pt x="0" y="19345"/>
                  </a:lnTo>
                  <a:lnTo>
                    <a:pt x="7994" y="0"/>
                  </a:lnTo>
                  <a:lnTo>
                    <a:pt x="913711" y="0"/>
                  </a:lnTo>
                  <a:lnTo>
                    <a:pt x="913711" y="92090"/>
                  </a:lnTo>
                  <a:lnTo>
                    <a:pt x="91930" y="92090"/>
                  </a:lnTo>
                  <a:lnTo>
                    <a:pt x="91930" y="696434"/>
                  </a:lnTo>
                  <a:lnTo>
                    <a:pt x="95210" y="744647"/>
                  </a:lnTo>
                  <a:lnTo>
                    <a:pt x="104855" y="791585"/>
                  </a:lnTo>
                  <a:lnTo>
                    <a:pt x="120356" y="835759"/>
                  </a:lnTo>
                  <a:lnTo>
                    <a:pt x="141301" y="877081"/>
                  </a:lnTo>
                  <a:lnTo>
                    <a:pt x="167253" y="915110"/>
                  </a:lnTo>
                  <a:lnTo>
                    <a:pt x="197777" y="949408"/>
                  </a:lnTo>
                  <a:lnTo>
                    <a:pt x="232435" y="979534"/>
                  </a:lnTo>
                  <a:lnTo>
                    <a:pt x="270790" y="1005051"/>
                  </a:lnTo>
                  <a:lnTo>
                    <a:pt x="312408" y="1025518"/>
                  </a:lnTo>
                  <a:lnTo>
                    <a:pt x="356850" y="1040496"/>
                  </a:lnTo>
                  <a:lnTo>
                    <a:pt x="401517" y="1049289"/>
                  </a:lnTo>
                  <a:lnTo>
                    <a:pt x="447982" y="1052327"/>
                  </a:lnTo>
                  <a:lnTo>
                    <a:pt x="736626" y="1052327"/>
                  </a:lnTo>
                  <a:lnTo>
                    <a:pt x="705974" y="1074275"/>
                  </a:lnTo>
                  <a:lnTo>
                    <a:pt x="663020" y="1098371"/>
                  </a:lnTo>
                  <a:lnTo>
                    <a:pt x="616970" y="1118044"/>
                  </a:lnTo>
                  <a:lnTo>
                    <a:pt x="568491" y="1132486"/>
                  </a:lnTo>
                  <a:lnTo>
                    <a:pt x="517914" y="1141382"/>
                  </a:lnTo>
                  <a:lnTo>
                    <a:pt x="465569" y="1144417"/>
                  </a:lnTo>
                  <a:close/>
                </a:path>
                <a:path w="913765" h="1144904">
                  <a:moveTo>
                    <a:pt x="736626" y="1052327"/>
                  </a:moveTo>
                  <a:lnTo>
                    <a:pt x="465568" y="1052327"/>
                  </a:lnTo>
                  <a:lnTo>
                    <a:pt x="513817" y="1049070"/>
                  </a:lnTo>
                  <a:lnTo>
                    <a:pt x="560113" y="1039587"/>
                  </a:lnTo>
                  <a:lnTo>
                    <a:pt x="604029" y="1024305"/>
                  </a:lnTo>
                  <a:lnTo>
                    <a:pt x="645137" y="1003652"/>
                  </a:lnTo>
                  <a:lnTo>
                    <a:pt x="683009" y="978056"/>
                  </a:lnTo>
                  <a:lnTo>
                    <a:pt x="717219" y="947945"/>
                  </a:lnTo>
                  <a:lnTo>
                    <a:pt x="747338" y="913747"/>
                  </a:lnTo>
                  <a:lnTo>
                    <a:pt x="772940" y="875891"/>
                  </a:lnTo>
                  <a:lnTo>
                    <a:pt x="793596" y="834803"/>
                  </a:lnTo>
                  <a:lnTo>
                    <a:pt x="808880" y="790913"/>
                  </a:lnTo>
                  <a:lnTo>
                    <a:pt x="818292" y="744997"/>
                  </a:lnTo>
                  <a:lnTo>
                    <a:pt x="818364" y="744647"/>
                  </a:lnTo>
                  <a:lnTo>
                    <a:pt x="821620" y="696434"/>
                  </a:lnTo>
                  <a:lnTo>
                    <a:pt x="821620" y="92090"/>
                  </a:lnTo>
                  <a:lnTo>
                    <a:pt x="913711" y="92090"/>
                  </a:lnTo>
                  <a:lnTo>
                    <a:pt x="913711" y="696434"/>
                  </a:lnTo>
                  <a:lnTo>
                    <a:pt x="910676" y="748778"/>
                  </a:lnTo>
                  <a:lnTo>
                    <a:pt x="901783" y="799337"/>
                  </a:lnTo>
                  <a:lnTo>
                    <a:pt x="887358" y="847768"/>
                  </a:lnTo>
                  <a:lnTo>
                    <a:pt x="867734" y="893726"/>
                  </a:lnTo>
                  <a:lnTo>
                    <a:pt x="843596" y="936675"/>
                  </a:lnTo>
                  <a:lnTo>
                    <a:pt x="815014" y="976556"/>
                  </a:lnTo>
                  <a:lnTo>
                    <a:pt x="782321" y="1013016"/>
                  </a:lnTo>
                  <a:lnTo>
                    <a:pt x="745999" y="1045582"/>
                  </a:lnTo>
                  <a:lnTo>
                    <a:pt x="736626" y="1052327"/>
                  </a:lnTo>
                  <a:close/>
                </a:path>
              </a:pathLst>
            </a:custGeom>
            <a:solidFill>
              <a:srgbClr val="000000"/>
            </a:solidFill>
          </p:spPr>
          <p:txBody>
            <a:bodyPr wrap="square" lIns="0" tIns="0" rIns="0" bIns="0" rtlCol="0"/>
            <a:lstStyle/>
            <a:p>
              <a:endParaRPr/>
            </a:p>
          </p:txBody>
        </p:sp>
        <p:sp>
          <p:nvSpPr>
            <p:cNvPr id="8" name="object 8"/>
            <p:cNvSpPr/>
            <p:nvPr/>
          </p:nvSpPr>
          <p:spPr>
            <a:xfrm>
              <a:off x="13971328" y="4193960"/>
              <a:ext cx="822325" cy="1052830"/>
            </a:xfrm>
            <a:custGeom>
              <a:avLst/>
              <a:gdLst/>
              <a:ahLst/>
              <a:cxnLst/>
              <a:rect l="l" t="t" r="r" b="b"/>
              <a:pathLst>
                <a:path w="822325" h="1052829">
                  <a:moveTo>
                    <a:pt x="661901" y="1052326"/>
                  </a:moveTo>
                  <a:lnTo>
                    <a:pt x="159879" y="1052326"/>
                  </a:lnTo>
                  <a:lnTo>
                    <a:pt x="109362" y="1044171"/>
                  </a:lnTo>
                  <a:lnTo>
                    <a:pt x="65476" y="1021466"/>
                  </a:lnTo>
                  <a:lnTo>
                    <a:pt x="30860" y="986850"/>
                  </a:lnTo>
                  <a:lnTo>
                    <a:pt x="8155" y="942964"/>
                  </a:lnTo>
                  <a:lnTo>
                    <a:pt x="0" y="892447"/>
                  </a:lnTo>
                  <a:lnTo>
                    <a:pt x="0" y="0"/>
                  </a:lnTo>
                  <a:lnTo>
                    <a:pt x="821780" y="0"/>
                  </a:lnTo>
                  <a:lnTo>
                    <a:pt x="821780" y="892447"/>
                  </a:lnTo>
                  <a:lnTo>
                    <a:pt x="813625" y="942964"/>
                  </a:lnTo>
                  <a:lnTo>
                    <a:pt x="790919" y="986850"/>
                  </a:lnTo>
                  <a:lnTo>
                    <a:pt x="756304" y="1021466"/>
                  </a:lnTo>
                  <a:lnTo>
                    <a:pt x="712417" y="1044171"/>
                  </a:lnTo>
                  <a:lnTo>
                    <a:pt x="661901" y="1052326"/>
                  </a:lnTo>
                  <a:close/>
                </a:path>
              </a:pathLst>
            </a:custGeom>
            <a:solidFill>
              <a:srgbClr val="F4F4F4"/>
            </a:solidFill>
          </p:spPr>
          <p:txBody>
            <a:bodyPr wrap="square" lIns="0" tIns="0" rIns="0" bIns="0" rtlCol="0"/>
            <a:lstStyle/>
            <a:p>
              <a:endParaRPr/>
            </a:p>
          </p:txBody>
        </p:sp>
        <p:sp>
          <p:nvSpPr>
            <p:cNvPr id="9" name="object 9"/>
            <p:cNvSpPr/>
            <p:nvPr/>
          </p:nvSpPr>
          <p:spPr>
            <a:xfrm>
              <a:off x="13925283" y="4147915"/>
              <a:ext cx="913765" cy="1144905"/>
            </a:xfrm>
            <a:custGeom>
              <a:avLst/>
              <a:gdLst/>
              <a:ahLst/>
              <a:cxnLst/>
              <a:rect l="l" t="t" r="r" b="b"/>
              <a:pathLst>
                <a:path w="913765" h="1144904">
                  <a:moveTo>
                    <a:pt x="465728" y="1144417"/>
                  </a:moveTo>
                  <a:lnTo>
                    <a:pt x="447982" y="1144417"/>
                  </a:lnTo>
                  <a:lnTo>
                    <a:pt x="395636" y="1141382"/>
                  </a:lnTo>
                  <a:lnTo>
                    <a:pt x="345059" y="1132486"/>
                  </a:lnTo>
                  <a:lnTo>
                    <a:pt x="296581" y="1118044"/>
                  </a:lnTo>
                  <a:lnTo>
                    <a:pt x="250531" y="1098371"/>
                  </a:lnTo>
                  <a:lnTo>
                    <a:pt x="207605" y="1074231"/>
                  </a:lnTo>
                  <a:lnTo>
                    <a:pt x="167778" y="1045676"/>
                  </a:lnTo>
                  <a:lnTo>
                    <a:pt x="131381" y="1013036"/>
                  </a:lnTo>
                  <a:lnTo>
                    <a:pt x="98740" y="976638"/>
                  </a:lnTo>
                  <a:lnTo>
                    <a:pt x="70185" y="936812"/>
                  </a:lnTo>
                  <a:lnTo>
                    <a:pt x="46045" y="893886"/>
                  </a:lnTo>
                  <a:lnTo>
                    <a:pt x="26352" y="847768"/>
                  </a:lnTo>
                  <a:lnTo>
                    <a:pt x="11927" y="799337"/>
                  </a:lnTo>
                  <a:lnTo>
                    <a:pt x="3035" y="748778"/>
                  </a:lnTo>
                  <a:lnTo>
                    <a:pt x="0" y="696434"/>
                  </a:lnTo>
                  <a:lnTo>
                    <a:pt x="0" y="0"/>
                  </a:lnTo>
                  <a:lnTo>
                    <a:pt x="913711" y="0"/>
                  </a:lnTo>
                  <a:lnTo>
                    <a:pt x="913711" y="92090"/>
                  </a:lnTo>
                  <a:lnTo>
                    <a:pt x="92090" y="92090"/>
                  </a:lnTo>
                  <a:lnTo>
                    <a:pt x="92090" y="696434"/>
                  </a:lnTo>
                  <a:lnTo>
                    <a:pt x="95346" y="744647"/>
                  </a:lnTo>
                  <a:lnTo>
                    <a:pt x="104830" y="790912"/>
                  </a:lnTo>
                  <a:lnTo>
                    <a:pt x="120112" y="834803"/>
                  </a:lnTo>
                  <a:lnTo>
                    <a:pt x="140765" y="875890"/>
                  </a:lnTo>
                  <a:lnTo>
                    <a:pt x="166361" y="913747"/>
                  </a:lnTo>
                  <a:lnTo>
                    <a:pt x="196471" y="947945"/>
                  </a:lnTo>
                  <a:lnTo>
                    <a:pt x="230669" y="978056"/>
                  </a:lnTo>
                  <a:lnTo>
                    <a:pt x="268526" y="1003652"/>
                  </a:lnTo>
                  <a:lnTo>
                    <a:pt x="309614" y="1024305"/>
                  </a:lnTo>
                  <a:lnTo>
                    <a:pt x="353504" y="1039587"/>
                  </a:lnTo>
                  <a:lnTo>
                    <a:pt x="399770" y="1049070"/>
                  </a:lnTo>
                  <a:lnTo>
                    <a:pt x="447982" y="1052326"/>
                  </a:lnTo>
                  <a:lnTo>
                    <a:pt x="736698" y="1052326"/>
                  </a:lnTo>
                  <a:lnTo>
                    <a:pt x="706091" y="1074231"/>
                  </a:lnTo>
                  <a:lnTo>
                    <a:pt x="663020" y="1098371"/>
                  </a:lnTo>
                  <a:lnTo>
                    <a:pt x="616972" y="1118044"/>
                  </a:lnTo>
                  <a:lnTo>
                    <a:pt x="568511" y="1132486"/>
                  </a:lnTo>
                  <a:lnTo>
                    <a:pt x="517982" y="1141382"/>
                  </a:lnTo>
                  <a:lnTo>
                    <a:pt x="465728" y="1144417"/>
                  </a:lnTo>
                  <a:close/>
                </a:path>
                <a:path w="913765" h="1144904">
                  <a:moveTo>
                    <a:pt x="736698" y="1052326"/>
                  </a:moveTo>
                  <a:lnTo>
                    <a:pt x="465728" y="1052326"/>
                  </a:lnTo>
                  <a:lnTo>
                    <a:pt x="513977" y="1049070"/>
                  </a:lnTo>
                  <a:lnTo>
                    <a:pt x="560273" y="1039587"/>
                  </a:lnTo>
                  <a:lnTo>
                    <a:pt x="604189" y="1024305"/>
                  </a:lnTo>
                  <a:lnTo>
                    <a:pt x="645297" y="1003652"/>
                  </a:lnTo>
                  <a:lnTo>
                    <a:pt x="683169" y="978056"/>
                  </a:lnTo>
                  <a:lnTo>
                    <a:pt x="717379" y="947945"/>
                  </a:lnTo>
                  <a:lnTo>
                    <a:pt x="747498" y="913747"/>
                  </a:lnTo>
                  <a:lnTo>
                    <a:pt x="773100" y="875890"/>
                  </a:lnTo>
                  <a:lnTo>
                    <a:pt x="793756" y="834803"/>
                  </a:lnTo>
                  <a:lnTo>
                    <a:pt x="809040" y="790912"/>
                  </a:lnTo>
                  <a:lnTo>
                    <a:pt x="818524" y="744647"/>
                  </a:lnTo>
                  <a:lnTo>
                    <a:pt x="821780" y="696434"/>
                  </a:lnTo>
                  <a:lnTo>
                    <a:pt x="821780" y="92090"/>
                  </a:lnTo>
                  <a:lnTo>
                    <a:pt x="913711" y="92090"/>
                  </a:lnTo>
                  <a:lnTo>
                    <a:pt x="913711" y="696434"/>
                  </a:lnTo>
                  <a:lnTo>
                    <a:pt x="910678" y="748778"/>
                  </a:lnTo>
                  <a:lnTo>
                    <a:pt x="901800" y="799337"/>
                  </a:lnTo>
                  <a:lnTo>
                    <a:pt x="887405" y="847768"/>
                  </a:lnTo>
                  <a:lnTo>
                    <a:pt x="867825" y="893726"/>
                  </a:lnTo>
                  <a:lnTo>
                    <a:pt x="867825" y="893886"/>
                  </a:lnTo>
                  <a:lnTo>
                    <a:pt x="843623" y="936812"/>
                  </a:lnTo>
                  <a:lnTo>
                    <a:pt x="815037" y="976638"/>
                  </a:lnTo>
                  <a:lnTo>
                    <a:pt x="782383" y="1013036"/>
                  </a:lnTo>
                  <a:lnTo>
                    <a:pt x="745970" y="1045676"/>
                  </a:lnTo>
                  <a:lnTo>
                    <a:pt x="736698" y="1052326"/>
                  </a:lnTo>
                  <a:close/>
                </a:path>
              </a:pathLst>
            </a:custGeom>
            <a:solidFill>
              <a:srgbClr val="000000"/>
            </a:solidFill>
          </p:spPr>
          <p:txBody>
            <a:bodyPr wrap="square" lIns="0" tIns="0" rIns="0" bIns="0" rtlCol="0"/>
            <a:lstStyle/>
            <a:p>
              <a:endParaRPr/>
            </a:p>
          </p:txBody>
        </p:sp>
        <p:sp>
          <p:nvSpPr>
            <p:cNvPr id="10" name="object 10"/>
            <p:cNvSpPr/>
            <p:nvPr/>
          </p:nvSpPr>
          <p:spPr>
            <a:xfrm>
              <a:off x="14793109" y="4193960"/>
              <a:ext cx="822325" cy="1052830"/>
            </a:xfrm>
            <a:custGeom>
              <a:avLst/>
              <a:gdLst/>
              <a:ahLst/>
              <a:cxnLst/>
              <a:rect l="l" t="t" r="r" b="b"/>
              <a:pathLst>
                <a:path w="822325" h="1052829">
                  <a:moveTo>
                    <a:pt x="661900" y="1052326"/>
                  </a:moveTo>
                  <a:lnTo>
                    <a:pt x="159879" y="1052326"/>
                  </a:lnTo>
                  <a:lnTo>
                    <a:pt x="109362" y="1044171"/>
                  </a:lnTo>
                  <a:lnTo>
                    <a:pt x="65476" y="1021466"/>
                  </a:lnTo>
                  <a:lnTo>
                    <a:pt x="30860" y="986850"/>
                  </a:lnTo>
                  <a:lnTo>
                    <a:pt x="8155" y="942964"/>
                  </a:lnTo>
                  <a:lnTo>
                    <a:pt x="0" y="892447"/>
                  </a:lnTo>
                  <a:lnTo>
                    <a:pt x="0" y="0"/>
                  </a:lnTo>
                  <a:lnTo>
                    <a:pt x="821780" y="0"/>
                  </a:lnTo>
                  <a:lnTo>
                    <a:pt x="821780" y="892447"/>
                  </a:lnTo>
                  <a:lnTo>
                    <a:pt x="813563" y="942964"/>
                  </a:lnTo>
                  <a:lnTo>
                    <a:pt x="790850" y="986850"/>
                  </a:lnTo>
                  <a:lnTo>
                    <a:pt x="756258" y="1021466"/>
                  </a:lnTo>
                  <a:lnTo>
                    <a:pt x="712402" y="1044171"/>
                  </a:lnTo>
                  <a:lnTo>
                    <a:pt x="661900" y="1052326"/>
                  </a:lnTo>
                  <a:close/>
                </a:path>
              </a:pathLst>
            </a:custGeom>
            <a:solidFill>
              <a:srgbClr val="3328B9"/>
            </a:solidFill>
          </p:spPr>
          <p:txBody>
            <a:bodyPr wrap="square" lIns="0" tIns="0" rIns="0" bIns="0" rtlCol="0"/>
            <a:lstStyle/>
            <a:p>
              <a:endParaRPr/>
            </a:p>
          </p:txBody>
        </p:sp>
        <p:sp>
          <p:nvSpPr>
            <p:cNvPr id="11" name="object 11"/>
            <p:cNvSpPr/>
            <p:nvPr/>
          </p:nvSpPr>
          <p:spPr>
            <a:xfrm>
              <a:off x="14747063" y="4147915"/>
              <a:ext cx="913765" cy="1144905"/>
            </a:xfrm>
            <a:custGeom>
              <a:avLst/>
              <a:gdLst/>
              <a:ahLst/>
              <a:cxnLst/>
              <a:rect l="l" t="t" r="r" b="b"/>
              <a:pathLst>
                <a:path w="913765" h="1144904">
                  <a:moveTo>
                    <a:pt x="465729" y="1144417"/>
                  </a:moveTo>
                  <a:lnTo>
                    <a:pt x="447982" y="1144417"/>
                  </a:lnTo>
                  <a:lnTo>
                    <a:pt x="395636" y="1141382"/>
                  </a:lnTo>
                  <a:lnTo>
                    <a:pt x="345059" y="1132486"/>
                  </a:lnTo>
                  <a:lnTo>
                    <a:pt x="296581" y="1118044"/>
                  </a:lnTo>
                  <a:lnTo>
                    <a:pt x="250531" y="1098371"/>
                  </a:lnTo>
                  <a:lnTo>
                    <a:pt x="207605" y="1074231"/>
                  </a:lnTo>
                  <a:lnTo>
                    <a:pt x="167778" y="1045676"/>
                  </a:lnTo>
                  <a:lnTo>
                    <a:pt x="131381" y="1013036"/>
                  </a:lnTo>
                  <a:lnTo>
                    <a:pt x="98740" y="976638"/>
                  </a:lnTo>
                  <a:lnTo>
                    <a:pt x="70185" y="936812"/>
                  </a:lnTo>
                  <a:lnTo>
                    <a:pt x="46045" y="893885"/>
                  </a:lnTo>
                  <a:lnTo>
                    <a:pt x="46045" y="893726"/>
                  </a:lnTo>
                  <a:lnTo>
                    <a:pt x="26372" y="847768"/>
                  </a:lnTo>
                  <a:lnTo>
                    <a:pt x="11931" y="799337"/>
                  </a:lnTo>
                  <a:lnTo>
                    <a:pt x="3035" y="748777"/>
                  </a:lnTo>
                  <a:lnTo>
                    <a:pt x="0" y="696434"/>
                  </a:lnTo>
                  <a:lnTo>
                    <a:pt x="0" y="0"/>
                  </a:lnTo>
                  <a:lnTo>
                    <a:pt x="913711" y="0"/>
                  </a:lnTo>
                  <a:lnTo>
                    <a:pt x="913711" y="92090"/>
                  </a:lnTo>
                  <a:lnTo>
                    <a:pt x="91930" y="92090"/>
                  </a:lnTo>
                  <a:lnTo>
                    <a:pt x="91930" y="696434"/>
                  </a:lnTo>
                  <a:lnTo>
                    <a:pt x="95186" y="744647"/>
                  </a:lnTo>
                  <a:lnTo>
                    <a:pt x="104670" y="790912"/>
                  </a:lnTo>
                  <a:lnTo>
                    <a:pt x="119954" y="834803"/>
                  </a:lnTo>
                  <a:lnTo>
                    <a:pt x="140611" y="875890"/>
                  </a:lnTo>
                  <a:lnTo>
                    <a:pt x="166212" y="913747"/>
                  </a:lnTo>
                  <a:lnTo>
                    <a:pt x="196332" y="947945"/>
                  </a:lnTo>
                  <a:lnTo>
                    <a:pt x="230541" y="978056"/>
                  </a:lnTo>
                  <a:lnTo>
                    <a:pt x="268414" y="1003652"/>
                  </a:lnTo>
                  <a:lnTo>
                    <a:pt x="309521" y="1024305"/>
                  </a:lnTo>
                  <a:lnTo>
                    <a:pt x="353437" y="1039587"/>
                  </a:lnTo>
                  <a:lnTo>
                    <a:pt x="399733" y="1049070"/>
                  </a:lnTo>
                  <a:lnTo>
                    <a:pt x="447982" y="1052326"/>
                  </a:lnTo>
                  <a:lnTo>
                    <a:pt x="736626" y="1052326"/>
                  </a:lnTo>
                  <a:lnTo>
                    <a:pt x="706035" y="1074231"/>
                  </a:lnTo>
                  <a:lnTo>
                    <a:pt x="663020" y="1098371"/>
                  </a:lnTo>
                  <a:lnTo>
                    <a:pt x="616972" y="1118044"/>
                  </a:lnTo>
                  <a:lnTo>
                    <a:pt x="568511" y="1132486"/>
                  </a:lnTo>
                  <a:lnTo>
                    <a:pt x="517982" y="1141382"/>
                  </a:lnTo>
                  <a:lnTo>
                    <a:pt x="465729" y="1144417"/>
                  </a:lnTo>
                  <a:close/>
                </a:path>
                <a:path w="913765" h="1144904">
                  <a:moveTo>
                    <a:pt x="736626" y="1052326"/>
                  </a:moveTo>
                  <a:lnTo>
                    <a:pt x="465729" y="1052326"/>
                  </a:lnTo>
                  <a:lnTo>
                    <a:pt x="513978" y="1049070"/>
                  </a:lnTo>
                  <a:lnTo>
                    <a:pt x="560274" y="1039587"/>
                  </a:lnTo>
                  <a:lnTo>
                    <a:pt x="604189" y="1024305"/>
                  </a:lnTo>
                  <a:lnTo>
                    <a:pt x="645297" y="1003652"/>
                  </a:lnTo>
                  <a:lnTo>
                    <a:pt x="683169" y="978056"/>
                  </a:lnTo>
                  <a:lnTo>
                    <a:pt x="717379" y="947945"/>
                  </a:lnTo>
                  <a:lnTo>
                    <a:pt x="747498" y="913747"/>
                  </a:lnTo>
                  <a:lnTo>
                    <a:pt x="773100" y="875890"/>
                  </a:lnTo>
                  <a:lnTo>
                    <a:pt x="793756" y="834803"/>
                  </a:lnTo>
                  <a:lnTo>
                    <a:pt x="809040" y="790912"/>
                  </a:lnTo>
                  <a:lnTo>
                    <a:pt x="818524" y="744647"/>
                  </a:lnTo>
                  <a:lnTo>
                    <a:pt x="821780" y="696434"/>
                  </a:lnTo>
                  <a:lnTo>
                    <a:pt x="821780" y="92090"/>
                  </a:lnTo>
                  <a:lnTo>
                    <a:pt x="913711" y="92090"/>
                  </a:lnTo>
                  <a:lnTo>
                    <a:pt x="913711" y="696434"/>
                  </a:lnTo>
                  <a:lnTo>
                    <a:pt x="910678" y="748777"/>
                  </a:lnTo>
                  <a:lnTo>
                    <a:pt x="901800" y="799337"/>
                  </a:lnTo>
                  <a:lnTo>
                    <a:pt x="887406" y="847768"/>
                  </a:lnTo>
                  <a:lnTo>
                    <a:pt x="867825" y="893726"/>
                  </a:lnTo>
                  <a:lnTo>
                    <a:pt x="867665" y="893726"/>
                  </a:lnTo>
                  <a:lnTo>
                    <a:pt x="867665" y="893885"/>
                  </a:lnTo>
                  <a:lnTo>
                    <a:pt x="843520" y="936812"/>
                  </a:lnTo>
                  <a:lnTo>
                    <a:pt x="814954" y="976638"/>
                  </a:lnTo>
                  <a:lnTo>
                    <a:pt x="782304" y="1013036"/>
                  </a:lnTo>
                  <a:lnTo>
                    <a:pt x="745893" y="1045676"/>
                  </a:lnTo>
                  <a:lnTo>
                    <a:pt x="736626" y="1052326"/>
                  </a:lnTo>
                  <a:close/>
                </a:path>
              </a:pathLst>
            </a:custGeom>
            <a:solidFill>
              <a:srgbClr val="000000"/>
            </a:solidFill>
          </p:spPr>
          <p:txBody>
            <a:bodyPr wrap="square" lIns="0" tIns="0" rIns="0" bIns="0" rtlCol="0"/>
            <a:lstStyle/>
            <a:p>
              <a:endParaRPr/>
            </a:p>
          </p:txBody>
        </p:sp>
        <p:sp>
          <p:nvSpPr>
            <p:cNvPr id="12" name="object 12"/>
            <p:cNvSpPr/>
            <p:nvPr/>
          </p:nvSpPr>
          <p:spPr>
            <a:xfrm>
              <a:off x="15614729" y="4193960"/>
              <a:ext cx="822325" cy="1052830"/>
            </a:xfrm>
            <a:custGeom>
              <a:avLst/>
              <a:gdLst/>
              <a:ahLst/>
              <a:cxnLst/>
              <a:rect l="l" t="t" r="r" b="b"/>
              <a:pathLst>
                <a:path w="822325" h="1052829">
                  <a:moveTo>
                    <a:pt x="661901" y="1052326"/>
                  </a:moveTo>
                  <a:lnTo>
                    <a:pt x="159879" y="1052326"/>
                  </a:lnTo>
                  <a:lnTo>
                    <a:pt x="109362" y="1044171"/>
                  </a:lnTo>
                  <a:lnTo>
                    <a:pt x="65476" y="1021466"/>
                  </a:lnTo>
                  <a:lnTo>
                    <a:pt x="30860" y="986850"/>
                  </a:lnTo>
                  <a:lnTo>
                    <a:pt x="8155" y="942964"/>
                  </a:lnTo>
                  <a:lnTo>
                    <a:pt x="0" y="892447"/>
                  </a:lnTo>
                  <a:lnTo>
                    <a:pt x="0" y="0"/>
                  </a:lnTo>
                  <a:lnTo>
                    <a:pt x="821780" y="0"/>
                  </a:lnTo>
                  <a:lnTo>
                    <a:pt x="821780" y="892447"/>
                  </a:lnTo>
                  <a:lnTo>
                    <a:pt x="813625" y="942964"/>
                  </a:lnTo>
                  <a:lnTo>
                    <a:pt x="790919" y="986850"/>
                  </a:lnTo>
                  <a:lnTo>
                    <a:pt x="756304" y="1021466"/>
                  </a:lnTo>
                  <a:lnTo>
                    <a:pt x="712417" y="1044171"/>
                  </a:lnTo>
                  <a:lnTo>
                    <a:pt x="661901" y="1052326"/>
                  </a:lnTo>
                  <a:close/>
                </a:path>
              </a:pathLst>
            </a:custGeom>
            <a:solidFill>
              <a:srgbClr val="F4F4F4"/>
            </a:solidFill>
          </p:spPr>
          <p:txBody>
            <a:bodyPr wrap="square" lIns="0" tIns="0" rIns="0" bIns="0" rtlCol="0"/>
            <a:lstStyle/>
            <a:p>
              <a:endParaRPr/>
            </a:p>
          </p:txBody>
        </p:sp>
        <p:sp>
          <p:nvSpPr>
            <p:cNvPr id="13" name="object 13"/>
            <p:cNvSpPr/>
            <p:nvPr/>
          </p:nvSpPr>
          <p:spPr>
            <a:xfrm>
              <a:off x="15568843" y="4147915"/>
              <a:ext cx="913765" cy="1144905"/>
            </a:xfrm>
            <a:custGeom>
              <a:avLst/>
              <a:gdLst/>
              <a:ahLst/>
              <a:cxnLst/>
              <a:rect l="l" t="t" r="r" b="b"/>
              <a:pathLst>
                <a:path w="913765" h="1144904">
                  <a:moveTo>
                    <a:pt x="465728" y="1144417"/>
                  </a:moveTo>
                  <a:lnTo>
                    <a:pt x="447982" y="1144417"/>
                  </a:lnTo>
                  <a:lnTo>
                    <a:pt x="395637" y="1141382"/>
                  </a:lnTo>
                  <a:lnTo>
                    <a:pt x="345060" y="1132486"/>
                  </a:lnTo>
                  <a:lnTo>
                    <a:pt x="296581" y="1118044"/>
                  </a:lnTo>
                  <a:lnTo>
                    <a:pt x="250531" y="1098371"/>
                  </a:lnTo>
                  <a:lnTo>
                    <a:pt x="207593" y="1074219"/>
                  </a:lnTo>
                  <a:lnTo>
                    <a:pt x="167743" y="1045635"/>
                  </a:lnTo>
                  <a:lnTo>
                    <a:pt x="131320" y="1012956"/>
                  </a:lnTo>
                  <a:lnTo>
                    <a:pt x="98669" y="976519"/>
                  </a:lnTo>
                  <a:lnTo>
                    <a:pt x="70244" y="936823"/>
                  </a:lnTo>
                  <a:lnTo>
                    <a:pt x="70130" y="936664"/>
                  </a:lnTo>
                  <a:lnTo>
                    <a:pt x="46135" y="893886"/>
                  </a:lnTo>
                  <a:lnTo>
                    <a:pt x="46045" y="893726"/>
                  </a:lnTo>
                  <a:lnTo>
                    <a:pt x="45885" y="893726"/>
                  </a:lnTo>
                  <a:lnTo>
                    <a:pt x="26305" y="847768"/>
                  </a:lnTo>
                  <a:lnTo>
                    <a:pt x="11911" y="799337"/>
                  </a:lnTo>
                  <a:lnTo>
                    <a:pt x="3032" y="748777"/>
                  </a:lnTo>
                  <a:lnTo>
                    <a:pt x="0" y="696434"/>
                  </a:lnTo>
                  <a:lnTo>
                    <a:pt x="0" y="0"/>
                  </a:lnTo>
                  <a:lnTo>
                    <a:pt x="913711" y="0"/>
                  </a:lnTo>
                  <a:lnTo>
                    <a:pt x="913711" y="92090"/>
                  </a:lnTo>
                  <a:lnTo>
                    <a:pt x="91931" y="92090"/>
                  </a:lnTo>
                  <a:lnTo>
                    <a:pt x="91931" y="696434"/>
                  </a:lnTo>
                  <a:lnTo>
                    <a:pt x="95187" y="744647"/>
                  </a:lnTo>
                  <a:lnTo>
                    <a:pt x="104671" y="790912"/>
                  </a:lnTo>
                  <a:lnTo>
                    <a:pt x="119955" y="834803"/>
                  </a:lnTo>
                  <a:lnTo>
                    <a:pt x="140611" y="875890"/>
                  </a:lnTo>
                  <a:lnTo>
                    <a:pt x="166213" y="913747"/>
                  </a:lnTo>
                  <a:lnTo>
                    <a:pt x="196332" y="947945"/>
                  </a:lnTo>
                  <a:lnTo>
                    <a:pt x="230541" y="978056"/>
                  </a:lnTo>
                  <a:lnTo>
                    <a:pt x="268414" y="1003652"/>
                  </a:lnTo>
                  <a:lnTo>
                    <a:pt x="309522" y="1024305"/>
                  </a:lnTo>
                  <a:lnTo>
                    <a:pt x="353437" y="1039587"/>
                  </a:lnTo>
                  <a:lnTo>
                    <a:pt x="399733" y="1049070"/>
                  </a:lnTo>
                  <a:lnTo>
                    <a:pt x="447982" y="1052326"/>
                  </a:lnTo>
                  <a:lnTo>
                    <a:pt x="736626" y="1052326"/>
                  </a:lnTo>
                  <a:lnTo>
                    <a:pt x="706052" y="1074219"/>
                  </a:lnTo>
                  <a:lnTo>
                    <a:pt x="663020" y="1098371"/>
                  </a:lnTo>
                  <a:lnTo>
                    <a:pt x="616972" y="1118044"/>
                  </a:lnTo>
                  <a:lnTo>
                    <a:pt x="568511" y="1132486"/>
                  </a:lnTo>
                  <a:lnTo>
                    <a:pt x="517982" y="1141382"/>
                  </a:lnTo>
                  <a:lnTo>
                    <a:pt x="465728" y="1144417"/>
                  </a:lnTo>
                  <a:close/>
                </a:path>
                <a:path w="913765" h="1144904">
                  <a:moveTo>
                    <a:pt x="736626" y="1052326"/>
                  </a:moveTo>
                  <a:lnTo>
                    <a:pt x="465728" y="1052326"/>
                  </a:lnTo>
                  <a:lnTo>
                    <a:pt x="513941" y="1049070"/>
                  </a:lnTo>
                  <a:lnTo>
                    <a:pt x="560206" y="1039587"/>
                  </a:lnTo>
                  <a:lnTo>
                    <a:pt x="604097" y="1024305"/>
                  </a:lnTo>
                  <a:lnTo>
                    <a:pt x="645184" y="1003652"/>
                  </a:lnTo>
                  <a:lnTo>
                    <a:pt x="683041" y="978056"/>
                  </a:lnTo>
                  <a:lnTo>
                    <a:pt x="717239" y="947945"/>
                  </a:lnTo>
                  <a:lnTo>
                    <a:pt x="747350" y="913747"/>
                  </a:lnTo>
                  <a:lnTo>
                    <a:pt x="772946" y="875890"/>
                  </a:lnTo>
                  <a:lnTo>
                    <a:pt x="793599" y="834803"/>
                  </a:lnTo>
                  <a:lnTo>
                    <a:pt x="808881" y="790912"/>
                  </a:lnTo>
                  <a:lnTo>
                    <a:pt x="818364" y="744647"/>
                  </a:lnTo>
                  <a:lnTo>
                    <a:pt x="821621" y="696434"/>
                  </a:lnTo>
                  <a:lnTo>
                    <a:pt x="821621" y="92090"/>
                  </a:lnTo>
                  <a:lnTo>
                    <a:pt x="913711" y="92090"/>
                  </a:lnTo>
                  <a:lnTo>
                    <a:pt x="913711" y="696434"/>
                  </a:lnTo>
                  <a:lnTo>
                    <a:pt x="910675" y="748777"/>
                  </a:lnTo>
                  <a:lnTo>
                    <a:pt x="901783" y="799337"/>
                  </a:lnTo>
                  <a:lnTo>
                    <a:pt x="887358" y="847768"/>
                  </a:lnTo>
                  <a:lnTo>
                    <a:pt x="867734" y="893726"/>
                  </a:lnTo>
                  <a:lnTo>
                    <a:pt x="843603" y="936664"/>
                  </a:lnTo>
                  <a:lnTo>
                    <a:pt x="843513" y="936823"/>
                  </a:lnTo>
                  <a:lnTo>
                    <a:pt x="815039" y="976519"/>
                  </a:lnTo>
                  <a:lnTo>
                    <a:pt x="814929" y="976673"/>
                  </a:lnTo>
                  <a:lnTo>
                    <a:pt x="782375" y="1012956"/>
                  </a:lnTo>
                  <a:lnTo>
                    <a:pt x="782250" y="1013096"/>
                  </a:lnTo>
                  <a:lnTo>
                    <a:pt x="745939" y="1045635"/>
                  </a:lnTo>
                  <a:lnTo>
                    <a:pt x="736626" y="1052326"/>
                  </a:lnTo>
                  <a:close/>
                </a:path>
              </a:pathLst>
            </a:custGeom>
            <a:solidFill>
              <a:srgbClr val="000000"/>
            </a:solidFill>
          </p:spPr>
          <p:txBody>
            <a:bodyPr wrap="square" lIns="0" tIns="0" rIns="0" bIns="0" rtlCol="0"/>
            <a:lstStyle/>
            <a:p>
              <a:endParaRPr/>
            </a:p>
          </p:txBody>
        </p:sp>
        <p:sp>
          <p:nvSpPr>
            <p:cNvPr id="14" name="object 14"/>
            <p:cNvSpPr/>
            <p:nvPr/>
          </p:nvSpPr>
          <p:spPr>
            <a:xfrm>
              <a:off x="16436510" y="4193960"/>
              <a:ext cx="822325" cy="1052830"/>
            </a:xfrm>
            <a:custGeom>
              <a:avLst/>
              <a:gdLst/>
              <a:ahLst/>
              <a:cxnLst/>
              <a:rect l="l" t="t" r="r" b="b"/>
              <a:pathLst>
                <a:path w="822325" h="1052829">
                  <a:moveTo>
                    <a:pt x="661900" y="1052326"/>
                  </a:moveTo>
                  <a:lnTo>
                    <a:pt x="159879" y="1052326"/>
                  </a:lnTo>
                  <a:lnTo>
                    <a:pt x="109362" y="1044171"/>
                  </a:lnTo>
                  <a:lnTo>
                    <a:pt x="65476" y="1021466"/>
                  </a:lnTo>
                  <a:lnTo>
                    <a:pt x="30860" y="986850"/>
                  </a:lnTo>
                  <a:lnTo>
                    <a:pt x="8155" y="942964"/>
                  </a:lnTo>
                  <a:lnTo>
                    <a:pt x="0" y="892447"/>
                  </a:lnTo>
                  <a:lnTo>
                    <a:pt x="0" y="0"/>
                  </a:lnTo>
                  <a:lnTo>
                    <a:pt x="821780" y="0"/>
                  </a:lnTo>
                  <a:lnTo>
                    <a:pt x="821780" y="892447"/>
                  </a:lnTo>
                  <a:lnTo>
                    <a:pt x="813625" y="942964"/>
                  </a:lnTo>
                  <a:lnTo>
                    <a:pt x="790919" y="986850"/>
                  </a:lnTo>
                  <a:lnTo>
                    <a:pt x="756303" y="1021466"/>
                  </a:lnTo>
                  <a:lnTo>
                    <a:pt x="712417" y="1044171"/>
                  </a:lnTo>
                  <a:lnTo>
                    <a:pt x="661900" y="1052326"/>
                  </a:lnTo>
                  <a:close/>
                </a:path>
              </a:pathLst>
            </a:custGeom>
            <a:solidFill>
              <a:srgbClr val="3328B9"/>
            </a:solidFill>
          </p:spPr>
          <p:txBody>
            <a:bodyPr wrap="square" lIns="0" tIns="0" rIns="0" bIns="0" rtlCol="0"/>
            <a:lstStyle/>
            <a:p>
              <a:endParaRPr/>
            </a:p>
          </p:txBody>
        </p:sp>
        <p:sp>
          <p:nvSpPr>
            <p:cNvPr id="15" name="object 15"/>
            <p:cNvSpPr/>
            <p:nvPr/>
          </p:nvSpPr>
          <p:spPr>
            <a:xfrm>
              <a:off x="16390464" y="4147915"/>
              <a:ext cx="913765" cy="1144905"/>
            </a:xfrm>
            <a:custGeom>
              <a:avLst/>
              <a:gdLst/>
              <a:ahLst/>
              <a:cxnLst/>
              <a:rect l="l" t="t" r="r" b="b"/>
              <a:pathLst>
                <a:path w="913765" h="1144904">
                  <a:moveTo>
                    <a:pt x="465728" y="1144417"/>
                  </a:moveTo>
                  <a:lnTo>
                    <a:pt x="441427" y="1144417"/>
                  </a:lnTo>
                  <a:lnTo>
                    <a:pt x="435031" y="1144257"/>
                  </a:lnTo>
                  <a:lnTo>
                    <a:pt x="372579" y="1138022"/>
                  </a:lnTo>
                  <a:lnTo>
                    <a:pt x="318799" y="1125391"/>
                  </a:lnTo>
                  <a:lnTo>
                    <a:pt x="267178" y="1106190"/>
                  </a:lnTo>
                  <a:lnTo>
                    <a:pt x="207658" y="1074219"/>
                  </a:lnTo>
                  <a:lnTo>
                    <a:pt x="167771" y="1045635"/>
                  </a:lnTo>
                  <a:lnTo>
                    <a:pt x="131461" y="1013096"/>
                  </a:lnTo>
                  <a:lnTo>
                    <a:pt x="98782" y="976674"/>
                  </a:lnTo>
                  <a:lnTo>
                    <a:pt x="70197" y="936823"/>
                  </a:lnTo>
                  <a:lnTo>
                    <a:pt x="46045" y="893886"/>
                  </a:lnTo>
                  <a:lnTo>
                    <a:pt x="26352" y="847768"/>
                  </a:lnTo>
                  <a:lnTo>
                    <a:pt x="11927" y="799337"/>
                  </a:lnTo>
                  <a:lnTo>
                    <a:pt x="3035" y="748777"/>
                  </a:lnTo>
                  <a:lnTo>
                    <a:pt x="0" y="696434"/>
                  </a:lnTo>
                  <a:lnTo>
                    <a:pt x="0" y="0"/>
                  </a:lnTo>
                  <a:lnTo>
                    <a:pt x="913710" y="0"/>
                  </a:lnTo>
                  <a:lnTo>
                    <a:pt x="913710" y="92090"/>
                  </a:lnTo>
                  <a:lnTo>
                    <a:pt x="92091" y="92090"/>
                  </a:lnTo>
                  <a:lnTo>
                    <a:pt x="92091" y="696434"/>
                  </a:lnTo>
                  <a:lnTo>
                    <a:pt x="95424" y="744647"/>
                  </a:lnTo>
                  <a:lnTo>
                    <a:pt x="105429" y="793051"/>
                  </a:lnTo>
                  <a:lnTo>
                    <a:pt x="121414" y="837827"/>
                  </a:lnTo>
                  <a:lnTo>
                    <a:pt x="142996" y="879635"/>
                  </a:lnTo>
                  <a:lnTo>
                    <a:pt x="169717" y="918013"/>
                  </a:lnTo>
                  <a:lnTo>
                    <a:pt x="201117" y="952502"/>
                  </a:lnTo>
                  <a:lnTo>
                    <a:pt x="236737" y="982641"/>
                  </a:lnTo>
                  <a:lnTo>
                    <a:pt x="276117" y="1007968"/>
                  </a:lnTo>
                  <a:lnTo>
                    <a:pt x="318800" y="1028024"/>
                  </a:lnTo>
                  <a:lnTo>
                    <a:pt x="372159" y="1044172"/>
                  </a:lnTo>
                  <a:lnTo>
                    <a:pt x="428637" y="1051686"/>
                  </a:lnTo>
                  <a:lnTo>
                    <a:pt x="441427" y="1052326"/>
                  </a:lnTo>
                  <a:lnTo>
                    <a:pt x="736643" y="1052326"/>
                  </a:lnTo>
                  <a:lnTo>
                    <a:pt x="706117" y="1074219"/>
                  </a:lnTo>
                  <a:lnTo>
                    <a:pt x="663179" y="1098371"/>
                  </a:lnTo>
                  <a:lnTo>
                    <a:pt x="617129" y="1118044"/>
                  </a:lnTo>
                  <a:lnTo>
                    <a:pt x="568650" y="1132486"/>
                  </a:lnTo>
                  <a:lnTo>
                    <a:pt x="518074" y="1141382"/>
                  </a:lnTo>
                  <a:lnTo>
                    <a:pt x="465728" y="1144417"/>
                  </a:lnTo>
                  <a:close/>
                </a:path>
                <a:path w="913765" h="1144904">
                  <a:moveTo>
                    <a:pt x="736643" y="1052326"/>
                  </a:moveTo>
                  <a:lnTo>
                    <a:pt x="465729" y="1052326"/>
                  </a:lnTo>
                  <a:lnTo>
                    <a:pt x="513984" y="1049069"/>
                  </a:lnTo>
                  <a:lnTo>
                    <a:pt x="560274" y="1039587"/>
                  </a:lnTo>
                  <a:lnTo>
                    <a:pt x="604189" y="1024305"/>
                  </a:lnTo>
                  <a:lnTo>
                    <a:pt x="645297" y="1003652"/>
                  </a:lnTo>
                  <a:lnTo>
                    <a:pt x="683169" y="978056"/>
                  </a:lnTo>
                  <a:lnTo>
                    <a:pt x="717379" y="947945"/>
                  </a:lnTo>
                  <a:lnTo>
                    <a:pt x="747498" y="913747"/>
                  </a:lnTo>
                  <a:lnTo>
                    <a:pt x="773100" y="875890"/>
                  </a:lnTo>
                  <a:lnTo>
                    <a:pt x="793756" y="834803"/>
                  </a:lnTo>
                  <a:lnTo>
                    <a:pt x="809040" y="790912"/>
                  </a:lnTo>
                  <a:lnTo>
                    <a:pt x="818524" y="744647"/>
                  </a:lnTo>
                  <a:lnTo>
                    <a:pt x="821781" y="696434"/>
                  </a:lnTo>
                  <a:lnTo>
                    <a:pt x="821781" y="92090"/>
                  </a:lnTo>
                  <a:lnTo>
                    <a:pt x="913710" y="92090"/>
                  </a:lnTo>
                  <a:lnTo>
                    <a:pt x="913710" y="696434"/>
                  </a:lnTo>
                  <a:lnTo>
                    <a:pt x="910677" y="748777"/>
                  </a:lnTo>
                  <a:lnTo>
                    <a:pt x="901799" y="799337"/>
                  </a:lnTo>
                  <a:lnTo>
                    <a:pt x="887405" y="847768"/>
                  </a:lnTo>
                  <a:lnTo>
                    <a:pt x="867825" y="893726"/>
                  </a:lnTo>
                  <a:lnTo>
                    <a:pt x="843673" y="936664"/>
                  </a:lnTo>
                  <a:lnTo>
                    <a:pt x="815088" y="976519"/>
                  </a:lnTo>
                  <a:lnTo>
                    <a:pt x="782409" y="1012956"/>
                  </a:lnTo>
                  <a:lnTo>
                    <a:pt x="745973" y="1045635"/>
                  </a:lnTo>
                  <a:lnTo>
                    <a:pt x="736643" y="1052326"/>
                  </a:lnTo>
                  <a:close/>
                </a:path>
              </a:pathLst>
            </a:custGeom>
            <a:solidFill>
              <a:srgbClr val="000000"/>
            </a:solidFill>
          </p:spPr>
          <p:txBody>
            <a:bodyPr wrap="square" lIns="0" tIns="0" rIns="0" bIns="0" rtlCol="0"/>
            <a:lstStyle/>
            <a:p>
              <a:endParaRPr/>
            </a:p>
          </p:txBody>
        </p:sp>
        <p:sp>
          <p:nvSpPr>
            <p:cNvPr id="16" name="object 16"/>
            <p:cNvSpPr/>
            <p:nvPr/>
          </p:nvSpPr>
          <p:spPr>
            <a:xfrm>
              <a:off x="13971328" y="3282807"/>
              <a:ext cx="972819" cy="911225"/>
            </a:xfrm>
            <a:custGeom>
              <a:avLst/>
              <a:gdLst/>
              <a:ahLst/>
              <a:cxnLst/>
              <a:rect l="l" t="t" r="r" b="b"/>
              <a:pathLst>
                <a:path w="972819" h="911225">
                  <a:moveTo>
                    <a:pt x="821780" y="911153"/>
                  </a:moveTo>
                  <a:lnTo>
                    <a:pt x="0" y="911153"/>
                  </a:lnTo>
                  <a:lnTo>
                    <a:pt x="410890" y="0"/>
                  </a:lnTo>
                  <a:lnTo>
                    <a:pt x="972227" y="0"/>
                  </a:lnTo>
                  <a:lnTo>
                    <a:pt x="821780" y="911153"/>
                  </a:lnTo>
                  <a:close/>
                </a:path>
              </a:pathLst>
            </a:custGeom>
            <a:solidFill>
              <a:srgbClr val="F4F4F4"/>
            </a:solidFill>
          </p:spPr>
          <p:txBody>
            <a:bodyPr wrap="square" lIns="0" tIns="0" rIns="0" bIns="0" rtlCol="0"/>
            <a:lstStyle/>
            <a:p>
              <a:endParaRPr/>
            </a:p>
          </p:txBody>
        </p:sp>
        <p:sp>
          <p:nvSpPr>
            <p:cNvPr id="17" name="object 17"/>
            <p:cNvSpPr/>
            <p:nvPr/>
          </p:nvSpPr>
          <p:spPr>
            <a:xfrm>
              <a:off x="13889949" y="3230207"/>
              <a:ext cx="1115695" cy="1016635"/>
            </a:xfrm>
            <a:custGeom>
              <a:avLst/>
              <a:gdLst/>
              <a:ahLst/>
              <a:cxnLst/>
              <a:rect l="l" t="t" r="r" b="b"/>
              <a:pathLst>
                <a:path w="1115694" h="1016635">
                  <a:moveTo>
                    <a:pt x="947765" y="1016353"/>
                  </a:moveTo>
                  <a:lnTo>
                    <a:pt x="0" y="1016353"/>
                  </a:lnTo>
                  <a:lnTo>
                    <a:pt x="2877" y="1009798"/>
                  </a:lnTo>
                  <a:lnTo>
                    <a:pt x="20784" y="970307"/>
                  </a:lnTo>
                  <a:lnTo>
                    <a:pt x="23661" y="963752"/>
                  </a:lnTo>
                  <a:lnTo>
                    <a:pt x="44446" y="917867"/>
                  </a:lnTo>
                  <a:lnTo>
                    <a:pt x="44446" y="917707"/>
                  </a:lnTo>
                  <a:lnTo>
                    <a:pt x="410730" y="105200"/>
                  </a:lnTo>
                  <a:lnTo>
                    <a:pt x="434552" y="52600"/>
                  </a:lnTo>
                  <a:lnTo>
                    <a:pt x="458214" y="0"/>
                  </a:lnTo>
                  <a:lnTo>
                    <a:pt x="1115638" y="0"/>
                  </a:lnTo>
                  <a:lnTo>
                    <a:pt x="1107005" y="52600"/>
                  </a:lnTo>
                  <a:lnTo>
                    <a:pt x="1098211" y="105200"/>
                  </a:lnTo>
                  <a:lnTo>
                    <a:pt x="526163" y="105200"/>
                  </a:lnTo>
                  <a:lnTo>
                    <a:pt x="162757" y="911153"/>
                  </a:lnTo>
                  <a:lnTo>
                    <a:pt x="965155" y="911153"/>
                  </a:lnTo>
                  <a:lnTo>
                    <a:pt x="964073" y="917707"/>
                  </a:lnTo>
                  <a:lnTo>
                    <a:pt x="962634" y="925861"/>
                  </a:lnTo>
                  <a:lnTo>
                    <a:pt x="956398" y="963752"/>
                  </a:lnTo>
                  <a:lnTo>
                    <a:pt x="949044" y="1008679"/>
                  </a:lnTo>
                  <a:lnTo>
                    <a:pt x="947765" y="1016353"/>
                  </a:lnTo>
                  <a:close/>
                </a:path>
                <a:path w="1115694" h="1016635">
                  <a:moveTo>
                    <a:pt x="965155" y="911153"/>
                  </a:moveTo>
                  <a:lnTo>
                    <a:pt x="858552" y="911153"/>
                  </a:lnTo>
                  <a:lnTo>
                    <a:pt x="991732" y="105200"/>
                  </a:lnTo>
                  <a:lnTo>
                    <a:pt x="1098211" y="105200"/>
                  </a:lnTo>
                  <a:lnTo>
                    <a:pt x="965155" y="911153"/>
                  </a:lnTo>
                  <a:close/>
                </a:path>
              </a:pathLst>
            </a:custGeom>
            <a:solidFill>
              <a:srgbClr val="000000"/>
            </a:solidFill>
          </p:spPr>
          <p:txBody>
            <a:bodyPr wrap="square" lIns="0" tIns="0" rIns="0" bIns="0" rtlCol="0"/>
            <a:lstStyle/>
            <a:p>
              <a:endParaRPr/>
            </a:p>
          </p:txBody>
        </p:sp>
        <p:sp>
          <p:nvSpPr>
            <p:cNvPr id="18" name="object 18"/>
            <p:cNvSpPr/>
            <p:nvPr/>
          </p:nvSpPr>
          <p:spPr>
            <a:xfrm>
              <a:off x="15614729" y="3282807"/>
              <a:ext cx="822325" cy="911225"/>
            </a:xfrm>
            <a:custGeom>
              <a:avLst/>
              <a:gdLst/>
              <a:ahLst/>
              <a:cxnLst/>
              <a:rect l="l" t="t" r="r" b="b"/>
              <a:pathLst>
                <a:path w="822325" h="911225">
                  <a:moveTo>
                    <a:pt x="821780" y="911153"/>
                  </a:moveTo>
                  <a:lnTo>
                    <a:pt x="0" y="911153"/>
                  </a:lnTo>
                  <a:lnTo>
                    <a:pt x="132220" y="0"/>
                  </a:lnTo>
                  <a:lnTo>
                    <a:pt x="821780" y="0"/>
                  </a:lnTo>
                  <a:lnTo>
                    <a:pt x="821780" y="911153"/>
                  </a:lnTo>
                  <a:close/>
                </a:path>
              </a:pathLst>
            </a:custGeom>
            <a:solidFill>
              <a:srgbClr val="F4F4F4"/>
            </a:solidFill>
          </p:spPr>
          <p:txBody>
            <a:bodyPr wrap="square" lIns="0" tIns="0" rIns="0" bIns="0" rtlCol="0"/>
            <a:lstStyle/>
            <a:p>
              <a:endParaRPr/>
            </a:p>
          </p:txBody>
        </p:sp>
        <p:sp>
          <p:nvSpPr>
            <p:cNvPr id="19" name="object 19"/>
            <p:cNvSpPr/>
            <p:nvPr/>
          </p:nvSpPr>
          <p:spPr>
            <a:xfrm>
              <a:off x="15553974" y="3230206"/>
              <a:ext cx="935355" cy="1016635"/>
            </a:xfrm>
            <a:custGeom>
              <a:avLst/>
              <a:gdLst/>
              <a:ahLst/>
              <a:cxnLst/>
              <a:rect l="l" t="t" r="r" b="b"/>
              <a:pathLst>
                <a:path w="935355" h="1016635">
                  <a:moveTo>
                    <a:pt x="935134" y="1016353"/>
                  </a:moveTo>
                  <a:lnTo>
                    <a:pt x="0" y="1016353"/>
                  </a:lnTo>
                  <a:lnTo>
                    <a:pt x="12311" y="932097"/>
                  </a:lnTo>
                  <a:lnTo>
                    <a:pt x="132220" y="105200"/>
                  </a:lnTo>
                  <a:lnTo>
                    <a:pt x="147569" y="0"/>
                  </a:lnTo>
                  <a:lnTo>
                    <a:pt x="935134" y="0"/>
                  </a:lnTo>
                  <a:lnTo>
                    <a:pt x="935134" y="105200"/>
                  </a:lnTo>
                  <a:lnTo>
                    <a:pt x="238541" y="105200"/>
                  </a:lnTo>
                  <a:lnTo>
                    <a:pt x="121509" y="911153"/>
                  </a:lnTo>
                  <a:lnTo>
                    <a:pt x="935134" y="911153"/>
                  </a:lnTo>
                  <a:lnTo>
                    <a:pt x="935134" y="1016353"/>
                  </a:lnTo>
                  <a:close/>
                </a:path>
                <a:path w="935355" h="1016635">
                  <a:moveTo>
                    <a:pt x="935134" y="911153"/>
                  </a:moveTo>
                  <a:lnTo>
                    <a:pt x="829934" y="911153"/>
                  </a:lnTo>
                  <a:lnTo>
                    <a:pt x="829934" y="105200"/>
                  </a:lnTo>
                  <a:lnTo>
                    <a:pt x="935134" y="105200"/>
                  </a:lnTo>
                  <a:lnTo>
                    <a:pt x="935134" y="911153"/>
                  </a:lnTo>
                  <a:close/>
                </a:path>
              </a:pathLst>
            </a:custGeom>
            <a:solidFill>
              <a:srgbClr val="000000"/>
            </a:solidFill>
          </p:spPr>
          <p:txBody>
            <a:bodyPr wrap="square" lIns="0" tIns="0" rIns="0" bIns="0" rtlCol="0"/>
            <a:lstStyle/>
            <a:p>
              <a:endParaRPr/>
            </a:p>
          </p:txBody>
        </p:sp>
        <p:pic>
          <p:nvPicPr>
            <p:cNvPr id="20" name="object 20"/>
            <p:cNvPicPr/>
            <p:nvPr/>
          </p:nvPicPr>
          <p:blipFill>
            <a:blip r:embed="rId2" cstate="print"/>
            <a:stretch>
              <a:fillRect/>
            </a:stretch>
          </p:blipFill>
          <p:spPr>
            <a:xfrm>
              <a:off x="14163257" y="5565566"/>
              <a:ext cx="1953333" cy="1953333"/>
            </a:xfrm>
            <a:prstGeom prst="rect">
              <a:avLst/>
            </a:prstGeom>
          </p:spPr>
        </p:pic>
        <p:sp>
          <p:nvSpPr>
            <p:cNvPr id="21" name="object 21"/>
            <p:cNvSpPr/>
            <p:nvPr/>
          </p:nvSpPr>
          <p:spPr>
            <a:xfrm>
              <a:off x="17258290" y="5584752"/>
              <a:ext cx="302895" cy="302895"/>
            </a:xfrm>
            <a:custGeom>
              <a:avLst/>
              <a:gdLst/>
              <a:ahLst/>
              <a:cxnLst/>
              <a:rect l="l" t="t" r="r" b="b"/>
              <a:pathLst>
                <a:path w="302894" h="302895">
                  <a:moveTo>
                    <a:pt x="151405" y="302811"/>
                  </a:moveTo>
                  <a:lnTo>
                    <a:pt x="107453" y="296292"/>
                  </a:lnTo>
                  <a:lnTo>
                    <a:pt x="67288" y="277294"/>
                  </a:lnTo>
                  <a:lnTo>
                    <a:pt x="34365" y="247457"/>
                  </a:lnTo>
                  <a:lnTo>
                    <a:pt x="11524" y="209345"/>
                  </a:lnTo>
                  <a:lnTo>
                    <a:pt x="727" y="166246"/>
                  </a:lnTo>
                  <a:lnTo>
                    <a:pt x="0" y="151405"/>
                  </a:lnTo>
                  <a:lnTo>
                    <a:pt x="181" y="143967"/>
                  </a:lnTo>
                  <a:lnTo>
                    <a:pt x="8846" y="100406"/>
                  </a:lnTo>
                  <a:lnTo>
                    <a:pt x="29799" y="61205"/>
                  </a:lnTo>
                  <a:lnTo>
                    <a:pt x="61205" y="29799"/>
                  </a:lnTo>
                  <a:lnTo>
                    <a:pt x="100406" y="8846"/>
                  </a:lnTo>
                  <a:lnTo>
                    <a:pt x="143967" y="181"/>
                  </a:lnTo>
                  <a:lnTo>
                    <a:pt x="151405" y="0"/>
                  </a:lnTo>
                  <a:lnTo>
                    <a:pt x="158843" y="181"/>
                  </a:lnTo>
                  <a:lnTo>
                    <a:pt x="202403" y="8846"/>
                  </a:lnTo>
                  <a:lnTo>
                    <a:pt x="241604" y="29799"/>
                  </a:lnTo>
                  <a:lnTo>
                    <a:pt x="273010" y="61205"/>
                  </a:lnTo>
                  <a:lnTo>
                    <a:pt x="293964" y="100406"/>
                  </a:lnTo>
                  <a:lnTo>
                    <a:pt x="302629" y="143967"/>
                  </a:lnTo>
                  <a:lnTo>
                    <a:pt x="302811" y="151405"/>
                  </a:lnTo>
                  <a:lnTo>
                    <a:pt x="302629" y="158843"/>
                  </a:lnTo>
                  <a:lnTo>
                    <a:pt x="293964" y="202403"/>
                  </a:lnTo>
                  <a:lnTo>
                    <a:pt x="273011" y="241605"/>
                  </a:lnTo>
                  <a:lnTo>
                    <a:pt x="241605" y="273010"/>
                  </a:lnTo>
                  <a:lnTo>
                    <a:pt x="202403" y="293964"/>
                  </a:lnTo>
                  <a:lnTo>
                    <a:pt x="158843" y="302629"/>
                  </a:lnTo>
                  <a:lnTo>
                    <a:pt x="151405" y="302811"/>
                  </a:lnTo>
                  <a:close/>
                </a:path>
              </a:pathLst>
            </a:custGeom>
            <a:solidFill>
              <a:srgbClr val="3328B9"/>
            </a:solidFill>
          </p:spPr>
          <p:txBody>
            <a:bodyPr wrap="square" lIns="0" tIns="0" rIns="0" bIns="0" rtlCol="0"/>
            <a:lstStyle/>
            <a:p>
              <a:endParaRPr/>
            </a:p>
          </p:txBody>
        </p:sp>
      </p:grpSp>
      <p:sp>
        <p:nvSpPr>
          <p:cNvPr id="22" name="object 22"/>
          <p:cNvSpPr/>
          <p:nvPr/>
        </p:nvSpPr>
        <p:spPr>
          <a:xfrm>
            <a:off x="12126799" y="2702445"/>
            <a:ext cx="302895" cy="302895"/>
          </a:xfrm>
          <a:custGeom>
            <a:avLst/>
            <a:gdLst/>
            <a:ahLst/>
            <a:cxnLst/>
            <a:rect l="l" t="t" r="r" b="b"/>
            <a:pathLst>
              <a:path w="302895" h="302894">
                <a:moveTo>
                  <a:pt x="151405" y="302811"/>
                </a:moveTo>
                <a:lnTo>
                  <a:pt x="107454" y="296293"/>
                </a:lnTo>
                <a:lnTo>
                  <a:pt x="67289" y="277295"/>
                </a:lnTo>
                <a:lnTo>
                  <a:pt x="34366" y="247457"/>
                </a:lnTo>
                <a:lnTo>
                  <a:pt x="11525" y="209346"/>
                </a:lnTo>
                <a:lnTo>
                  <a:pt x="727" y="166246"/>
                </a:lnTo>
                <a:lnTo>
                  <a:pt x="0" y="151405"/>
                </a:lnTo>
                <a:lnTo>
                  <a:pt x="181" y="143967"/>
                </a:lnTo>
                <a:lnTo>
                  <a:pt x="8846" y="100406"/>
                </a:lnTo>
                <a:lnTo>
                  <a:pt x="29800" y="61205"/>
                </a:lnTo>
                <a:lnTo>
                  <a:pt x="61205" y="29800"/>
                </a:lnTo>
                <a:lnTo>
                  <a:pt x="100406" y="8846"/>
                </a:lnTo>
                <a:lnTo>
                  <a:pt x="143967" y="181"/>
                </a:lnTo>
                <a:lnTo>
                  <a:pt x="151405" y="0"/>
                </a:lnTo>
                <a:lnTo>
                  <a:pt x="158844" y="181"/>
                </a:lnTo>
                <a:lnTo>
                  <a:pt x="202404" y="8846"/>
                </a:lnTo>
                <a:lnTo>
                  <a:pt x="241605" y="29799"/>
                </a:lnTo>
                <a:lnTo>
                  <a:pt x="273011" y="61205"/>
                </a:lnTo>
                <a:lnTo>
                  <a:pt x="293964" y="100406"/>
                </a:lnTo>
                <a:lnTo>
                  <a:pt x="302629" y="143967"/>
                </a:lnTo>
                <a:lnTo>
                  <a:pt x="302811" y="151405"/>
                </a:lnTo>
                <a:lnTo>
                  <a:pt x="302629" y="158843"/>
                </a:lnTo>
                <a:lnTo>
                  <a:pt x="293964" y="202404"/>
                </a:lnTo>
                <a:lnTo>
                  <a:pt x="273011" y="241605"/>
                </a:lnTo>
                <a:lnTo>
                  <a:pt x="241605" y="273011"/>
                </a:lnTo>
                <a:lnTo>
                  <a:pt x="202404" y="293964"/>
                </a:lnTo>
                <a:lnTo>
                  <a:pt x="158844" y="302629"/>
                </a:lnTo>
                <a:lnTo>
                  <a:pt x="151405" y="302811"/>
                </a:lnTo>
                <a:close/>
              </a:path>
            </a:pathLst>
          </a:custGeom>
          <a:solidFill>
            <a:srgbClr val="3328B9"/>
          </a:solidFill>
        </p:spPr>
        <p:txBody>
          <a:bodyPr wrap="square" lIns="0" tIns="0" rIns="0" bIns="0" rtlCol="0"/>
          <a:lstStyle/>
          <a:p>
            <a:endParaRPr/>
          </a:p>
        </p:txBody>
      </p:sp>
      <p:sp>
        <p:nvSpPr>
          <p:cNvPr id="23" name="object 23"/>
          <p:cNvSpPr/>
          <p:nvPr/>
        </p:nvSpPr>
        <p:spPr>
          <a:xfrm>
            <a:off x="15874214" y="2163971"/>
            <a:ext cx="302895" cy="302895"/>
          </a:xfrm>
          <a:custGeom>
            <a:avLst/>
            <a:gdLst/>
            <a:ahLst/>
            <a:cxnLst/>
            <a:rect l="l" t="t" r="r" b="b"/>
            <a:pathLst>
              <a:path w="302894" h="302894">
                <a:moveTo>
                  <a:pt x="151405" y="302811"/>
                </a:moveTo>
                <a:lnTo>
                  <a:pt x="107453" y="296293"/>
                </a:lnTo>
                <a:lnTo>
                  <a:pt x="67288" y="277295"/>
                </a:lnTo>
                <a:lnTo>
                  <a:pt x="34365" y="247457"/>
                </a:lnTo>
                <a:lnTo>
                  <a:pt x="11524" y="209346"/>
                </a:lnTo>
                <a:lnTo>
                  <a:pt x="727" y="166246"/>
                </a:lnTo>
                <a:lnTo>
                  <a:pt x="0" y="151405"/>
                </a:lnTo>
                <a:lnTo>
                  <a:pt x="181" y="143967"/>
                </a:lnTo>
                <a:lnTo>
                  <a:pt x="8846" y="100406"/>
                </a:lnTo>
                <a:lnTo>
                  <a:pt x="29799" y="61205"/>
                </a:lnTo>
                <a:lnTo>
                  <a:pt x="61205" y="29800"/>
                </a:lnTo>
                <a:lnTo>
                  <a:pt x="100406" y="8846"/>
                </a:lnTo>
                <a:lnTo>
                  <a:pt x="143967" y="181"/>
                </a:lnTo>
                <a:lnTo>
                  <a:pt x="151405" y="0"/>
                </a:lnTo>
                <a:lnTo>
                  <a:pt x="158843" y="181"/>
                </a:lnTo>
                <a:lnTo>
                  <a:pt x="202404" y="8846"/>
                </a:lnTo>
                <a:lnTo>
                  <a:pt x="241605" y="29800"/>
                </a:lnTo>
                <a:lnTo>
                  <a:pt x="273011" y="61205"/>
                </a:lnTo>
                <a:lnTo>
                  <a:pt x="293964" y="100406"/>
                </a:lnTo>
                <a:lnTo>
                  <a:pt x="302629" y="143967"/>
                </a:lnTo>
                <a:lnTo>
                  <a:pt x="302811" y="151405"/>
                </a:lnTo>
                <a:lnTo>
                  <a:pt x="302629" y="158844"/>
                </a:lnTo>
                <a:lnTo>
                  <a:pt x="293964" y="202404"/>
                </a:lnTo>
                <a:lnTo>
                  <a:pt x="273010" y="241606"/>
                </a:lnTo>
                <a:lnTo>
                  <a:pt x="241606" y="273011"/>
                </a:lnTo>
                <a:lnTo>
                  <a:pt x="202404" y="293965"/>
                </a:lnTo>
                <a:lnTo>
                  <a:pt x="158843" y="302629"/>
                </a:lnTo>
                <a:lnTo>
                  <a:pt x="151405" y="302811"/>
                </a:lnTo>
                <a:close/>
              </a:path>
            </a:pathLst>
          </a:custGeom>
          <a:solidFill>
            <a:srgbClr val="3328B9"/>
          </a:solidFill>
        </p:spPr>
        <p:txBody>
          <a:bodyPr wrap="square" lIns="0" tIns="0" rIns="0" bIns="0" rtlCol="0"/>
          <a:lstStyle/>
          <a:p>
            <a:endParaRPr/>
          </a:p>
        </p:txBody>
      </p:sp>
      <p:sp>
        <p:nvSpPr>
          <p:cNvPr id="24" name="object 24"/>
          <p:cNvSpPr/>
          <p:nvPr/>
        </p:nvSpPr>
        <p:spPr>
          <a:xfrm>
            <a:off x="12998260" y="2012635"/>
            <a:ext cx="302895" cy="302895"/>
          </a:xfrm>
          <a:custGeom>
            <a:avLst/>
            <a:gdLst/>
            <a:ahLst/>
            <a:cxnLst/>
            <a:rect l="l" t="t" r="r" b="b"/>
            <a:pathLst>
              <a:path w="302894" h="302894">
                <a:moveTo>
                  <a:pt x="301324" y="172553"/>
                </a:moveTo>
                <a:lnTo>
                  <a:pt x="288730" y="215163"/>
                </a:lnTo>
                <a:lnTo>
                  <a:pt x="264307" y="252280"/>
                </a:lnTo>
                <a:lnTo>
                  <a:pt x="230163" y="280712"/>
                </a:lnTo>
                <a:lnTo>
                  <a:pt x="189235" y="298006"/>
                </a:lnTo>
                <a:lnTo>
                  <a:pt x="152470" y="302806"/>
                </a:lnTo>
                <a:lnTo>
                  <a:pt x="145049" y="302677"/>
                </a:lnTo>
                <a:lnTo>
                  <a:pt x="101411" y="294317"/>
                </a:lnTo>
                <a:lnTo>
                  <a:pt x="62076" y="273653"/>
                </a:lnTo>
                <a:lnTo>
                  <a:pt x="30437" y="242457"/>
                </a:lnTo>
                <a:lnTo>
                  <a:pt x="9212" y="203423"/>
                </a:lnTo>
                <a:lnTo>
                  <a:pt x="236" y="159907"/>
                </a:lnTo>
                <a:lnTo>
                  <a:pt x="0" y="152470"/>
                </a:lnTo>
                <a:lnTo>
                  <a:pt x="128" y="145049"/>
                </a:lnTo>
                <a:lnTo>
                  <a:pt x="8488" y="101411"/>
                </a:lnTo>
                <a:lnTo>
                  <a:pt x="29152" y="62076"/>
                </a:lnTo>
                <a:lnTo>
                  <a:pt x="60348" y="30437"/>
                </a:lnTo>
                <a:lnTo>
                  <a:pt x="99382" y="9212"/>
                </a:lnTo>
                <a:lnTo>
                  <a:pt x="142898" y="236"/>
                </a:lnTo>
                <a:lnTo>
                  <a:pt x="150335" y="0"/>
                </a:lnTo>
                <a:lnTo>
                  <a:pt x="157756" y="128"/>
                </a:lnTo>
                <a:lnTo>
                  <a:pt x="201394" y="8488"/>
                </a:lnTo>
                <a:lnTo>
                  <a:pt x="240729" y="29152"/>
                </a:lnTo>
                <a:lnTo>
                  <a:pt x="272368" y="60347"/>
                </a:lnTo>
                <a:lnTo>
                  <a:pt x="293593" y="99382"/>
                </a:lnTo>
                <a:lnTo>
                  <a:pt x="302569" y="142898"/>
                </a:lnTo>
                <a:lnTo>
                  <a:pt x="302806" y="150335"/>
                </a:lnTo>
                <a:lnTo>
                  <a:pt x="302677" y="157756"/>
                </a:lnTo>
                <a:lnTo>
                  <a:pt x="302183" y="165162"/>
                </a:lnTo>
                <a:lnTo>
                  <a:pt x="301324" y="172553"/>
                </a:lnTo>
                <a:close/>
              </a:path>
            </a:pathLst>
          </a:custGeom>
          <a:solidFill>
            <a:srgbClr val="3328B9"/>
          </a:solidFill>
        </p:spPr>
        <p:txBody>
          <a:bodyPr wrap="square" lIns="0" tIns="0" rIns="0" bIns="0" rtlCol="0"/>
          <a:lstStyle/>
          <a:p>
            <a:endParaRPr/>
          </a:p>
        </p:txBody>
      </p:sp>
      <p:pic>
        <p:nvPicPr>
          <p:cNvPr id="25" name="object 25"/>
          <p:cNvPicPr/>
          <p:nvPr/>
        </p:nvPicPr>
        <p:blipFill>
          <a:blip r:embed="rId3" cstate="print"/>
          <a:stretch>
            <a:fillRect/>
          </a:stretch>
        </p:blipFill>
        <p:spPr>
          <a:xfrm>
            <a:off x="17918754" y="4368069"/>
            <a:ext cx="170431" cy="170431"/>
          </a:xfrm>
          <a:prstGeom prst="rect">
            <a:avLst/>
          </a:prstGeom>
        </p:spPr>
      </p:pic>
      <p:pic>
        <p:nvPicPr>
          <p:cNvPr id="26" name="object 26"/>
          <p:cNvPicPr/>
          <p:nvPr/>
        </p:nvPicPr>
        <p:blipFill>
          <a:blip r:embed="rId4" cstate="print"/>
          <a:stretch>
            <a:fillRect/>
          </a:stretch>
        </p:blipFill>
        <p:spPr>
          <a:xfrm>
            <a:off x="17561262" y="3197591"/>
            <a:ext cx="170432" cy="170431"/>
          </a:xfrm>
          <a:prstGeom prst="rect">
            <a:avLst/>
          </a:prstGeom>
        </p:spPr>
      </p:pic>
      <p:pic>
        <p:nvPicPr>
          <p:cNvPr id="27" name="object 27"/>
          <p:cNvPicPr/>
          <p:nvPr/>
        </p:nvPicPr>
        <p:blipFill>
          <a:blip r:embed="rId5" cstate="print"/>
          <a:stretch>
            <a:fillRect/>
          </a:stretch>
        </p:blipFill>
        <p:spPr>
          <a:xfrm>
            <a:off x="17173075" y="2381726"/>
            <a:ext cx="170432" cy="170431"/>
          </a:xfrm>
          <a:prstGeom prst="rect">
            <a:avLst/>
          </a:prstGeom>
        </p:spPr>
      </p:pic>
      <p:pic>
        <p:nvPicPr>
          <p:cNvPr id="28" name="object 28"/>
          <p:cNvPicPr/>
          <p:nvPr/>
        </p:nvPicPr>
        <p:blipFill>
          <a:blip r:embed="rId6" cstate="print"/>
          <a:stretch>
            <a:fillRect/>
          </a:stretch>
        </p:blipFill>
        <p:spPr>
          <a:xfrm>
            <a:off x="12912926" y="3282807"/>
            <a:ext cx="170431" cy="170431"/>
          </a:xfrm>
          <a:prstGeom prst="rect">
            <a:avLst/>
          </a:prstGeom>
        </p:spPr>
      </p:pic>
      <p:pic>
        <p:nvPicPr>
          <p:cNvPr id="29" name="object 29"/>
          <p:cNvPicPr/>
          <p:nvPr/>
        </p:nvPicPr>
        <p:blipFill>
          <a:blip r:embed="rId7" cstate="print"/>
          <a:stretch>
            <a:fillRect/>
          </a:stretch>
        </p:blipFill>
        <p:spPr>
          <a:xfrm>
            <a:off x="14820927" y="1972915"/>
            <a:ext cx="143571" cy="143571"/>
          </a:xfrm>
          <a:prstGeom prst="rect">
            <a:avLst/>
          </a:prstGeom>
        </p:spPr>
      </p:pic>
      <p:pic>
        <p:nvPicPr>
          <p:cNvPr id="30" name="object 30"/>
          <p:cNvPicPr/>
          <p:nvPr/>
        </p:nvPicPr>
        <p:blipFill>
          <a:blip r:embed="rId8" cstate="print"/>
          <a:stretch>
            <a:fillRect/>
          </a:stretch>
        </p:blipFill>
        <p:spPr>
          <a:xfrm>
            <a:off x="14091191" y="2309808"/>
            <a:ext cx="143873" cy="143873"/>
          </a:xfrm>
          <a:prstGeom prst="rect">
            <a:avLst/>
          </a:prstGeom>
        </p:spPr>
      </p:pic>
      <p:pic>
        <p:nvPicPr>
          <p:cNvPr id="31" name="object 31"/>
          <p:cNvPicPr/>
          <p:nvPr/>
        </p:nvPicPr>
        <p:blipFill>
          <a:blip r:embed="rId7" cstate="print"/>
          <a:stretch>
            <a:fillRect/>
          </a:stretch>
        </p:blipFill>
        <p:spPr>
          <a:xfrm>
            <a:off x="12278205" y="3995870"/>
            <a:ext cx="143571" cy="143571"/>
          </a:xfrm>
          <a:prstGeom prst="rect">
            <a:avLst/>
          </a:prstGeom>
        </p:spPr>
      </p:pic>
      <p:sp>
        <p:nvSpPr>
          <p:cNvPr id="32" name="object 32"/>
          <p:cNvSpPr txBox="1"/>
          <p:nvPr/>
        </p:nvSpPr>
        <p:spPr>
          <a:xfrm>
            <a:off x="457200" y="9410701"/>
            <a:ext cx="5029200" cy="381000"/>
          </a:xfrm>
          <a:prstGeom prst="rect">
            <a:avLst/>
          </a:prstGeom>
        </p:spPr>
        <p:txBody>
          <a:bodyPr vert="horz" wrap="square" lIns="0" tIns="15240" rIns="0" bIns="0" rtlCol="0">
            <a:spAutoFit/>
          </a:bodyPr>
          <a:lstStyle/>
          <a:p>
            <a:pPr marL="12700">
              <a:lnSpc>
                <a:spcPct val="100000"/>
              </a:lnSpc>
              <a:spcBef>
                <a:spcPts val="120"/>
              </a:spcBef>
            </a:pPr>
            <a:r>
              <a:rPr sz="2350" spc="-220" dirty="0">
                <a:solidFill>
                  <a:srgbClr val="3328B9"/>
                </a:solidFill>
                <a:latin typeface="Arial Black"/>
                <a:cs typeface="Arial Black"/>
              </a:rPr>
              <a:t>PRESENTED</a:t>
            </a:r>
            <a:r>
              <a:rPr sz="2350" spc="-185" dirty="0">
                <a:solidFill>
                  <a:srgbClr val="3328B9"/>
                </a:solidFill>
                <a:latin typeface="Arial Black"/>
                <a:cs typeface="Arial Black"/>
              </a:rPr>
              <a:t> </a:t>
            </a:r>
            <a:r>
              <a:rPr sz="2350" spc="-254" dirty="0">
                <a:solidFill>
                  <a:srgbClr val="3328B9"/>
                </a:solidFill>
                <a:latin typeface="Arial Black"/>
                <a:cs typeface="Arial Black"/>
              </a:rPr>
              <a:t>BY</a:t>
            </a:r>
            <a:r>
              <a:rPr sz="2350" spc="-185" dirty="0">
                <a:solidFill>
                  <a:srgbClr val="3328B9"/>
                </a:solidFill>
                <a:latin typeface="Arial Black"/>
                <a:cs typeface="Arial Black"/>
              </a:rPr>
              <a:t> </a:t>
            </a:r>
            <a:r>
              <a:rPr lang="en-US" sz="2350" spc="-175" dirty="0" smtClean="0">
                <a:latin typeface="Arial Black"/>
                <a:cs typeface="Arial Black"/>
              </a:rPr>
              <a:t>VAIBHAV</a:t>
            </a:r>
            <a:r>
              <a:rPr sz="2350" spc="-185" dirty="0" smtClean="0">
                <a:latin typeface="Arial Black"/>
                <a:cs typeface="Arial Black"/>
              </a:rPr>
              <a:t> </a:t>
            </a:r>
            <a:r>
              <a:rPr lang="en-US" sz="2350" spc="-125" dirty="0" smtClean="0">
                <a:latin typeface="Arial Black"/>
                <a:cs typeface="Arial Black"/>
              </a:rPr>
              <a:t>BAJPAI</a:t>
            </a:r>
            <a:endParaRPr sz="2350" dirty="0">
              <a:latin typeface="Arial Black"/>
              <a:cs typeface="Arial Black"/>
            </a:endParaRPr>
          </a:p>
        </p:txBody>
      </p:sp>
      <p:sp>
        <p:nvSpPr>
          <p:cNvPr id="34" name="object 34"/>
          <p:cNvSpPr txBox="1">
            <a:spLocks noGrp="1"/>
          </p:cNvSpPr>
          <p:nvPr>
            <p:ph type="title"/>
          </p:nvPr>
        </p:nvSpPr>
        <p:spPr>
          <a:xfrm>
            <a:off x="1772652" y="2502237"/>
            <a:ext cx="9631680" cy="1436370"/>
          </a:xfrm>
          <a:prstGeom prst="rect">
            <a:avLst/>
          </a:prstGeom>
        </p:spPr>
        <p:txBody>
          <a:bodyPr vert="horz" wrap="square" lIns="0" tIns="13335" rIns="0" bIns="0" rtlCol="0">
            <a:spAutoFit/>
          </a:bodyPr>
          <a:lstStyle/>
          <a:p>
            <a:pPr marL="12700">
              <a:lnSpc>
                <a:spcPct val="100000"/>
              </a:lnSpc>
              <a:spcBef>
                <a:spcPts val="105"/>
              </a:spcBef>
            </a:pPr>
            <a:r>
              <a:rPr sz="9250" spc="-500" dirty="0"/>
              <a:t>E-</a:t>
            </a:r>
            <a:r>
              <a:rPr sz="9250" spc="-665" dirty="0"/>
              <a:t>COMMERCE</a:t>
            </a:r>
            <a:r>
              <a:rPr sz="9250" spc="-400" dirty="0"/>
              <a:t> </a:t>
            </a:r>
            <a:r>
              <a:rPr sz="9250" spc="-615" dirty="0"/>
              <a:t>SALES</a:t>
            </a:r>
            <a:endParaRPr sz="9250" dirty="0"/>
          </a:p>
        </p:txBody>
      </p:sp>
      <p:sp>
        <p:nvSpPr>
          <p:cNvPr id="35" name="object 35"/>
          <p:cNvSpPr txBox="1"/>
          <p:nvPr/>
        </p:nvSpPr>
        <p:spPr>
          <a:xfrm>
            <a:off x="4266862" y="3740487"/>
            <a:ext cx="4643120" cy="1436370"/>
          </a:xfrm>
          <a:prstGeom prst="rect">
            <a:avLst/>
          </a:prstGeom>
        </p:spPr>
        <p:txBody>
          <a:bodyPr vert="horz" wrap="square" lIns="0" tIns="13335" rIns="0" bIns="0" rtlCol="0">
            <a:spAutoFit/>
          </a:bodyPr>
          <a:lstStyle/>
          <a:p>
            <a:pPr marL="12700">
              <a:lnSpc>
                <a:spcPct val="100000"/>
              </a:lnSpc>
              <a:spcBef>
                <a:spcPts val="105"/>
              </a:spcBef>
            </a:pPr>
            <a:r>
              <a:rPr sz="9250" b="1" spc="-590" dirty="0">
                <a:solidFill>
                  <a:srgbClr val="3328B9"/>
                </a:solidFill>
                <a:latin typeface="Trebuchet MS"/>
                <a:cs typeface="Trebuchet MS"/>
              </a:rPr>
              <a:t>ANALYSIS</a:t>
            </a:r>
            <a:endParaRPr sz="9250">
              <a:latin typeface="Trebuchet MS"/>
              <a:cs typeface="Trebuchet MS"/>
            </a:endParaRPr>
          </a:p>
        </p:txBody>
      </p:sp>
      <p:sp>
        <p:nvSpPr>
          <p:cNvPr id="36" name="object 36"/>
          <p:cNvSpPr txBox="1"/>
          <p:nvPr/>
        </p:nvSpPr>
        <p:spPr>
          <a:xfrm>
            <a:off x="2147510" y="5032476"/>
            <a:ext cx="9059545" cy="1217295"/>
          </a:xfrm>
          <a:prstGeom prst="rect">
            <a:avLst/>
          </a:prstGeom>
          <a:solidFill>
            <a:srgbClr val="FF8211"/>
          </a:solidFill>
        </p:spPr>
        <p:txBody>
          <a:bodyPr vert="horz" wrap="square" lIns="0" tIns="124460" rIns="0" bIns="0" rtlCol="0">
            <a:spAutoFit/>
          </a:bodyPr>
          <a:lstStyle/>
          <a:p>
            <a:pPr marL="300355">
              <a:lnSpc>
                <a:spcPct val="100000"/>
              </a:lnSpc>
              <a:spcBef>
                <a:spcPts val="980"/>
              </a:spcBef>
            </a:pPr>
            <a:r>
              <a:rPr sz="5900" b="1" spc="-160" dirty="0">
                <a:solidFill>
                  <a:srgbClr val="FFFFFF"/>
                </a:solidFill>
                <a:latin typeface="Verdana"/>
                <a:cs typeface="Verdana"/>
              </a:rPr>
              <a:t>CAPSTONE</a:t>
            </a:r>
            <a:r>
              <a:rPr sz="5900" b="1" spc="-305" dirty="0">
                <a:solidFill>
                  <a:srgbClr val="FFFFFF"/>
                </a:solidFill>
                <a:latin typeface="Verdana"/>
                <a:cs typeface="Verdana"/>
              </a:rPr>
              <a:t> </a:t>
            </a:r>
            <a:r>
              <a:rPr sz="5900" b="1" spc="-10" dirty="0">
                <a:solidFill>
                  <a:srgbClr val="FFFFFF"/>
                </a:solidFill>
                <a:latin typeface="Verdana"/>
                <a:cs typeface="Verdana"/>
              </a:rPr>
              <a:t>PROJECT</a:t>
            </a:r>
            <a:endParaRPr sz="5900">
              <a:latin typeface="Verdana"/>
              <a:cs typeface="Verdana"/>
            </a:endParaRPr>
          </a:p>
        </p:txBody>
      </p:sp>
      <p:sp>
        <p:nvSpPr>
          <p:cNvPr id="37" name="object 37"/>
          <p:cNvSpPr txBox="1"/>
          <p:nvPr/>
        </p:nvSpPr>
        <p:spPr>
          <a:xfrm>
            <a:off x="1987710" y="6393059"/>
            <a:ext cx="9371330" cy="1097280"/>
          </a:xfrm>
          <a:prstGeom prst="rect">
            <a:avLst/>
          </a:prstGeom>
        </p:spPr>
        <p:txBody>
          <a:bodyPr vert="horz" wrap="square" lIns="0" tIns="12065" rIns="0" bIns="0" rtlCol="0">
            <a:spAutoFit/>
          </a:bodyPr>
          <a:lstStyle/>
          <a:p>
            <a:pPr marL="1925320" marR="5080" indent="-1913255">
              <a:lnSpc>
                <a:spcPct val="117200"/>
              </a:lnSpc>
              <a:spcBef>
                <a:spcPts val="95"/>
              </a:spcBef>
            </a:pPr>
            <a:r>
              <a:rPr sz="3000" b="1" spc="-90" dirty="0">
                <a:solidFill>
                  <a:srgbClr val="3328B9"/>
                </a:solidFill>
                <a:latin typeface="Verdana"/>
                <a:cs typeface="Verdana"/>
              </a:rPr>
              <a:t>Data</a:t>
            </a:r>
            <a:r>
              <a:rPr sz="3000" b="1" spc="-150" dirty="0">
                <a:solidFill>
                  <a:srgbClr val="3328B9"/>
                </a:solidFill>
                <a:latin typeface="Verdana"/>
                <a:cs typeface="Verdana"/>
              </a:rPr>
              <a:t> </a:t>
            </a:r>
            <a:r>
              <a:rPr sz="3000" b="1" spc="-105" dirty="0">
                <a:solidFill>
                  <a:srgbClr val="3328B9"/>
                </a:solidFill>
                <a:latin typeface="Verdana"/>
                <a:cs typeface="Verdana"/>
              </a:rPr>
              <a:t>Analytics</a:t>
            </a:r>
            <a:r>
              <a:rPr sz="3000" b="1" spc="-145" dirty="0">
                <a:solidFill>
                  <a:srgbClr val="3328B9"/>
                </a:solidFill>
                <a:latin typeface="Verdana"/>
                <a:cs typeface="Verdana"/>
              </a:rPr>
              <a:t> </a:t>
            </a:r>
            <a:r>
              <a:rPr sz="3000" b="1" spc="-100" dirty="0">
                <a:solidFill>
                  <a:srgbClr val="3328B9"/>
                </a:solidFill>
                <a:latin typeface="Verdana"/>
                <a:cs typeface="Verdana"/>
              </a:rPr>
              <a:t>with</a:t>
            </a:r>
            <a:r>
              <a:rPr sz="3000" b="1" spc="-150" dirty="0">
                <a:solidFill>
                  <a:srgbClr val="3328B9"/>
                </a:solidFill>
                <a:latin typeface="Verdana"/>
                <a:cs typeface="Verdana"/>
              </a:rPr>
              <a:t> </a:t>
            </a:r>
            <a:r>
              <a:rPr sz="3000" b="1" spc="-75" dirty="0">
                <a:solidFill>
                  <a:srgbClr val="3328B9"/>
                </a:solidFill>
                <a:latin typeface="Verdana"/>
                <a:cs typeface="Verdana"/>
              </a:rPr>
              <a:t>Advanced</a:t>
            </a:r>
            <a:r>
              <a:rPr sz="3000" b="1" spc="-145" dirty="0">
                <a:solidFill>
                  <a:srgbClr val="3328B9"/>
                </a:solidFill>
                <a:latin typeface="Verdana"/>
                <a:cs typeface="Verdana"/>
              </a:rPr>
              <a:t> </a:t>
            </a:r>
            <a:r>
              <a:rPr sz="3000" b="1" spc="-130" dirty="0">
                <a:solidFill>
                  <a:srgbClr val="3328B9"/>
                </a:solidFill>
                <a:latin typeface="Verdana"/>
                <a:cs typeface="Verdana"/>
              </a:rPr>
              <a:t>SQL</a:t>
            </a:r>
            <a:r>
              <a:rPr sz="3000" b="1" spc="-150" dirty="0">
                <a:solidFill>
                  <a:srgbClr val="3328B9"/>
                </a:solidFill>
                <a:latin typeface="Verdana"/>
                <a:cs typeface="Verdana"/>
              </a:rPr>
              <a:t> </a:t>
            </a:r>
            <a:r>
              <a:rPr sz="3000" b="1" spc="-700" dirty="0">
                <a:solidFill>
                  <a:srgbClr val="3328B9"/>
                </a:solidFill>
                <a:latin typeface="Verdana"/>
                <a:cs typeface="Verdana"/>
              </a:rPr>
              <a:t>|</a:t>
            </a:r>
            <a:r>
              <a:rPr sz="3000" b="1" spc="-145" dirty="0">
                <a:solidFill>
                  <a:srgbClr val="3328B9"/>
                </a:solidFill>
                <a:latin typeface="Verdana"/>
                <a:cs typeface="Verdana"/>
              </a:rPr>
              <a:t> </a:t>
            </a:r>
            <a:r>
              <a:rPr sz="3000" b="1" spc="-114" dirty="0">
                <a:solidFill>
                  <a:srgbClr val="3328B9"/>
                </a:solidFill>
                <a:latin typeface="Verdana"/>
                <a:cs typeface="Verdana"/>
              </a:rPr>
              <a:t>Power</a:t>
            </a:r>
            <a:r>
              <a:rPr sz="3000" b="1" spc="-150" dirty="0">
                <a:solidFill>
                  <a:srgbClr val="3328B9"/>
                </a:solidFill>
                <a:latin typeface="Verdana"/>
                <a:cs typeface="Verdana"/>
              </a:rPr>
              <a:t> </a:t>
            </a:r>
            <a:r>
              <a:rPr sz="3000" b="1" spc="-330" dirty="0">
                <a:solidFill>
                  <a:srgbClr val="3328B9"/>
                </a:solidFill>
                <a:latin typeface="Verdana"/>
                <a:cs typeface="Verdana"/>
              </a:rPr>
              <a:t>BI</a:t>
            </a:r>
            <a:r>
              <a:rPr sz="3000" b="1" spc="-145" dirty="0">
                <a:solidFill>
                  <a:srgbClr val="3328B9"/>
                </a:solidFill>
                <a:latin typeface="Verdana"/>
                <a:cs typeface="Verdana"/>
              </a:rPr>
              <a:t> </a:t>
            </a:r>
            <a:r>
              <a:rPr sz="3000" b="1" spc="-750" dirty="0">
                <a:solidFill>
                  <a:srgbClr val="3328B9"/>
                </a:solidFill>
                <a:latin typeface="Verdana"/>
                <a:cs typeface="Verdana"/>
              </a:rPr>
              <a:t>| </a:t>
            </a:r>
            <a:r>
              <a:rPr sz="3000" b="1" spc="-110" dirty="0">
                <a:solidFill>
                  <a:srgbClr val="3328B9"/>
                </a:solidFill>
                <a:latin typeface="Verdana"/>
                <a:cs typeface="Verdana"/>
              </a:rPr>
              <a:t>MySQL</a:t>
            </a:r>
            <a:r>
              <a:rPr sz="3000" b="1" spc="-175" dirty="0">
                <a:solidFill>
                  <a:srgbClr val="3328B9"/>
                </a:solidFill>
                <a:latin typeface="Verdana"/>
                <a:cs typeface="Verdana"/>
              </a:rPr>
              <a:t> </a:t>
            </a:r>
            <a:r>
              <a:rPr sz="3000" b="1" spc="-700" dirty="0">
                <a:solidFill>
                  <a:srgbClr val="3328B9"/>
                </a:solidFill>
                <a:latin typeface="Verdana"/>
                <a:cs typeface="Verdana"/>
              </a:rPr>
              <a:t>|</a:t>
            </a:r>
            <a:r>
              <a:rPr sz="3000" b="1" spc="-170" dirty="0">
                <a:solidFill>
                  <a:srgbClr val="3328B9"/>
                </a:solidFill>
                <a:latin typeface="Verdana"/>
                <a:cs typeface="Verdana"/>
              </a:rPr>
              <a:t> </a:t>
            </a:r>
            <a:r>
              <a:rPr sz="3000" b="1" spc="-45" dirty="0">
                <a:solidFill>
                  <a:srgbClr val="3328B9"/>
                </a:solidFill>
                <a:latin typeface="Verdana"/>
                <a:cs typeface="Verdana"/>
              </a:rPr>
              <a:t>DAX</a:t>
            </a:r>
            <a:r>
              <a:rPr sz="3000" b="1" spc="-175" dirty="0">
                <a:solidFill>
                  <a:srgbClr val="3328B9"/>
                </a:solidFill>
                <a:latin typeface="Verdana"/>
                <a:cs typeface="Verdana"/>
              </a:rPr>
              <a:t> </a:t>
            </a:r>
            <a:r>
              <a:rPr sz="3000" b="1" spc="-700" dirty="0">
                <a:solidFill>
                  <a:srgbClr val="3328B9"/>
                </a:solidFill>
                <a:latin typeface="Verdana"/>
                <a:cs typeface="Verdana"/>
              </a:rPr>
              <a:t>|</a:t>
            </a:r>
            <a:r>
              <a:rPr sz="3000" b="1" spc="-170" dirty="0">
                <a:solidFill>
                  <a:srgbClr val="3328B9"/>
                </a:solidFill>
                <a:latin typeface="Verdana"/>
                <a:cs typeface="Verdana"/>
              </a:rPr>
              <a:t> </a:t>
            </a:r>
            <a:r>
              <a:rPr sz="3000" b="1" spc="-40" dirty="0">
                <a:solidFill>
                  <a:srgbClr val="3328B9"/>
                </a:solidFill>
                <a:latin typeface="Verdana"/>
                <a:cs typeface="Verdana"/>
              </a:rPr>
              <a:t>Visualization</a:t>
            </a:r>
            <a:endParaRPr sz="3000">
              <a:latin typeface="Verdana"/>
              <a:cs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62653" y="3803970"/>
            <a:ext cx="7362825" cy="3340100"/>
          </a:xfrm>
          <a:prstGeom prst="rect">
            <a:avLst/>
          </a:prstGeom>
        </p:spPr>
        <p:txBody>
          <a:bodyPr vert="horz" wrap="square" lIns="0" tIns="12700" rIns="0" bIns="0" rtlCol="0">
            <a:spAutoFit/>
          </a:bodyPr>
          <a:lstStyle/>
          <a:p>
            <a:pPr marL="720090" marR="5080" indent="-708025">
              <a:lnSpc>
                <a:spcPct val="116300"/>
              </a:lnSpc>
              <a:spcBef>
                <a:spcPts val="100"/>
              </a:spcBef>
            </a:pPr>
            <a:r>
              <a:rPr sz="9350" spc="535" dirty="0"/>
              <a:t>Operational </a:t>
            </a:r>
            <a:r>
              <a:rPr sz="9350" spc="305" dirty="0"/>
              <a:t>Efficiency</a:t>
            </a:r>
            <a:endParaRPr sz="93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066799"/>
            <a:ext cx="10007600" cy="1722120"/>
          </a:xfrm>
          <a:custGeom>
            <a:avLst/>
            <a:gdLst/>
            <a:ahLst/>
            <a:cxnLst/>
            <a:rect l="l" t="t" r="r" b="b"/>
            <a:pathLst>
              <a:path w="10007600" h="1722120">
                <a:moveTo>
                  <a:pt x="9521548" y="1721818"/>
                </a:moveTo>
                <a:lnTo>
                  <a:pt x="0" y="1721818"/>
                </a:lnTo>
                <a:lnTo>
                  <a:pt x="0" y="0"/>
                </a:lnTo>
                <a:lnTo>
                  <a:pt x="9521548" y="0"/>
                </a:lnTo>
                <a:lnTo>
                  <a:pt x="9569560" y="2377"/>
                </a:lnTo>
                <a:lnTo>
                  <a:pt x="9616760" y="9420"/>
                </a:lnTo>
                <a:lnTo>
                  <a:pt x="9662828" y="20997"/>
                </a:lnTo>
                <a:lnTo>
                  <a:pt x="9707446" y="36977"/>
                </a:lnTo>
                <a:lnTo>
                  <a:pt x="9750295" y="57227"/>
                </a:lnTo>
                <a:lnTo>
                  <a:pt x="9791056" y="81615"/>
                </a:lnTo>
                <a:lnTo>
                  <a:pt x="9829411" y="110010"/>
                </a:lnTo>
                <a:lnTo>
                  <a:pt x="9865042" y="142280"/>
                </a:lnTo>
                <a:lnTo>
                  <a:pt x="9897312" y="177911"/>
                </a:lnTo>
                <a:lnTo>
                  <a:pt x="9925707" y="216266"/>
                </a:lnTo>
                <a:lnTo>
                  <a:pt x="9950095" y="257028"/>
                </a:lnTo>
                <a:lnTo>
                  <a:pt x="9970345" y="299876"/>
                </a:lnTo>
                <a:lnTo>
                  <a:pt x="9986325" y="344494"/>
                </a:lnTo>
                <a:lnTo>
                  <a:pt x="9997902" y="390562"/>
                </a:lnTo>
                <a:lnTo>
                  <a:pt x="10004946" y="437762"/>
                </a:lnTo>
                <a:lnTo>
                  <a:pt x="10007323" y="485775"/>
                </a:lnTo>
                <a:lnTo>
                  <a:pt x="10007323" y="1236043"/>
                </a:lnTo>
                <a:lnTo>
                  <a:pt x="10004946" y="1284056"/>
                </a:lnTo>
                <a:lnTo>
                  <a:pt x="9997902" y="1331255"/>
                </a:lnTo>
                <a:lnTo>
                  <a:pt x="9986325" y="1377323"/>
                </a:lnTo>
                <a:lnTo>
                  <a:pt x="9970345" y="1421941"/>
                </a:lnTo>
                <a:lnTo>
                  <a:pt x="9950095" y="1464789"/>
                </a:lnTo>
                <a:lnTo>
                  <a:pt x="9925707" y="1505551"/>
                </a:lnTo>
                <a:lnTo>
                  <a:pt x="9897312" y="1543906"/>
                </a:lnTo>
                <a:lnTo>
                  <a:pt x="9865042" y="1579537"/>
                </a:lnTo>
                <a:lnTo>
                  <a:pt x="9829411" y="1611807"/>
                </a:lnTo>
                <a:lnTo>
                  <a:pt x="9791056" y="1640202"/>
                </a:lnTo>
                <a:lnTo>
                  <a:pt x="9750295" y="1664590"/>
                </a:lnTo>
                <a:lnTo>
                  <a:pt x="9707446" y="1684840"/>
                </a:lnTo>
                <a:lnTo>
                  <a:pt x="9662828" y="1700820"/>
                </a:lnTo>
                <a:lnTo>
                  <a:pt x="9616760" y="1712397"/>
                </a:lnTo>
                <a:lnTo>
                  <a:pt x="9569560" y="1719441"/>
                </a:lnTo>
                <a:lnTo>
                  <a:pt x="9521548" y="1721818"/>
                </a:lnTo>
                <a:close/>
              </a:path>
            </a:pathLst>
          </a:custGeom>
          <a:solidFill>
            <a:srgbClr val="9ECCFF">
              <a:alpha val="26998"/>
            </a:srgbClr>
          </a:solidFill>
        </p:spPr>
        <p:txBody>
          <a:bodyPr wrap="square" lIns="0" tIns="0" rIns="0" bIns="0" rtlCol="0"/>
          <a:lstStyle/>
          <a:p>
            <a:endParaRPr/>
          </a:p>
        </p:txBody>
      </p:sp>
      <p:pic>
        <p:nvPicPr>
          <p:cNvPr id="3" name="object 3"/>
          <p:cNvPicPr/>
          <p:nvPr/>
        </p:nvPicPr>
        <p:blipFill>
          <a:blip r:embed="rId2" cstate="print"/>
          <a:stretch>
            <a:fillRect/>
          </a:stretch>
        </p:blipFill>
        <p:spPr>
          <a:xfrm>
            <a:off x="936379" y="3568246"/>
            <a:ext cx="16411574" cy="4895850"/>
          </a:xfrm>
          <a:prstGeom prst="rect">
            <a:avLst/>
          </a:prstGeom>
        </p:spPr>
      </p:pic>
      <p:sp>
        <p:nvSpPr>
          <p:cNvPr id="4" name="object 4"/>
          <p:cNvSpPr txBox="1"/>
          <p:nvPr/>
        </p:nvSpPr>
        <p:spPr>
          <a:xfrm>
            <a:off x="1243260" y="1267325"/>
            <a:ext cx="7584440" cy="1142365"/>
          </a:xfrm>
          <a:prstGeom prst="rect">
            <a:avLst/>
          </a:prstGeom>
        </p:spPr>
        <p:txBody>
          <a:bodyPr vert="horz" wrap="square" lIns="0" tIns="11430" rIns="0" bIns="0" rtlCol="0">
            <a:spAutoFit/>
          </a:bodyPr>
          <a:lstStyle/>
          <a:p>
            <a:pPr marL="12700" marR="5080">
              <a:lnSpc>
                <a:spcPct val="155900"/>
              </a:lnSpc>
              <a:spcBef>
                <a:spcPts val="90"/>
              </a:spcBef>
            </a:pPr>
            <a:r>
              <a:rPr sz="2350" b="1" spc="155" dirty="0">
                <a:solidFill>
                  <a:srgbClr val="3328B9"/>
                </a:solidFill>
                <a:latin typeface="Trebuchet MS"/>
                <a:cs typeface="Trebuchet MS"/>
              </a:rPr>
              <a:t>Analyze</a:t>
            </a:r>
            <a:r>
              <a:rPr sz="2350" b="1" spc="-170" dirty="0">
                <a:solidFill>
                  <a:srgbClr val="3328B9"/>
                </a:solidFill>
                <a:latin typeface="Trebuchet MS"/>
                <a:cs typeface="Trebuchet MS"/>
              </a:rPr>
              <a:t> </a:t>
            </a:r>
            <a:r>
              <a:rPr sz="2350" b="1" spc="114" dirty="0">
                <a:solidFill>
                  <a:srgbClr val="3328B9"/>
                </a:solidFill>
                <a:latin typeface="Trebuchet MS"/>
                <a:cs typeface="Trebuchet MS"/>
              </a:rPr>
              <a:t>delivery</a:t>
            </a:r>
            <a:r>
              <a:rPr sz="2350" b="1" spc="-165" dirty="0">
                <a:solidFill>
                  <a:srgbClr val="3328B9"/>
                </a:solidFill>
                <a:latin typeface="Trebuchet MS"/>
                <a:cs typeface="Trebuchet MS"/>
              </a:rPr>
              <a:t> </a:t>
            </a:r>
            <a:r>
              <a:rPr sz="2350" b="1" spc="170" dirty="0">
                <a:solidFill>
                  <a:srgbClr val="3328B9"/>
                </a:solidFill>
                <a:latin typeface="Trebuchet MS"/>
                <a:cs typeface="Trebuchet MS"/>
              </a:rPr>
              <a:t>performance</a:t>
            </a:r>
            <a:r>
              <a:rPr sz="2350" b="1" spc="-165" dirty="0">
                <a:solidFill>
                  <a:srgbClr val="3328B9"/>
                </a:solidFill>
                <a:latin typeface="Trebuchet MS"/>
                <a:cs typeface="Trebuchet MS"/>
              </a:rPr>
              <a:t> </a:t>
            </a:r>
            <a:r>
              <a:rPr sz="2350" b="1" spc="245" dirty="0">
                <a:solidFill>
                  <a:srgbClr val="3328B9"/>
                </a:solidFill>
                <a:latin typeface="Trebuchet MS"/>
                <a:cs typeface="Trebuchet MS"/>
              </a:rPr>
              <a:t>by</a:t>
            </a:r>
            <a:r>
              <a:rPr sz="2350" b="1" spc="-170" dirty="0">
                <a:solidFill>
                  <a:srgbClr val="3328B9"/>
                </a:solidFill>
                <a:latin typeface="Trebuchet MS"/>
                <a:cs typeface="Trebuchet MS"/>
              </a:rPr>
              <a:t> </a:t>
            </a:r>
            <a:r>
              <a:rPr sz="2350" b="1" spc="175" dirty="0">
                <a:solidFill>
                  <a:srgbClr val="3328B9"/>
                </a:solidFill>
                <a:latin typeface="Trebuchet MS"/>
                <a:cs typeface="Trebuchet MS"/>
              </a:rPr>
              <a:t>calculating</a:t>
            </a:r>
            <a:r>
              <a:rPr sz="2350" b="1" spc="-165" dirty="0">
                <a:solidFill>
                  <a:srgbClr val="3328B9"/>
                </a:solidFill>
                <a:latin typeface="Trebuchet MS"/>
                <a:cs typeface="Trebuchet MS"/>
              </a:rPr>
              <a:t> </a:t>
            </a:r>
            <a:r>
              <a:rPr sz="2350" b="1" spc="85" dirty="0">
                <a:solidFill>
                  <a:srgbClr val="3328B9"/>
                </a:solidFill>
                <a:latin typeface="Trebuchet MS"/>
                <a:cs typeface="Trebuchet MS"/>
              </a:rPr>
              <a:t>the </a:t>
            </a:r>
            <a:r>
              <a:rPr sz="2350" b="1" spc="225" dirty="0">
                <a:solidFill>
                  <a:srgbClr val="3328B9"/>
                </a:solidFill>
                <a:latin typeface="Trebuchet MS"/>
                <a:cs typeface="Trebuchet MS"/>
              </a:rPr>
              <a:t>average</a:t>
            </a:r>
            <a:r>
              <a:rPr sz="2350" b="1" spc="-190" dirty="0">
                <a:solidFill>
                  <a:srgbClr val="3328B9"/>
                </a:solidFill>
                <a:latin typeface="Trebuchet MS"/>
                <a:cs typeface="Trebuchet MS"/>
              </a:rPr>
              <a:t> </a:t>
            </a:r>
            <a:r>
              <a:rPr sz="2350" b="1" spc="114" dirty="0">
                <a:solidFill>
                  <a:srgbClr val="3328B9"/>
                </a:solidFill>
                <a:latin typeface="Trebuchet MS"/>
                <a:cs typeface="Trebuchet MS"/>
              </a:rPr>
              <a:t>delivery</a:t>
            </a:r>
            <a:r>
              <a:rPr sz="2350" b="1" spc="-185" dirty="0">
                <a:solidFill>
                  <a:srgbClr val="3328B9"/>
                </a:solidFill>
                <a:latin typeface="Trebuchet MS"/>
                <a:cs typeface="Trebuchet MS"/>
              </a:rPr>
              <a:t> </a:t>
            </a:r>
            <a:r>
              <a:rPr sz="2350" b="1" spc="150" dirty="0">
                <a:solidFill>
                  <a:srgbClr val="3328B9"/>
                </a:solidFill>
                <a:latin typeface="Trebuchet MS"/>
                <a:cs typeface="Trebuchet MS"/>
              </a:rPr>
              <a:t>time</a:t>
            </a:r>
            <a:r>
              <a:rPr sz="2350" b="1" spc="-185" dirty="0">
                <a:solidFill>
                  <a:srgbClr val="3328B9"/>
                </a:solidFill>
                <a:latin typeface="Trebuchet MS"/>
                <a:cs typeface="Trebuchet MS"/>
              </a:rPr>
              <a:t> </a:t>
            </a:r>
            <a:r>
              <a:rPr sz="2350" b="1" spc="245" dirty="0">
                <a:solidFill>
                  <a:srgbClr val="3328B9"/>
                </a:solidFill>
                <a:latin typeface="Trebuchet MS"/>
                <a:cs typeface="Trebuchet MS"/>
              </a:rPr>
              <a:t>by</a:t>
            </a:r>
            <a:r>
              <a:rPr sz="2350" b="1" spc="-185" dirty="0">
                <a:solidFill>
                  <a:srgbClr val="3328B9"/>
                </a:solidFill>
                <a:latin typeface="Trebuchet MS"/>
                <a:cs typeface="Trebuchet MS"/>
              </a:rPr>
              <a:t> </a:t>
            </a:r>
            <a:r>
              <a:rPr sz="2350" b="1" spc="90" dirty="0">
                <a:solidFill>
                  <a:srgbClr val="3328B9"/>
                </a:solidFill>
                <a:latin typeface="Trebuchet MS"/>
                <a:cs typeface="Trebuchet MS"/>
              </a:rPr>
              <a:t>region.</a:t>
            </a:r>
            <a:endParaRPr sz="2350">
              <a:latin typeface="Trebuchet MS"/>
              <a:cs typeface="Trebuchet MS"/>
            </a:endParaRPr>
          </a:p>
        </p:txBody>
      </p:sp>
      <p:sp>
        <p:nvSpPr>
          <p:cNvPr id="5" name="object 5"/>
          <p:cNvSpPr txBox="1">
            <a:spLocks noGrp="1"/>
          </p:cNvSpPr>
          <p:nvPr>
            <p:ph type="title"/>
          </p:nvPr>
        </p:nvSpPr>
        <p:spPr>
          <a:prstGeom prst="rect">
            <a:avLst/>
          </a:prstGeom>
        </p:spPr>
        <p:txBody>
          <a:bodyPr vert="horz" wrap="square" lIns="0" tIns="12700" rIns="0" bIns="0" rtlCol="0">
            <a:spAutoFit/>
          </a:bodyPr>
          <a:lstStyle/>
          <a:p>
            <a:pPr marL="46355">
              <a:lnSpc>
                <a:spcPct val="100000"/>
              </a:lnSpc>
              <a:spcBef>
                <a:spcPts val="100"/>
              </a:spcBef>
            </a:pPr>
            <a:r>
              <a:rPr spc="525" dirty="0"/>
              <a:t>5</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066799"/>
            <a:ext cx="10007600" cy="1722120"/>
          </a:xfrm>
          <a:custGeom>
            <a:avLst/>
            <a:gdLst/>
            <a:ahLst/>
            <a:cxnLst/>
            <a:rect l="l" t="t" r="r" b="b"/>
            <a:pathLst>
              <a:path w="10007600" h="1722120">
                <a:moveTo>
                  <a:pt x="9521548" y="1721818"/>
                </a:moveTo>
                <a:lnTo>
                  <a:pt x="0" y="1721818"/>
                </a:lnTo>
                <a:lnTo>
                  <a:pt x="0" y="0"/>
                </a:lnTo>
                <a:lnTo>
                  <a:pt x="9521548" y="0"/>
                </a:lnTo>
                <a:lnTo>
                  <a:pt x="9569560" y="2377"/>
                </a:lnTo>
                <a:lnTo>
                  <a:pt x="9616760" y="9420"/>
                </a:lnTo>
                <a:lnTo>
                  <a:pt x="9662828" y="20997"/>
                </a:lnTo>
                <a:lnTo>
                  <a:pt x="9707446" y="36977"/>
                </a:lnTo>
                <a:lnTo>
                  <a:pt x="9750295" y="57227"/>
                </a:lnTo>
                <a:lnTo>
                  <a:pt x="9791056" y="81615"/>
                </a:lnTo>
                <a:lnTo>
                  <a:pt x="9829411" y="110010"/>
                </a:lnTo>
                <a:lnTo>
                  <a:pt x="9865042" y="142280"/>
                </a:lnTo>
                <a:lnTo>
                  <a:pt x="9897312" y="177911"/>
                </a:lnTo>
                <a:lnTo>
                  <a:pt x="9925707" y="216266"/>
                </a:lnTo>
                <a:lnTo>
                  <a:pt x="9950095" y="257028"/>
                </a:lnTo>
                <a:lnTo>
                  <a:pt x="9970345" y="299876"/>
                </a:lnTo>
                <a:lnTo>
                  <a:pt x="9986325" y="344494"/>
                </a:lnTo>
                <a:lnTo>
                  <a:pt x="9997902" y="390562"/>
                </a:lnTo>
                <a:lnTo>
                  <a:pt x="10004946" y="437762"/>
                </a:lnTo>
                <a:lnTo>
                  <a:pt x="10007323" y="485775"/>
                </a:lnTo>
                <a:lnTo>
                  <a:pt x="10007323" y="1236043"/>
                </a:lnTo>
                <a:lnTo>
                  <a:pt x="10004946" y="1284056"/>
                </a:lnTo>
                <a:lnTo>
                  <a:pt x="9997902" y="1331255"/>
                </a:lnTo>
                <a:lnTo>
                  <a:pt x="9986325" y="1377323"/>
                </a:lnTo>
                <a:lnTo>
                  <a:pt x="9970345" y="1421941"/>
                </a:lnTo>
                <a:lnTo>
                  <a:pt x="9950095" y="1464789"/>
                </a:lnTo>
                <a:lnTo>
                  <a:pt x="9925707" y="1505551"/>
                </a:lnTo>
                <a:lnTo>
                  <a:pt x="9897312" y="1543906"/>
                </a:lnTo>
                <a:lnTo>
                  <a:pt x="9865042" y="1579537"/>
                </a:lnTo>
                <a:lnTo>
                  <a:pt x="9829411" y="1611807"/>
                </a:lnTo>
                <a:lnTo>
                  <a:pt x="9791056" y="1640202"/>
                </a:lnTo>
                <a:lnTo>
                  <a:pt x="9750295" y="1664590"/>
                </a:lnTo>
                <a:lnTo>
                  <a:pt x="9707446" y="1684840"/>
                </a:lnTo>
                <a:lnTo>
                  <a:pt x="9662828" y="1700820"/>
                </a:lnTo>
                <a:lnTo>
                  <a:pt x="9616760" y="1712397"/>
                </a:lnTo>
                <a:lnTo>
                  <a:pt x="9569560" y="1719441"/>
                </a:lnTo>
                <a:lnTo>
                  <a:pt x="9521548" y="1721818"/>
                </a:lnTo>
                <a:close/>
              </a:path>
            </a:pathLst>
          </a:custGeom>
          <a:solidFill>
            <a:srgbClr val="9ECCFF">
              <a:alpha val="26998"/>
            </a:srgbClr>
          </a:solidFill>
        </p:spPr>
        <p:txBody>
          <a:bodyPr wrap="square" lIns="0" tIns="0" rIns="0" bIns="0" rtlCol="0"/>
          <a:lstStyle/>
          <a:p>
            <a:endParaRPr/>
          </a:p>
        </p:txBody>
      </p:sp>
      <p:pic>
        <p:nvPicPr>
          <p:cNvPr id="3" name="object 3"/>
          <p:cNvPicPr/>
          <p:nvPr/>
        </p:nvPicPr>
        <p:blipFill>
          <a:blip r:embed="rId2" cstate="print"/>
          <a:stretch>
            <a:fillRect/>
          </a:stretch>
        </p:blipFill>
        <p:spPr>
          <a:xfrm>
            <a:off x="1870340" y="3610238"/>
            <a:ext cx="14472894" cy="4848224"/>
          </a:xfrm>
          <a:prstGeom prst="rect">
            <a:avLst/>
          </a:prstGeom>
        </p:spPr>
      </p:pic>
      <p:sp>
        <p:nvSpPr>
          <p:cNvPr id="4" name="object 4"/>
          <p:cNvSpPr txBox="1"/>
          <p:nvPr/>
        </p:nvSpPr>
        <p:spPr>
          <a:xfrm>
            <a:off x="1131099" y="1242172"/>
            <a:ext cx="6871334" cy="1142365"/>
          </a:xfrm>
          <a:prstGeom prst="rect">
            <a:avLst/>
          </a:prstGeom>
        </p:spPr>
        <p:txBody>
          <a:bodyPr vert="horz" wrap="square" lIns="0" tIns="11430" rIns="0" bIns="0" rtlCol="0">
            <a:spAutoFit/>
          </a:bodyPr>
          <a:lstStyle/>
          <a:p>
            <a:pPr marL="12700" marR="5080">
              <a:lnSpc>
                <a:spcPct val="155900"/>
              </a:lnSpc>
              <a:spcBef>
                <a:spcPts val="90"/>
              </a:spcBef>
            </a:pPr>
            <a:r>
              <a:rPr sz="2350" b="1" spc="105" dirty="0">
                <a:solidFill>
                  <a:srgbClr val="3328B9"/>
                </a:solidFill>
                <a:latin typeface="Trebuchet MS"/>
                <a:cs typeface="Trebuchet MS"/>
              </a:rPr>
              <a:t>Identify</a:t>
            </a:r>
            <a:r>
              <a:rPr sz="2350" b="1" spc="-200" dirty="0">
                <a:solidFill>
                  <a:srgbClr val="3328B9"/>
                </a:solidFill>
                <a:latin typeface="Trebuchet MS"/>
                <a:cs typeface="Trebuchet MS"/>
              </a:rPr>
              <a:t> </a:t>
            </a:r>
            <a:r>
              <a:rPr sz="2350" b="1" spc="175" dirty="0">
                <a:solidFill>
                  <a:srgbClr val="3328B9"/>
                </a:solidFill>
                <a:latin typeface="Trebuchet MS"/>
                <a:cs typeface="Trebuchet MS"/>
              </a:rPr>
              <a:t>regions</a:t>
            </a:r>
            <a:r>
              <a:rPr sz="2350" b="1" spc="-195" dirty="0">
                <a:solidFill>
                  <a:srgbClr val="3328B9"/>
                </a:solidFill>
                <a:latin typeface="Trebuchet MS"/>
                <a:cs typeface="Trebuchet MS"/>
              </a:rPr>
              <a:t> </a:t>
            </a:r>
            <a:r>
              <a:rPr sz="2350" b="1" spc="95" dirty="0">
                <a:solidFill>
                  <a:srgbClr val="3328B9"/>
                </a:solidFill>
                <a:latin typeface="Trebuchet MS"/>
                <a:cs typeface="Trebuchet MS"/>
              </a:rPr>
              <a:t>or</a:t>
            </a:r>
            <a:r>
              <a:rPr sz="2350" b="1" spc="-195" dirty="0">
                <a:solidFill>
                  <a:srgbClr val="3328B9"/>
                </a:solidFill>
                <a:latin typeface="Trebuchet MS"/>
                <a:cs typeface="Trebuchet MS"/>
              </a:rPr>
              <a:t> </a:t>
            </a:r>
            <a:r>
              <a:rPr sz="2350" b="1" spc="175" dirty="0">
                <a:solidFill>
                  <a:srgbClr val="3328B9"/>
                </a:solidFill>
                <a:latin typeface="Trebuchet MS"/>
                <a:cs typeface="Trebuchet MS"/>
              </a:rPr>
              <a:t>products</a:t>
            </a:r>
            <a:r>
              <a:rPr sz="2350" b="1" spc="-195" dirty="0">
                <a:solidFill>
                  <a:srgbClr val="3328B9"/>
                </a:solidFill>
                <a:latin typeface="Trebuchet MS"/>
                <a:cs typeface="Trebuchet MS"/>
              </a:rPr>
              <a:t> </a:t>
            </a:r>
            <a:r>
              <a:rPr sz="2350" b="1" spc="105" dirty="0">
                <a:solidFill>
                  <a:srgbClr val="3328B9"/>
                </a:solidFill>
                <a:latin typeface="Trebuchet MS"/>
                <a:cs typeface="Trebuchet MS"/>
              </a:rPr>
              <a:t>with</a:t>
            </a:r>
            <a:r>
              <a:rPr sz="2350" b="1" spc="-195" dirty="0">
                <a:solidFill>
                  <a:srgbClr val="3328B9"/>
                </a:solidFill>
                <a:latin typeface="Trebuchet MS"/>
                <a:cs typeface="Trebuchet MS"/>
              </a:rPr>
              <a:t> </a:t>
            </a:r>
            <a:r>
              <a:rPr sz="2350" b="1" spc="100" dirty="0">
                <a:solidFill>
                  <a:srgbClr val="3328B9"/>
                </a:solidFill>
                <a:latin typeface="Trebuchet MS"/>
                <a:cs typeface="Trebuchet MS"/>
              </a:rPr>
              <a:t>the</a:t>
            </a:r>
            <a:r>
              <a:rPr sz="2350" b="1" spc="-195" dirty="0">
                <a:solidFill>
                  <a:srgbClr val="3328B9"/>
                </a:solidFill>
                <a:latin typeface="Trebuchet MS"/>
                <a:cs typeface="Trebuchet MS"/>
              </a:rPr>
              <a:t> </a:t>
            </a:r>
            <a:r>
              <a:rPr sz="2350" b="1" spc="170" dirty="0">
                <a:solidFill>
                  <a:srgbClr val="3328B9"/>
                </a:solidFill>
                <a:latin typeface="Trebuchet MS"/>
                <a:cs typeface="Trebuchet MS"/>
              </a:rPr>
              <a:t>highest </a:t>
            </a:r>
            <a:r>
              <a:rPr sz="2350" b="1" spc="160" dirty="0">
                <a:solidFill>
                  <a:srgbClr val="3328B9"/>
                </a:solidFill>
                <a:latin typeface="Trebuchet MS"/>
                <a:cs typeface="Trebuchet MS"/>
              </a:rPr>
              <a:t>cancelled</a:t>
            </a:r>
            <a:r>
              <a:rPr sz="2350" b="1" spc="-175" dirty="0">
                <a:solidFill>
                  <a:srgbClr val="3328B9"/>
                </a:solidFill>
                <a:latin typeface="Trebuchet MS"/>
                <a:cs typeface="Trebuchet MS"/>
              </a:rPr>
              <a:t> </a:t>
            </a:r>
            <a:r>
              <a:rPr sz="2350" b="1" spc="85" dirty="0">
                <a:solidFill>
                  <a:srgbClr val="3328B9"/>
                </a:solidFill>
                <a:latin typeface="Trebuchet MS"/>
                <a:cs typeface="Trebuchet MS"/>
              </a:rPr>
              <a:t>rates.</a:t>
            </a:r>
            <a:endParaRPr sz="2350">
              <a:latin typeface="Trebuchet MS"/>
              <a:cs typeface="Trebuchet MS"/>
            </a:endParaRPr>
          </a:p>
        </p:txBody>
      </p:sp>
      <p:sp>
        <p:nvSpPr>
          <p:cNvPr id="5" name="object 5"/>
          <p:cNvSpPr txBox="1">
            <a:spLocks noGrp="1"/>
          </p:cNvSpPr>
          <p:nvPr>
            <p:ph type="title"/>
          </p:nvPr>
        </p:nvSpPr>
        <p:spPr>
          <a:prstGeom prst="rect">
            <a:avLst/>
          </a:prstGeom>
        </p:spPr>
        <p:txBody>
          <a:bodyPr vert="horz" wrap="square" lIns="0" tIns="12700" rIns="0" bIns="0" rtlCol="0">
            <a:spAutoFit/>
          </a:bodyPr>
          <a:lstStyle/>
          <a:p>
            <a:pPr marL="38100">
              <a:lnSpc>
                <a:spcPct val="100000"/>
              </a:lnSpc>
              <a:spcBef>
                <a:spcPts val="100"/>
              </a:spcBef>
            </a:pPr>
            <a:r>
              <a:rPr spc="415" dirty="0"/>
              <a:t>6</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69305" y="2949581"/>
            <a:ext cx="9480550" cy="3568700"/>
          </a:xfrm>
          <a:prstGeom prst="rect">
            <a:avLst/>
          </a:prstGeom>
        </p:spPr>
        <p:txBody>
          <a:bodyPr vert="horz" wrap="square" lIns="0" tIns="12065" rIns="0" bIns="0" rtlCol="0">
            <a:spAutoFit/>
          </a:bodyPr>
          <a:lstStyle/>
          <a:p>
            <a:pPr marL="1774825" marR="5080" indent="-1762760">
              <a:lnSpc>
                <a:spcPct val="116300"/>
              </a:lnSpc>
              <a:spcBef>
                <a:spcPts val="95"/>
              </a:spcBef>
            </a:pPr>
            <a:r>
              <a:rPr spc="680" dirty="0"/>
              <a:t>Date</a:t>
            </a:r>
            <a:r>
              <a:rPr spc="-880" dirty="0"/>
              <a:t> </a:t>
            </a:r>
            <a:r>
              <a:rPr spc="1075" dirty="0"/>
              <a:t>and</a:t>
            </a:r>
            <a:r>
              <a:rPr spc="-880" dirty="0"/>
              <a:t> </a:t>
            </a:r>
            <a:r>
              <a:rPr spc="495" dirty="0"/>
              <a:t>Time </a:t>
            </a:r>
            <a:r>
              <a:rPr spc="700" dirty="0"/>
              <a:t>Analytics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066799"/>
            <a:ext cx="10007600" cy="1722120"/>
          </a:xfrm>
          <a:custGeom>
            <a:avLst/>
            <a:gdLst/>
            <a:ahLst/>
            <a:cxnLst/>
            <a:rect l="l" t="t" r="r" b="b"/>
            <a:pathLst>
              <a:path w="10007600" h="1722120">
                <a:moveTo>
                  <a:pt x="9521548" y="1721818"/>
                </a:moveTo>
                <a:lnTo>
                  <a:pt x="0" y="1721818"/>
                </a:lnTo>
                <a:lnTo>
                  <a:pt x="0" y="0"/>
                </a:lnTo>
                <a:lnTo>
                  <a:pt x="9521548" y="0"/>
                </a:lnTo>
                <a:lnTo>
                  <a:pt x="9569560" y="2377"/>
                </a:lnTo>
                <a:lnTo>
                  <a:pt x="9616760" y="9420"/>
                </a:lnTo>
                <a:lnTo>
                  <a:pt x="9662828" y="20997"/>
                </a:lnTo>
                <a:lnTo>
                  <a:pt x="9707446" y="36977"/>
                </a:lnTo>
                <a:lnTo>
                  <a:pt x="9750295" y="57227"/>
                </a:lnTo>
                <a:lnTo>
                  <a:pt x="9791056" y="81615"/>
                </a:lnTo>
                <a:lnTo>
                  <a:pt x="9829411" y="110010"/>
                </a:lnTo>
                <a:lnTo>
                  <a:pt x="9865042" y="142280"/>
                </a:lnTo>
                <a:lnTo>
                  <a:pt x="9897312" y="177911"/>
                </a:lnTo>
                <a:lnTo>
                  <a:pt x="9925707" y="216266"/>
                </a:lnTo>
                <a:lnTo>
                  <a:pt x="9950095" y="257028"/>
                </a:lnTo>
                <a:lnTo>
                  <a:pt x="9970345" y="299876"/>
                </a:lnTo>
                <a:lnTo>
                  <a:pt x="9986325" y="344494"/>
                </a:lnTo>
                <a:lnTo>
                  <a:pt x="9997902" y="390562"/>
                </a:lnTo>
                <a:lnTo>
                  <a:pt x="10004946" y="437762"/>
                </a:lnTo>
                <a:lnTo>
                  <a:pt x="10007323" y="485775"/>
                </a:lnTo>
                <a:lnTo>
                  <a:pt x="10007323" y="1236043"/>
                </a:lnTo>
                <a:lnTo>
                  <a:pt x="10004946" y="1284056"/>
                </a:lnTo>
                <a:lnTo>
                  <a:pt x="9997902" y="1331255"/>
                </a:lnTo>
                <a:lnTo>
                  <a:pt x="9986325" y="1377323"/>
                </a:lnTo>
                <a:lnTo>
                  <a:pt x="9970345" y="1421941"/>
                </a:lnTo>
                <a:lnTo>
                  <a:pt x="9950095" y="1464789"/>
                </a:lnTo>
                <a:lnTo>
                  <a:pt x="9925707" y="1505551"/>
                </a:lnTo>
                <a:lnTo>
                  <a:pt x="9897312" y="1543906"/>
                </a:lnTo>
                <a:lnTo>
                  <a:pt x="9865042" y="1579537"/>
                </a:lnTo>
                <a:lnTo>
                  <a:pt x="9829411" y="1611807"/>
                </a:lnTo>
                <a:lnTo>
                  <a:pt x="9791056" y="1640202"/>
                </a:lnTo>
                <a:lnTo>
                  <a:pt x="9750295" y="1664590"/>
                </a:lnTo>
                <a:lnTo>
                  <a:pt x="9707446" y="1684840"/>
                </a:lnTo>
                <a:lnTo>
                  <a:pt x="9662828" y="1700820"/>
                </a:lnTo>
                <a:lnTo>
                  <a:pt x="9616760" y="1712397"/>
                </a:lnTo>
                <a:lnTo>
                  <a:pt x="9569560" y="1719441"/>
                </a:lnTo>
                <a:lnTo>
                  <a:pt x="9521548" y="1721818"/>
                </a:lnTo>
                <a:close/>
              </a:path>
            </a:pathLst>
          </a:custGeom>
          <a:solidFill>
            <a:srgbClr val="9ECCFF">
              <a:alpha val="26998"/>
            </a:srgbClr>
          </a:solidFill>
        </p:spPr>
        <p:txBody>
          <a:bodyPr wrap="square" lIns="0" tIns="0" rIns="0" bIns="0" rtlCol="0"/>
          <a:lstStyle/>
          <a:p>
            <a:endParaRPr/>
          </a:p>
        </p:txBody>
      </p:sp>
      <p:pic>
        <p:nvPicPr>
          <p:cNvPr id="3" name="object 3"/>
          <p:cNvPicPr/>
          <p:nvPr/>
        </p:nvPicPr>
        <p:blipFill>
          <a:blip r:embed="rId2" cstate="print"/>
          <a:stretch>
            <a:fillRect/>
          </a:stretch>
        </p:blipFill>
        <p:spPr>
          <a:xfrm>
            <a:off x="2389600" y="3362883"/>
            <a:ext cx="13362227" cy="5895416"/>
          </a:xfrm>
          <a:prstGeom prst="rect">
            <a:avLst/>
          </a:prstGeom>
        </p:spPr>
      </p:pic>
      <p:sp>
        <p:nvSpPr>
          <p:cNvPr id="4" name="object 4"/>
          <p:cNvSpPr txBox="1"/>
          <p:nvPr/>
        </p:nvSpPr>
        <p:spPr>
          <a:xfrm>
            <a:off x="1121574" y="1286375"/>
            <a:ext cx="7985759" cy="1142365"/>
          </a:xfrm>
          <a:prstGeom prst="rect">
            <a:avLst/>
          </a:prstGeom>
        </p:spPr>
        <p:txBody>
          <a:bodyPr vert="horz" wrap="square" lIns="0" tIns="11430" rIns="0" bIns="0" rtlCol="0">
            <a:spAutoFit/>
          </a:bodyPr>
          <a:lstStyle/>
          <a:p>
            <a:pPr marL="12700" marR="5080">
              <a:lnSpc>
                <a:spcPct val="155900"/>
              </a:lnSpc>
              <a:spcBef>
                <a:spcPts val="90"/>
              </a:spcBef>
            </a:pPr>
            <a:r>
              <a:rPr sz="2350" b="1" spc="105" dirty="0">
                <a:solidFill>
                  <a:srgbClr val="3328B9"/>
                </a:solidFill>
                <a:latin typeface="Trebuchet MS"/>
                <a:cs typeface="Trebuchet MS"/>
              </a:rPr>
              <a:t>Write</a:t>
            </a:r>
            <a:r>
              <a:rPr sz="2350" b="1" spc="-190" dirty="0">
                <a:solidFill>
                  <a:srgbClr val="3328B9"/>
                </a:solidFill>
                <a:latin typeface="Trebuchet MS"/>
                <a:cs typeface="Trebuchet MS"/>
              </a:rPr>
              <a:t> </a:t>
            </a:r>
            <a:r>
              <a:rPr sz="2350" b="1" spc="360" dirty="0">
                <a:solidFill>
                  <a:srgbClr val="3328B9"/>
                </a:solidFill>
                <a:latin typeface="Trebuchet MS"/>
                <a:cs typeface="Trebuchet MS"/>
              </a:rPr>
              <a:t>a</a:t>
            </a:r>
            <a:r>
              <a:rPr sz="2350" b="1" spc="-190" dirty="0">
                <a:solidFill>
                  <a:srgbClr val="3328B9"/>
                </a:solidFill>
                <a:latin typeface="Trebuchet MS"/>
                <a:cs typeface="Trebuchet MS"/>
              </a:rPr>
              <a:t> </a:t>
            </a:r>
            <a:r>
              <a:rPr sz="2350" b="1" spc="155" dirty="0">
                <a:solidFill>
                  <a:srgbClr val="3328B9"/>
                </a:solidFill>
                <a:latin typeface="Trebuchet MS"/>
                <a:cs typeface="Trebuchet MS"/>
              </a:rPr>
              <a:t>query</a:t>
            </a:r>
            <a:r>
              <a:rPr sz="2350" b="1" spc="-185" dirty="0">
                <a:solidFill>
                  <a:srgbClr val="3328B9"/>
                </a:solidFill>
                <a:latin typeface="Trebuchet MS"/>
                <a:cs typeface="Trebuchet MS"/>
              </a:rPr>
              <a:t> </a:t>
            </a:r>
            <a:r>
              <a:rPr sz="2350" b="1" spc="100" dirty="0">
                <a:solidFill>
                  <a:srgbClr val="3328B9"/>
                </a:solidFill>
                <a:latin typeface="Trebuchet MS"/>
                <a:cs typeface="Trebuchet MS"/>
              </a:rPr>
              <a:t>to</a:t>
            </a:r>
            <a:r>
              <a:rPr sz="2350" b="1" spc="-190" dirty="0">
                <a:solidFill>
                  <a:srgbClr val="3328B9"/>
                </a:solidFill>
                <a:latin typeface="Trebuchet MS"/>
                <a:cs typeface="Trebuchet MS"/>
              </a:rPr>
              <a:t> </a:t>
            </a:r>
            <a:r>
              <a:rPr sz="2350" b="1" spc="105" dirty="0">
                <a:solidFill>
                  <a:srgbClr val="3328B9"/>
                </a:solidFill>
                <a:latin typeface="Trebuchet MS"/>
                <a:cs typeface="Trebuchet MS"/>
              </a:rPr>
              <a:t>find</a:t>
            </a:r>
            <a:r>
              <a:rPr sz="2350" b="1" spc="-190" dirty="0">
                <a:solidFill>
                  <a:srgbClr val="3328B9"/>
                </a:solidFill>
                <a:latin typeface="Trebuchet MS"/>
                <a:cs typeface="Trebuchet MS"/>
              </a:rPr>
              <a:t> </a:t>
            </a:r>
            <a:r>
              <a:rPr sz="2350" b="1" spc="100" dirty="0">
                <a:solidFill>
                  <a:srgbClr val="3328B9"/>
                </a:solidFill>
                <a:latin typeface="Trebuchet MS"/>
                <a:cs typeface="Trebuchet MS"/>
              </a:rPr>
              <a:t>the</a:t>
            </a:r>
            <a:r>
              <a:rPr sz="2350" b="1" spc="-185" dirty="0">
                <a:solidFill>
                  <a:srgbClr val="3328B9"/>
                </a:solidFill>
                <a:latin typeface="Trebuchet MS"/>
                <a:cs typeface="Trebuchet MS"/>
              </a:rPr>
              <a:t> </a:t>
            </a:r>
            <a:r>
              <a:rPr sz="2350" b="1" spc="190" dirty="0">
                <a:solidFill>
                  <a:srgbClr val="3328B9"/>
                </a:solidFill>
                <a:latin typeface="Trebuchet MS"/>
                <a:cs typeface="Trebuchet MS"/>
              </a:rPr>
              <a:t>monthly</a:t>
            </a:r>
            <a:r>
              <a:rPr sz="2350" b="1" spc="-190" dirty="0">
                <a:solidFill>
                  <a:srgbClr val="3328B9"/>
                </a:solidFill>
                <a:latin typeface="Trebuchet MS"/>
                <a:cs typeface="Trebuchet MS"/>
              </a:rPr>
              <a:t> </a:t>
            </a:r>
            <a:r>
              <a:rPr sz="2350" b="1" spc="204" dirty="0">
                <a:solidFill>
                  <a:srgbClr val="3328B9"/>
                </a:solidFill>
                <a:latin typeface="Trebuchet MS"/>
                <a:cs typeface="Trebuchet MS"/>
              </a:rPr>
              <a:t>sales</a:t>
            </a:r>
            <a:r>
              <a:rPr sz="2350" b="1" spc="-190" dirty="0">
                <a:solidFill>
                  <a:srgbClr val="3328B9"/>
                </a:solidFill>
                <a:latin typeface="Trebuchet MS"/>
                <a:cs typeface="Trebuchet MS"/>
              </a:rPr>
              <a:t> </a:t>
            </a:r>
            <a:r>
              <a:rPr sz="2350" b="1" spc="114" dirty="0">
                <a:solidFill>
                  <a:srgbClr val="3328B9"/>
                </a:solidFill>
                <a:latin typeface="Trebuchet MS"/>
                <a:cs typeface="Trebuchet MS"/>
              </a:rPr>
              <a:t>trend</a:t>
            </a:r>
            <a:r>
              <a:rPr sz="2350" b="1" spc="-185" dirty="0">
                <a:solidFill>
                  <a:srgbClr val="3328B9"/>
                </a:solidFill>
                <a:latin typeface="Trebuchet MS"/>
                <a:cs typeface="Trebuchet MS"/>
              </a:rPr>
              <a:t> </a:t>
            </a:r>
            <a:r>
              <a:rPr sz="2350" b="1" spc="60" dirty="0">
                <a:solidFill>
                  <a:srgbClr val="3328B9"/>
                </a:solidFill>
                <a:latin typeface="Trebuchet MS"/>
                <a:cs typeface="Trebuchet MS"/>
              </a:rPr>
              <a:t>for</a:t>
            </a:r>
            <a:r>
              <a:rPr sz="2350" b="1" spc="-190" dirty="0">
                <a:solidFill>
                  <a:srgbClr val="3328B9"/>
                </a:solidFill>
                <a:latin typeface="Trebuchet MS"/>
                <a:cs typeface="Trebuchet MS"/>
              </a:rPr>
              <a:t> </a:t>
            </a:r>
            <a:r>
              <a:rPr sz="2350" b="1" spc="85" dirty="0">
                <a:solidFill>
                  <a:srgbClr val="3328B9"/>
                </a:solidFill>
                <a:latin typeface="Trebuchet MS"/>
                <a:cs typeface="Trebuchet MS"/>
              </a:rPr>
              <a:t>the </a:t>
            </a:r>
            <a:r>
              <a:rPr sz="2350" b="1" spc="170" dirty="0">
                <a:solidFill>
                  <a:srgbClr val="3328B9"/>
                </a:solidFill>
                <a:latin typeface="Trebuchet MS"/>
                <a:cs typeface="Trebuchet MS"/>
              </a:rPr>
              <a:t>last</a:t>
            </a:r>
            <a:r>
              <a:rPr sz="2350" b="1" spc="-200" dirty="0">
                <a:solidFill>
                  <a:srgbClr val="3328B9"/>
                </a:solidFill>
                <a:latin typeface="Trebuchet MS"/>
                <a:cs typeface="Trebuchet MS"/>
              </a:rPr>
              <a:t> </a:t>
            </a:r>
            <a:r>
              <a:rPr sz="2350" b="1" spc="130" dirty="0">
                <a:solidFill>
                  <a:srgbClr val="3328B9"/>
                </a:solidFill>
                <a:latin typeface="Trebuchet MS"/>
                <a:cs typeface="Trebuchet MS"/>
              </a:rPr>
              <a:t>two</a:t>
            </a:r>
            <a:r>
              <a:rPr sz="2350" b="1" spc="-195" dirty="0">
                <a:solidFill>
                  <a:srgbClr val="3328B9"/>
                </a:solidFill>
                <a:latin typeface="Trebuchet MS"/>
                <a:cs typeface="Trebuchet MS"/>
              </a:rPr>
              <a:t> </a:t>
            </a:r>
            <a:r>
              <a:rPr sz="2350" b="1" spc="125" dirty="0">
                <a:solidFill>
                  <a:srgbClr val="3328B9"/>
                </a:solidFill>
                <a:latin typeface="Trebuchet MS"/>
                <a:cs typeface="Trebuchet MS"/>
              </a:rPr>
              <a:t>years.</a:t>
            </a:r>
            <a:endParaRPr sz="2350">
              <a:latin typeface="Trebuchet MS"/>
              <a:cs typeface="Trebuchet MS"/>
            </a:endParaRPr>
          </a:p>
        </p:txBody>
      </p:sp>
      <p:sp>
        <p:nvSpPr>
          <p:cNvPr id="5" name="object 5"/>
          <p:cNvSpPr txBox="1">
            <a:spLocks noGrp="1"/>
          </p:cNvSpPr>
          <p:nvPr>
            <p:ph type="title"/>
          </p:nvPr>
        </p:nvSpPr>
        <p:spPr>
          <a:prstGeom prst="rect">
            <a:avLst/>
          </a:prstGeom>
        </p:spPr>
        <p:txBody>
          <a:bodyPr vert="horz" wrap="square" lIns="0" tIns="12700" rIns="0" bIns="0" rtlCol="0">
            <a:spAutoFit/>
          </a:bodyPr>
          <a:lstStyle/>
          <a:p>
            <a:pPr marL="102870">
              <a:lnSpc>
                <a:spcPct val="100000"/>
              </a:lnSpc>
              <a:spcBef>
                <a:spcPts val="100"/>
              </a:spcBef>
            </a:pPr>
            <a:r>
              <a:rPr spc="-580" dirty="0"/>
              <a:t>7</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066799"/>
            <a:ext cx="10007600" cy="1722120"/>
          </a:xfrm>
          <a:custGeom>
            <a:avLst/>
            <a:gdLst/>
            <a:ahLst/>
            <a:cxnLst/>
            <a:rect l="l" t="t" r="r" b="b"/>
            <a:pathLst>
              <a:path w="10007600" h="1722120">
                <a:moveTo>
                  <a:pt x="9521548" y="1721818"/>
                </a:moveTo>
                <a:lnTo>
                  <a:pt x="0" y="1721818"/>
                </a:lnTo>
                <a:lnTo>
                  <a:pt x="0" y="0"/>
                </a:lnTo>
                <a:lnTo>
                  <a:pt x="9521548" y="0"/>
                </a:lnTo>
                <a:lnTo>
                  <a:pt x="9569560" y="2377"/>
                </a:lnTo>
                <a:lnTo>
                  <a:pt x="9616760" y="9420"/>
                </a:lnTo>
                <a:lnTo>
                  <a:pt x="9662828" y="20997"/>
                </a:lnTo>
                <a:lnTo>
                  <a:pt x="9707446" y="36977"/>
                </a:lnTo>
                <a:lnTo>
                  <a:pt x="9750295" y="57227"/>
                </a:lnTo>
                <a:lnTo>
                  <a:pt x="9791056" y="81615"/>
                </a:lnTo>
                <a:lnTo>
                  <a:pt x="9829411" y="110010"/>
                </a:lnTo>
                <a:lnTo>
                  <a:pt x="9865042" y="142280"/>
                </a:lnTo>
                <a:lnTo>
                  <a:pt x="9897312" y="177911"/>
                </a:lnTo>
                <a:lnTo>
                  <a:pt x="9925707" y="216266"/>
                </a:lnTo>
                <a:lnTo>
                  <a:pt x="9950095" y="257028"/>
                </a:lnTo>
                <a:lnTo>
                  <a:pt x="9970345" y="299876"/>
                </a:lnTo>
                <a:lnTo>
                  <a:pt x="9986325" y="344494"/>
                </a:lnTo>
                <a:lnTo>
                  <a:pt x="9997902" y="390562"/>
                </a:lnTo>
                <a:lnTo>
                  <a:pt x="10004946" y="437762"/>
                </a:lnTo>
                <a:lnTo>
                  <a:pt x="10007323" y="485775"/>
                </a:lnTo>
                <a:lnTo>
                  <a:pt x="10007323" y="1236043"/>
                </a:lnTo>
                <a:lnTo>
                  <a:pt x="10004946" y="1284056"/>
                </a:lnTo>
                <a:lnTo>
                  <a:pt x="9997902" y="1331255"/>
                </a:lnTo>
                <a:lnTo>
                  <a:pt x="9986325" y="1377323"/>
                </a:lnTo>
                <a:lnTo>
                  <a:pt x="9970345" y="1421941"/>
                </a:lnTo>
                <a:lnTo>
                  <a:pt x="9950095" y="1464789"/>
                </a:lnTo>
                <a:lnTo>
                  <a:pt x="9925707" y="1505551"/>
                </a:lnTo>
                <a:lnTo>
                  <a:pt x="9897312" y="1543906"/>
                </a:lnTo>
                <a:lnTo>
                  <a:pt x="9865042" y="1579537"/>
                </a:lnTo>
                <a:lnTo>
                  <a:pt x="9829411" y="1611807"/>
                </a:lnTo>
                <a:lnTo>
                  <a:pt x="9791056" y="1640202"/>
                </a:lnTo>
                <a:lnTo>
                  <a:pt x="9750295" y="1664590"/>
                </a:lnTo>
                <a:lnTo>
                  <a:pt x="9707446" y="1684840"/>
                </a:lnTo>
                <a:lnTo>
                  <a:pt x="9662828" y="1700820"/>
                </a:lnTo>
                <a:lnTo>
                  <a:pt x="9616760" y="1712397"/>
                </a:lnTo>
                <a:lnTo>
                  <a:pt x="9569560" y="1719441"/>
                </a:lnTo>
                <a:lnTo>
                  <a:pt x="9521548" y="1721818"/>
                </a:lnTo>
                <a:close/>
              </a:path>
            </a:pathLst>
          </a:custGeom>
          <a:solidFill>
            <a:srgbClr val="9ECCFF">
              <a:alpha val="26998"/>
            </a:srgbClr>
          </a:solidFill>
        </p:spPr>
        <p:txBody>
          <a:bodyPr wrap="square" lIns="0" tIns="0" rIns="0" bIns="0" rtlCol="0"/>
          <a:lstStyle/>
          <a:p>
            <a:endParaRPr/>
          </a:p>
        </p:txBody>
      </p:sp>
      <p:sp>
        <p:nvSpPr>
          <p:cNvPr id="3" name="object 3"/>
          <p:cNvSpPr txBox="1"/>
          <p:nvPr/>
        </p:nvSpPr>
        <p:spPr>
          <a:xfrm>
            <a:off x="1159674" y="1238750"/>
            <a:ext cx="7458709" cy="1142365"/>
          </a:xfrm>
          <a:prstGeom prst="rect">
            <a:avLst/>
          </a:prstGeom>
        </p:spPr>
        <p:txBody>
          <a:bodyPr vert="horz" wrap="square" lIns="0" tIns="11430" rIns="0" bIns="0" rtlCol="0">
            <a:spAutoFit/>
          </a:bodyPr>
          <a:lstStyle/>
          <a:p>
            <a:pPr marL="12700" marR="5080">
              <a:lnSpc>
                <a:spcPct val="155900"/>
              </a:lnSpc>
              <a:spcBef>
                <a:spcPts val="90"/>
              </a:spcBef>
            </a:pPr>
            <a:r>
              <a:rPr sz="2350" b="1" spc="155" dirty="0">
                <a:solidFill>
                  <a:srgbClr val="3328B9"/>
                </a:solidFill>
                <a:latin typeface="Trebuchet MS"/>
                <a:cs typeface="Trebuchet MS"/>
              </a:rPr>
              <a:t>Analyze</a:t>
            </a:r>
            <a:r>
              <a:rPr sz="2350" b="1" spc="-185" dirty="0">
                <a:solidFill>
                  <a:srgbClr val="3328B9"/>
                </a:solidFill>
                <a:latin typeface="Trebuchet MS"/>
                <a:cs typeface="Trebuchet MS"/>
              </a:rPr>
              <a:t> </a:t>
            </a:r>
            <a:r>
              <a:rPr sz="2350" b="1" spc="100" dirty="0">
                <a:solidFill>
                  <a:srgbClr val="3328B9"/>
                </a:solidFill>
                <a:latin typeface="Trebuchet MS"/>
                <a:cs typeface="Trebuchet MS"/>
              </a:rPr>
              <a:t>the</a:t>
            </a:r>
            <a:r>
              <a:rPr sz="2350" b="1" spc="-180" dirty="0">
                <a:solidFill>
                  <a:srgbClr val="3328B9"/>
                </a:solidFill>
                <a:latin typeface="Trebuchet MS"/>
                <a:cs typeface="Trebuchet MS"/>
              </a:rPr>
              <a:t> </a:t>
            </a:r>
            <a:r>
              <a:rPr sz="2350" b="1" spc="185" dirty="0">
                <a:solidFill>
                  <a:srgbClr val="3328B9"/>
                </a:solidFill>
                <a:latin typeface="Trebuchet MS"/>
                <a:cs typeface="Trebuchet MS"/>
              </a:rPr>
              <a:t>seasonality</a:t>
            </a:r>
            <a:r>
              <a:rPr sz="2350" b="1" spc="-180" dirty="0">
                <a:solidFill>
                  <a:srgbClr val="3328B9"/>
                </a:solidFill>
                <a:latin typeface="Trebuchet MS"/>
                <a:cs typeface="Trebuchet MS"/>
              </a:rPr>
              <a:t> </a:t>
            </a:r>
            <a:r>
              <a:rPr sz="2350" b="1" spc="85" dirty="0">
                <a:solidFill>
                  <a:srgbClr val="3328B9"/>
                </a:solidFill>
                <a:latin typeface="Trebuchet MS"/>
                <a:cs typeface="Trebuchet MS"/>
              </a:rPr>
              <a:t>of</a:t>
            </a:r>
            <a:r>
              <a:rPr sz="2350" b="1" spc="-185" dirty="0">
                <a:solidFill>
                  <a:srgbClr val="3328B9"/>
                </a:solidFill>
                <a:latin typeface="Trebuchet MS"/>
                <a:cs typeface="Trebuchet MS"/>
              </a:rPr>
              <a:t> </a:t>
            </a:r>
            <a:r>
              <a:rPr sz="2350" b="1" spc="204" dirty="0">
                <a:solidFill>
                  <a:srgbClr val="3328B9"/>
                </a:solidFill>
                <a:latin typeface="Trebuchet MS"/>
                <a:cs typeface="Trebuchet MS"/>
              </a:rPr>
              <a:t>sales</a:t>
            </a:r>
            <a:r>
              <a:rPr sz="2350" b="1" spc="-180" dirty="0">
                <a:solidFill>
                  <a:srgbClr val="3328B9"/>
                </a:solidFill>
                <a:latin typeface="Trebuchet MS"/>
                <a:cs typeface="Trebuchet MS"/>
              </a:rPr>
              <a:t> </a:t>
            </a:r>
            <a:r>
              <a:rPr sz="2350" b="1" spc="100" dirty="0">
                <a:solidFill>
                  <a:srgbClr val="3328B9"/>
                </a:solidFill>
                <a:latin typeface="Trebuchet MS"/>
                <a:cs typeface="Trebuchet MS"/>
              </a:rPr>
              <a:t>to</a:t>
            </a:r>
            <a:r>
              <a:rPr sz="2350" b="1" spc="-180" dirty="0">
                <a:solidFill>
                  <a:srgbClr val="3328B9"/>
                </a:solidFill>
                <a:latin typeface="Trebuchet MS"/>
                <a:cs typeface="Trebuchet MS"/>
              </a:rPr>
              <a:t> </a:t>
            </a:r>
            <a:r>
              <a:rPr sz="2350" b="1" spc="100" dirty="0">
                <a:solidFill>
                  <a:srgbClr val="3328B9"/>
                </a:solidFill>
                <a:latin typeface="Trebuchet MS"/>
                <a:cs typeface="Trebuchet MS"/>
              </a:rPr>
              <a:t>identify</a:t>
            </a:r>
            <a:r>
              <a:rPr sz="2350" b="1" spc="-185" dirty="0">
                <a:solidFill>
                  <a:srgbClr val="3328B9"/>
                </a:solidFill>
                <a:latin typeface="Trebuchet MS"/>
                <a:cs typeface="Trebuchet MS"/>
              </a:rPr>
              <a:t> </a:t>
            </a:r>
            <a:r>
              <a:rPr sz="2350" b="1" spc="195" dirty="0">
                <a:solidFill>
                  <a:srgbClr val="3328B9"/>
                </a:solidFill>
                <a:latin typeface="Trebuchet MS"/>
                <a:cs typeface="Trebuchet MS"/>
              </a:rPr>
              <a:t>peak </a:t>
            </a:r>
            <a:r>
              <a:rPr sz="2350" b="1" spc="160" dirty="0">
                <a:solidFill>
                  <a:srgbClr val="3328B9"/>
                </a:solidFill>
                <a:latin typeface="Trebuchet MS"/>
                <a:cs typeface="Trebuchet MS"/>
              </a:rPr>
              <a:t>months.</a:t>
            </a:r>
            <a:endParaRPr sz="2350">
              <a:latin typeface="Trebuchet MS"/>
              <a:cs typeface="Trebuchet MS"/>
            </a:endParaRPr>
          </a:p>
        </p:txBody>
      </p:sp>
      <p:sp>
        <p:nvSpPr>
          <p:cNvPr id="4" name="object 4"/>
          <p:cNvSpPr txBox="1">
            <a:spLocks noGrp="1"/>
          </p:cNvSpPr>
          <p:nvPr>
            <p:ph type="title"/>
          </p:nvPr>
        </p:nvSpPr>
        <p:spPr>
          <a:prstGeom prst="rect">
            <a:avLst/>
          </a:prstGeom>
        </p:spPr>
        <p:txBody>
          <a:bodyPr vert="horz" wrap="square" lIns="0" tIns="12700" rIns="0" bIns="0" rtlCol="0">
            <a:spAutoFit/>
          </a:bodyPr>
          <a:lstStyle/>
          <a:p>
            <a:pPr marL="30480">
              <a:lnSpc>
                <a:spcPct val="100000"/>
              </a:lnSpc>
              <a:spcBef>
                <a:spcPts val="100"/>
              </a:spcBef>
            </a:pPr>
            <a:r>
              <a:rPr spc="525" dirty="0"/>
              <a:t>8</a:t>
            </a:r>
          </a:p>
        </p:txBody>
      </p:sp>
      <p:pic>
        <p:nvPicPr>
          <p:cNvPr id="5" name="object 5"/>
          <p:cNvPicPr/>
          <p:nvPr/>
        </p:nvPicPr>
        <p:blipFill>
          <a:blip r:embed="rId2" cstate="print"/>
          <a:stretch>
            <a:fillRect/>
          </a:stretch>
        </p:blipFill>
        <p:spPr>
          <a:xfrm>
            <a:off x="2829753" y="3366398"/>
            <a:ext cx="12011024" cy="538962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40788" y="2949581"/>
            <a:ext cx="9406890" cy="3568700"/>
          </a:xfrm>
          <a:prstGeom prst="rect">
            <a:avLst/>
          </a:prstGeom>
        </p:spPr>
        <p:txBody>
          <a:bodyPr vert="horz" wrap="square" lIns="0" tIns="12065" rIns="0" bIns="0" rtlCol="0">
            <a:spAutoFit/>
          </a:bodyPr>
          <a:lstStyle/>
          <a:p>
            <a:pPr marL="2277110" marR="5080" indent="-2265045">
              <a:lnSpc>
                <a:spcPct val="116300"/>
              </a:lnSpc>
              <a:spcBef>
                <a:spcPts val="95"/>
              </a:spcBef>
            </a:pPr>
            <a:r>
              <a:rPr spc="935" dirty="0"/>
              <a:t>Advanced</a:t>
            </a:r>
            <a:r>
              <a:rPr spc="-890" dirty="0"/>
              <a:t> </a:t>
            </a:r>
            <a:r>
              <a:rPr spc="310" dirty="0"/>
              <a:t>SQL </a:t>
            </a:r>
            <a:r>
              <a:rPr spc="459" dirty="0"/>
              <a:t>QuerieS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066799"/>
            <a:ext cx="10007600" cy="1722120"/>
          </a:xfrm>
          <a:custGeom>
            <a:avLst/>
            <a:gdLst/>
            <a:ahLst/>
            <a:cxnLst/>
            <a:rect l="l" t="t" r="r" b="b"/>
            <a:pathLst>
              <a:path w="10007600" h="1722120">
                <a:moveTo>
                  <a:pt x="9521548" y="1721818"/>
                </a:moveTo>
                <a:lnTo>
                  <a:pt x="0" y="1721818"/>
                </a:lnTo>
                <a:lnTo>
                  <a:pt x="0" y="0"/>
                </a:lnTo>
                <a:lnTo>
                  <a:pt x="9521548" y="0"/>
                </a:lnTo>
                <a:lnTo>
                  <a:pt x="9569560" y="2377"/>
                </a:lnTo>
                <a:lnTo>
                  <a:pt x="9616760" y="9420"/>
                </a:lnTo>
                <a:lnTo>
                  <a:pt x="9662828" y="20997"/>
                </a:lnTo>
                <a:lnTo>
                  <a:pt x="9707446" y="36977"/>
                </a:lnTo>
                <a:lnTo>
                  <a:pt x="9750295" y="57227"/>
                </a:lnTo>
                <a:lnTo>
                  <a:pt x="9791056" y="81615"/>
                </a:lnTo>
                <a:lnTo>
                  <a:pt x="9829411" y="110010"/>
                </a:lnTo>
                <a:lnTo>
                  <a:pt x="9865042" y="142280"/>
                </a:lnTo>
                <a:lnTo>
                  <a:pt x="9897312" y="177911"/>
                </a:lnTo>
                <a:lnTo>
                  <a:pt x="9925707" y="216266"/>
                </a:lnTo>
                <a:lnTo>
                  <a:pt x="9950095" y="257028"/>
                </a:lnTo>
                <a:lnTo>
                  <a:pt x="9970345" y="299876"/>
                </a:lnTo>
                <a:lnTo>
                  <a:pt x="9986325" y="344494"/>
                </a:lnTo>
                <a:lnTo>
                  <a:pt x="9997902" y="390562"/>
                </a:lnTo>
                <a:lnTo>
                  <a:pt x="10004946" y="437762"/>
                </a:lnTo>
                <a:lnTo>
                  <a:pt x="10007323" y="485775"/>
                </a:lnTo>
                <a:lnTo>
                  <a:pt x="10007323" y="1236043"/>
                </a:lnTo>
                <a:lnTo>
                  <a:pt x="10004946" y="1284056"/>
                </a:lnTo>
                <a:lnTo>
                  <a:pt x="9997902" y="1331255"/>
                </a:lnTo>
                <a:lnTo>
                  <a:pt x="9986325" y="1377323"/>
                </a:lnTo>
                <a:lnTo>
                  <a:pt x="9970345" y="1421941"/>
                </a:lnTo>
                <a:lnTo>
                  <a:pt x="9950095" y="1464789"/>
                </a:lnTo>
                <a:lnTo>
                  <a:pt x="9925707" y="1505551"/>
                </a:lnTo>
                <a:lnTo>
                  <a:pt x="9897312" y="1543906"/>
                </a:lnTo>
                <a:lnTo>
                  <a:pt x="9865042" y="1579537"/>
                </a:lnTo>
                <a:lnTo>
                  <a:pt x="9829411" y="1611807"/>
                </a:lnTo>
                <a:lnTo>
                  <a:pt x="9791056" y="1640202"/>
                </a:lnTo>
                <a:lnTo>
                  <a:pt x="9750295" y="1664590"/>
                </a:lnTo>
                <a:lnTo>
                  <a:pt x="9707446" y="1684840"/>
                </a:lnTo>
                <a:lnTo>
                  <a:pt x="9662828" y="1700820"/>
                </a:lnTo>
                <a:lnTo>
                  <a:pt x="9616760" y="1712397"/>
                </a:lnTo>
                <a:lnTo>
                  <a:pt x="9569560" y="1719441"/>
                </a:lnTo>
                <a:lnTo>
                  <a:pt x="9521548" y="1721818"/>
                </a:lnTo>
                <a:close/>
              </a:path>
            </a:pathLst>
          </a:custGeom>
          <a:solidFill>
            <a:srgbClr val="9ECCFF">
              <a:alpha val="26998"/>
            </a:srgbClr>
          </a:solidFill>
        </p:spPr>
        <p:txBody>
          <a:bodyPr wrap="square" lIns="0" tIns="0" rIns="0" bIns="0" rtlCol="0"/>
          <a:lstStyle/>
          <a:p>
            <a:endParaRPr/>
          </a:p>
        </p:txBody>
      </p:sp>
      <p:sp>
        <p:nvSpPr>
          <p:cNvPr id="3" name="object 3"/>
          <p:cNvSpPr txBox="1"/>
          <p:nvPr/>
        </p:nvSpPr>
        <p:spPr>
          <a:xfrm>
            <a:off x="1131099" y="1295900"/>
            <a:ext cx="7537450" cy="1142365"/>
          </a:xfrm>
          <a:prstGeom prst="rect">
            <a:avLst/>
          </a:prstGeom>
        </p:spPr>
        <p:txBody>
          <a:bodyPr vert="horz" wrap="square" lIns="0" tIns="11430" rIns="0" bIns="0" rtlCol="0">
            <a:spAutoFit/>
          </a:bodyPr>
          <a:lstStyle/>
          <a:p>
            <a:pPr marL="12700" marR="5080">
              <a:lnSpc>
                <a:spcPct val="155900"/>
              </a:lnSpc>
              <a:spcBef>
                <a:spcPts val="90"/>
              </a:spcBef>
            </a:pPr>
            <a:r>
              <a:rPr sz="2350" b="1" spc="160" dirty="0">
                <a:solidFill>
                  <a:srgbClr val="3328B9"/>
                </a:solidFill>
                <a:latin typeface="Trebuchet MS"/>
                <a:cs typeface="Trebuchet MS"/>
              </a:rPr>
              <a:t>Use</a:t>
            </a:r>
            <a:r>
              <a:rPr sz="2350" b="1" spc="-195" dirty="0">
                <a:solidFill>
                  <a:srgbClr val="3328B9"/>
                </a:solidFill>
                <a:latin typeface="Trebuchet MS"/>
                <a:cs typeface="Trebuchet MS"/>
              </a:rPr>
              <a:t> </a:t>
            </a:r>
            <a:r>
              <a:rPr sz="2350" b="1" spc="170" dirty="0">
                <a:solidFill>
                  <a:srgbClr val="3328B9"/>
                </a:solidFill>
                <a:latin typeface="Trebuchet MS"/>
                <a:cs typeface="Trebuchet MS"/>
              </a:rPr>
              <a:t>window</a:t>
            </a:r>
            <a:r>
              <a:rPr sz="2350" b="1" spc="-190" dirty="0">
                <a:solidFill>
                  <a:srgbClr val="3328B9"/>
                </a:solidFill>
                <a:latin typeface="Trebuchet MS"/>
                <a:cs typeface="Trebuchet MS"/>
              </a:rPr>
              <a:t> </a:t>
            </a:r>
            <a:r>
              <a:rPr sz="2350" b="1" spc="145" dirty="0">
                <a:solidFill>
                  <a:srgbClr val="3328B9"/>
                </a:solidFill>
                <a:latin typeface="Trebuchet MS"/>
                <a:cs typeface="Trebuchet MS"/>
              </a:rPr>
              <a:t>functions</a:t>
            </a:r>
            <a:r>
              <a:rPr sz="2350" b="1" spc="-190" dirty="0">
                <a:solidFill>
                  <a:srgbClr val="3328B9"/>
                </a:solidFill>
                <a:latin typeface="Trebuchet MS"/>
                <a:cs typeface="Trebuchet MS"/>
              </a:rPr>
              <a:t> </a:t>
            </a:r>
            <a:r>
              <a:rPr sz="2350" b="1" spc="100" dirty="0">
                <a:solidFill>
                  <a:srgbClr val="3328B9"/>
                </a:solidFill>
                <a:latin typeface="Trebuchet MS"/>
                <a:cs typeface="Trebuchet MS"/>
              </a:rPr>
              <a:t>to</a:t>
            </a:r>
            <a:r>
              <a:rPr sz="2350" b="1" spc="-190" dirty="0">
                <a:solidFill>
                  <a:srgbClr val="3328B9"/>
                </a:solidFill>
                <a:latin typeface="Trebuchet MS"/>
                <a:cs typeface="Trebuchet MS"/>
              </a:rPr>
              <a:t> </a:t>
            </a:r>
            <a:r>
              <a:rPr sz="2350" b="1" spc="185" dirty="0">
                <a:solidFill>
                  <a:srgbClr val="3328B9"/>
                </a:solidFill>
                <a:latin typeface="Trebuchet MS"/>
                <a:cs typeface="Trebuchet MS"/>
              </a:rPr>
              <a:t>rank</a:t>
            </a:r>
            <a:r>
              <a:rPr sz="2350" b="1" spc="-190" dirty="0">
                <a:solidFill>
                  <a:srgbClr val="3328B9"/>
                </a:solidFill>
                <a:latin typeface="Trebuchet MS"/>
                <a:cs typeface="Trebuchet MS"/>
              </a:rPr>
              <a:t> </a:t>
            </a:r>
            <a:r>
              <a:rPr sz="2350" b="1" spc="175" dirty="0">
                <a:solidFill>
                  <a:srgbClr val="3328B9"/>
                </a:solidFill>
                <a:latin typeface="Trebuchet MS"/>
                <a:cs typeface="Trebuchet MS"/>
              </a:rPr>
              <a:t>products</a:t>
            </a:r>
            <a:r>
              <a:rPr sz="2350" b="1" spc="-190" dirty="0">
                <a:solidFill>
                  <a:srgbClr val="3328B9"/>
                </a:solidFill>
                <a:latin typeface="Trebuchet MS"/>
                <a:cs typeface="Trebuchet MS"/>
              </a:rPr>
              <a:t> </a:t>
            </a:r>
            <a:r>
              <a:rPr sz="2350" b="1" spc="240" dirty="0">
                <a:solidFill>
                  <a:srgbClr val="3328B9"/>
                </a:solidFill>
                <a:latin typeface="Trebuchet MS"/>
                <a:cs typeface="Trebuchet MS"/>
              </a:rPr>
              <a:t>based</a:t>
            </a:r>
            <a:r>
              <a:rPr sz="2350" b="1" spc="-190" dirty="0">
                <a:solidFill>
                  <a:srgbClr val="3328B9"/>
                </a:solidFill>
                <a:latin typeface="Trebuchet MS"/>
                <a:cs typeface="Trebuchet MS"/>
              </a:rPr>
              <a:t> </a:t>
            </a:r>
            <a:r>
              <a:rPr sz="2350" b="1" spc="165" dirty="0">
                <a:solidFill>
                  <a:srgbClr val="3328B9"/>
                </a:solidFill>
                <a:latin typeface="Trebuchet MS"/>
                <a:cs typeface="Trebuchet MS"/>
              </a:rPr>
              <a:t>on </a:t>
            </a:r>
            <a:r>
              <a:rPr sz="2350" b="1" spc="65" dirty="0">
                <a:solidFill>
                  <a:srgbClr val="3328B9"/>
                </a:solidFill>
                <a:latin typeface="Trebuchet MS"/>
                <a:cs typeface="Trebuchet MS"/>
              </a:rPr>
              <a:t>their</a:t>
            </a:r>
            <a:r>
              <a:rPr sz="2350" b="1" spc="-185" dirty="0">
                <a:solidFill>
                  <a:srgbClr val="3328B9"/>
                </a:solidFill>
                <a:latin typeface="Trebuchet MS"/>
                <a:cs typeface="Trebuchet MS"/>
              </a:rPr>
              <a:t> </a:t>
            </a:r>
            <a:r>
              <a:rPr sz="2350" b="1" spc="204" dirty="0">
                <a:solidFill>
                  <a:srgbClr val="3328B9"/>
                </a:solidFill>
                <a:latin typeface="Trebuchet MS"/>
                <a:cs typeface="Trebuchet MS"/>
              </a:rPr>
              <a:t>sales</a:t>
            </a:r>
            <a:r>
              <a:rPr sz="2350" b="1" spc="-180" dirty="0">
                <a:solidFill>
                  <a:srgbClr val="3328B9"/>
                </a:solidFill>
                <a:latin typeface="Trebuchet MS"/>
                <a:cs typeface="Trebuchet MS"/>
              </a:rPr>
              <a:t> </a:t>
            </a:r>
            <a:r>
              <a:rPr sz="2350" b="1" spc="100" dirty="0">
                <a:solidFill>
                  <a:srgbClr val="3328B9"/>
                </a:solidFill>
                <a:latin typeface="Trebuchet MS"/>
                <a:cs typeface="Trebuchet MS"/>
              </a:rPr>
              <a:t>within</a:t>
            </a:r>
            <a:r>
              <a:rPr sz="2350" b="1" spc="-180" dirty="0">
                <a:solidFill>
                  <a:srgbClr val="3328B9"/>
                </a:solidFill>
                <a:latin typeface="Trebuchet MS"/>
                <a:cs typeface="Trebuchet MS"/>
              </a:rPr>
              <a:t> </a:t>
            </a:r>
            <a:r>
              <a:rPr sz="2350" b="1" spc="220" dirty="0">
                <a:solidFill>
                  <a:srgbClr val="3328B9"/>
                </a:solidFill>
                <a:latin typeface="Trebuchet MS"/>
                <a:cs typeface="Trebuchet MS"/>
              </a:rPr>
              <a:t>each</a:t>
            </a:r>
            <a:r>
              <a:rPr sz="2350" b="1" spc="-180" dirty="0">
                <a:solidFill>
                  <a:srgbClr val="3328B9"/>
                </a:solidFill>
                <a:latin typeface="Trebuchet MS"/>
                <a:cs typeface="Trebuchet MS"/>
              </a:rPr>
              <a:t> </a:t>
            </a:r>
            <a:r>
              <a:rPr sz="2350" b="1" spc="140" dirty="0">
                <a:solidFill>
                  <a:srgbClr val="3328B9"/>
                </a:solidFill>
                <a:latin typeface="Trebuchet MS"/>
                <a:cs typeface="Trebuchet MS"/>
              </a:rPr>
              <a:t>category.</a:t>
            </a:r>
            <a:endParaRPr sz="2350">
              <a:latin typeface="Trebuchet MS"/>
              <a:cs typeface="Trebuchet MS"/>
            </a:endParaRPr>
          </a:p>
        </p:txBody>
      </p:sp>
      <p:sp>
        <p:nvSpPr>
          <p:cNvPr id="4" name="object 4"/>
          <p:cNvSpPr txBox="1">
            <a:spLocks noGrp="1"/>
          </p:cNvSpPr>
          <p:nvPr>
            <p:ph type="title"/>
          </p:nvPr>
        </p:nvSpPr>
        <p:spPr>
          <a:prstGeom prst="rect">
            <a:avLst/>
          </a:prstGeom>
        </p:spPr>
        <p:txBody>
          <a:bodyPr vert="horz" wrap="square" lIns="0" tIns="12700" rIns="0" bIns="0" rtlCol="0">
            <a:spAutoFit/>
          </a:bodyPr>
          <a:lstStyle/>
          <a:p>
            <a:pPr marL="51435">
              <a:lnSpc>
                <a:spcPct val="100000"/>
              </a:lnSpc>
              <a:spcBef>
                <a:spcPts val="100"/>
              </a:spcBef>
            </a:pPr>
            <a:r>
              <a:rPr spc="180" dirty="0"/>
              <a:t>9</a:t>
            </a:r>
          </a:p>
        </p:txBody>
      </p:sp>
      <p:pic>
        <p:nvPicPr>
          <p:cNvPr id="5" name="object 5"/>
          <p:cNvPicPr/>
          <p:nvPr/>
        </p:nvPicPr>
        <p:blipFill>
          <a:blip r:embed="rId2" cstate="print"/>
          <a:stretch>
            <a:fillRect/>
          </a:stretch>
        </p:blipFill>
        <p:spPr>
          <a:xfrm>
            <a:off x="1612101" y="3703226"/>
            <a:ext cx="14741649" cy="535304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066799"/>
            <a:ext cx="10007600" cy="1722120"/>
          </a:xfrm>
          <a:custGeom>
            <a:avLst/>
            <a:gdLst/>
            <a:ahLst/>
            <a:cxnLst/>
            <a:rect l="l" t="t" r="r" b="b"/>
            <a:pathLst>
              <a:path w="10007600" h="1722120">
                <a:moveTo>
                  <a:pt x="9521548" y="1721818"/>
                </a:moveTo>
                <a:lnTo>
                  <a:pt x="0" y="1721818"/>
                </a:lnTo>
                <a:lnTo>
                  <a:pt x="0" y="0"/>
                </a:lnTo>
                <a:lnTo>
                  <a:pt x="9521548" y="0"/>
                </a:lnTo>
                <a:lnTo>
                  <a:pt x="9569560" y="2377"/>
                </a:lnTo>
                <a:lnTo>
                  <a:pt x="9616760" y="9420"/>
                </a:lnTo>
                <a:lnTo>
                  <a:pt x="9662828" y="20997"/>
                </a:lnTo>
                <a:lnTo>
                  <a:pt x="9707446" y="36977"/>
                </a:lnTo>
                <a:lnTo>
                  <a:pt x="9750295" y="57227"/>
                </a:lnTo>
                <a:lnTo>
                  <a:pt x="9791056" y="81615"/>
                </a:lnTo>
                <a:lnTo>
                  <a:pt x="9829411" y="110010"/>
                </a:lnTo>
                <a:lnTo>
                  <a:pt x="9865042" y="142280"/>
                </a:lnTo>
                <a:lnTo>
                  <a:pt x="9897312" y="177911"/>
                </a:lnTo>
                <a:lnTo>
                  <a:pt x="9925707" y="216266"/>
                </a:lnTo>
                <a:lnTo>
                  <a:pt x="9950095" y="257028"/>
                </a:lnTo>
                <a:lnTo>
                  <a:pt x="9970345" y="299876"/>
                </a:lnTo>
                <a:lnTo>
                  <a:pt x="9986325" y="344494"/>
                </a:lnTo>
                <a:lnTo>
                  <a:pt x="9997902" y="390562"/>
                </a:lnTo>
                <a:lnTo>
                  <a:pt x="10004946" y="437762"/>
                </a:lnTo>
                <a:lnTo>
                  <a:pt x="10007323" y="485775"/>
                </a:lnTo>
                <a:lnTo>
                  <a:pt x="10007323" y="1236043"/>
                </a:lnTo>
                <a:lnTo>
                  <a:pt x="10004946" y="1284056"/>
                </a:lnTo>
                <a:lnTo>
                  <a:pt x="9997902" y="1331255"/>
                </a:lnTo>
                <a:lnTo>
                  <a:pt x="9986325" y="1377323"/>
                </a:lnTo>
                <a:lnTo>
                  <a:pt x="9970345" y="1421941"/>
                </a:lnTo>
                <a:lnTo>
                  <a:pt x="9950095" y="1464789"/>
                </a:lnTo>
                <a:lnTo>
                  <a:pt x="9925707" y="1505551"/>
                </a:lnTo>
                <a:lnTo>
                  <a:pt x="9897312" y="1543906"/>
                </a:lnTo>
                <a:lnTo>
                  <a:pt x="9865042" y="1579537"/>
                </a:lnTo>
                <a:lnTo>
                  <a:pt x="9829411" y="1611807"/>
                </a:lnTo>
                <a:lnTo>
                  <a:pt x="9791056" y="1640202"/>
                </a:lnTo>
                <a:lnTo>
                  <a:pt x="9750295" y="1664590"/>
                </a:lnTo>
                <a:lnTo>
                  <a:pt x="9707446" y="1684840"/>
                </a:lnTo>
                <a:lnTo>
                  <a:pt x="9662828" y="1700820"/>
                </a:lnTo>
                <a:lnTo>
                  <a:pt x="9616760" y="1712397"/>
                </a:lnTo>
                <a:lnTo>
                  <a:pt x="9569560" y="1719441"/>
                </a:lnTo>
                <a:lnTo>
                  <a:pt x="9521548" y="1721818"/>
                </a:lnTo>
                <a:close/>
              </a:path>
            </a:pathLst>
          </a:custGeom>
          <a:solidFill>
            <a:srgbClr val="9ECCFF">
              <a:alpha val="26998"/>
            </a:srgbClr>
          </a:solidFill>
        </p:spPr>
        <p:txBody>
          <a:bodyPr wrap="square" lIns="0" tIns="0" rIns="0" bIns="0" rtlCol="0"/>
          <a:lstStyle/>
          <a:p>
            <a:endParaRPr/>
          </a:p>
        </p:txBody>
      </p:sp>
      <p:sp>
        <p:nvSpPr>
          <p:cNvPr id="3" name="object 3"/>
          <p:cNvSpPr txBox="1"/>
          <p:nvPr/>
        </p:nvSpPr>
        <p:spPr>
          <a:xfrm>
            <a:off x="1519485" y="1257800"/>
            <a:ext cx="7887334" cy="1142365"/>
          </a:xfrm>
          <a:prstGeom prst="rect">
            <a:avLst/>
          </a:prstGeom>
        </p:spPr>
        <p:txBody>
          <a:bodyPr vert="horz" wrap="square" lIns="0" tIns="11430" rIns="0" bIns="0" rtlCol="0">
            <a:spAutoFit/>
          </a:bodyPr>
          <a:lstStyle/>
          <a:p>
            <a:pPr marL="12700" marR="5080">
              <a:lnSpc>
                <a:spcPct val="155900"/>
              </a:lnSpc>
              <a:spcBef>
                <a:spcPts val="90"/>
              </a:spcBef>
            </a:pPr>
            <a:r>
              <a:rPr sz="2350" b="1" spc="180" dirty="0">
                <a:solidFill>
                  <a:srgbClr val="3328B9"/>
                </a:solidFill>
                <a:latin typeface="Trebuchet MS"/>
                <a:cs typeface="Trebuchet MS"/>
              </a:rPr>
              <a:t>Calculate</a:t>
            </a:r>
            <a:r>
              <a:rPr sz="2350" b="1" spc="-185" dirty="0">
                <a:solidFill>
                  <a:srgbClr val="3328B9"/>
                </a:solidFill>
                <a:latin typeface="Trebuchet MS"/>
                <a:cs typeface="Trebuchet MS"/>
              </a:rPr>
              <a:t> </a:t>
            </a:r>
            <a:r>
              <a:rPr sz="2350" b="1" spc="265" dirty="0">
                <a:solidFill>
                  <a:srgbClr val="3328B9"/>
                </a:solidFill>
                <a:latin typeface="Trebuchet MS"/>
                <a:cs typeface="Trebuchet MS"/>
              </a:rPr>
              <a:t>month-</a:t>
            </a:r>
            <a:r>
              <a:rPr sz="2350" b="1" spc="229" dirty="0">
                <a:solidFill>
                  <a:srgbClr val="3328B9"/>
                </a:solidFill>
                <a:latin typeface="Trebuchet MS"/>
                <a:cs typeface="Trebuchet MS"/>
              </a:rPr>
              <a:t>to-</a:t>
            </a:r>
            <a:r>
              <a:rPr sz="2350" b="1" spc="180" dirty="0">
                <a:solidFill>
                  <a:srgbClr val="3328B9"/>
                </a:solidFill>
                <a:latin typeface="Trebuchet MS"/>
                <a:cs typeface="Trebuchet MS"/>
              </a:rPr>
              <a:t>date</a:t>
            </a:r>
            <a:r>
              <a:rPr sz="2350" b="1" spc="-185" dirty="0">
                <a:solidFill>
                  <a:srgbClr val="3328B9"/>
                </a:solidFill>
                <a:latin typeface="Trebuchet MS"/>
                <a:cs typeface="Trebuchet MS"/>
              </a:rPr>
              <a:t> </a:t>
            </a:r>
            <a:r>
              <a:rPr sz="2350" b="1" spc="220" dirty="0">
                <a:solidFill>
                  <a:srgbClr val="3328B9"/>
                </a:solidFill>
                <a:latin typeface="Trebuchet MS"/>
                <a:cs typeface="Trebuchet MS"/>
              </a:rPr>
              <a:t>(MTD)</a:t>
            </a:r>
            <a:r>
              <a:rPr sz="2350" b="1" spc="-185" dirty="0">
                <a:solidFill>
                  <a:srgbClr val="3328B9"/>
                </a:solidFill>
                <a:latin typeface="Trebuchet MS"/>
                <a:cs typeface="Trebuchet MS"/>
              </a:rPr>
              <a:t> </a:t>
            </a:r>
            <a:r>
              <a:rPr sz="2350" b="1" spc="265" dirty="0">
                <a:solidFill>
                  <a:srgbClr val="3328B9"/>
                </a:solidFill>
                <a:latin typeface="Trebuchet MS"/>
                <a:cs typeface="Trebuchet MS"/>
              </a:rPr>
              <a:t>and</a:t>
            </a:r>
            <a:r>
              <a:rPr sz="2350" b="1" spc="-180" dirty="0">
                <a:solidFill>
                  <a:srgbClr val="3328B9"/>
                </a:solidFill>
                <a:latin typeface="Trebuchet MS"/>
                <a:cs typeface="Trebuchet MS"/>
              </a:rPr>
              <a:t> </a:t>
            </a:r>
            <a:r>
              <a:rPr sz="2350" b="1" spc="240" dirty="0">
                <a:solidFill>
                  <a:srgbClr val="3328B9"/>
                </a:solidFill>
                <a:latin typeface="Trebuchet MS"/>
                <a:cs typeface="Trebuchet MS"/>
              </a:rPr>
              <a:t>year-</a:t>
            </a:r>
            <a:r>
              <a:rPr sz="2350" b="1" spc="229" dirty="0">
                <a:solidFill>
                  <a:srgbClr val="3328B9"/>
                </a:solidFill>
                <a:latin typeface="Trebuchet MS"/>
                <a:cs typeface="Trebuchet MS"/>
              </a:rPr>
              <a:t>to-</a:t>
            </a:r>
            <a:r>
              <a:rPr sz="2350" b="1" spc="160" dirty="0">
                <a:solidFill>
                  <a:srgbClr val="3328B9"/>
                </a:solidFill>
                <a:latin typeface="Trebuchet MS"/>
                <a:cs typeface="Trebuchet MS"/>
              </a:rPr>
              <a:t>date </a:t>
            </a:r>
            <a:r>
              <a:rPr sz="2350" b="1" spc="165" dirty="0">
                <a:solidFill>
                  <a:srgbClr val="3328B9"/>
                </a:solidFill>
                <a:latin typeface="Trebuchet MS"/>
                <a:cs typeface="Trebuchet MS"/>
              </a:rPr>
              <a:t>(YTD)</a:t>
            </a:r>
            <a:r>
              <a:rPr sz="2350" b="1" spc="-180" dirty="0">
                <a:solidFill>
                  <a:srgbClr val="3328B9"/>
                </a:solidFill>
                <a:latin typeface="Trebuchet MS"/>
                <a:cs typeface="Trebuchet MS"/>
              </a:rPr>
              <a:t> </a:t>
            </a:r>
            <a:r>
              <a:rPr sz="2350" b="1" spc="204" dirty="0">
                <a:solidFill>
                  <a:srgbClr val="3328B9"/>
                </a:solidFill>
                <a:latin typeface="Trebuchet MS"/>
                <a:cs typeface="Trebuchet MS"/>
              </a:rPr>
              <a:t>sales</a:t>
            </a:r>
            <a:r>
              <a:rPr sz="2350" b="1" spc="-175" dirty="0">
                <a:solidFill>
                  <a:srgbClr val="3328B9"/>
                </a:solidFill>
                <a:latin typeface="Trebuchet MS"/>
                <a:cs typeface="Trebuchet MS"/>
              </a:rPr>
              <a:t> </a:t>
            </a:r>
            <a:r>
              <a:rPr sz="2350" b="1" spc="105" dirty="0">
                <a:solidFill>
                  <a:srgbClr val="3328B9"/>
                </a:solidFill>
                <a:latin typeface="Trebuchet MS"/>
                <a:cs typeface="Trebuchet MS"/>
              </a:rPr>
              <a:t>metrics.</a:t>
            </a:r>
            <a:endParaRPr sz="2350">
              <a:latin typeface="Trebuchet MS"/>
              <a:cs typeface="Trebuchet MS"/>
            </a:endParaRPr>
          </a:p>
        </p:txBody>
      </p:sp>
      <p:sp>
        <p:nvSpPr>
          <p:cNvPr id="4" name="object 4"/>
          <p:cNvSpPr txBox="1">
            <a:spLocks noGrp="1"/>
          </p:cNvSpPr>
          <p:nvPr>
            <p:ph type="title"/>
          </p:nvPr>
        </p:nvSpPr>
        <p:spPr>
          <a:xfrm>
            <a:off x="112464" y="1136899"/>
            <a:ext cx="1330960" cy="1549400"/>
          </a:xfrm>
          <a:prstGeom prst="rect">
            <a:avLst/>
          </a:prstGeom>
        </p:spPr>
        <p:txBody>
          <a:bodyPr vert="horz" wrap="square" lIns="0" tIns="12700" rIns="0" bIns="0" rtlCol="0">
            <a:spAutoFit/>
          </a:bodyPr>
          <a:lstStyle/>
          <a:p>
            <a:pPr marL="12700">
              <a:lnSpc>
                <a:spcPct val="100000"/>
              </a:lnSpc>
              <a:spcBef>
                <a:spcPts val="100"/>
              </a:spcBef>
            </a:pPr>
            <a:r>
              <a:rPr spc="-765" dirty="0"/>
              <a:t>10</a:t>
            </a:r>
          </a:p>
        </p:txBody>
      </p:sp>
      <p:pic>
        <p:nvPicPr>
          <p:cNvPr id="5" name="object 5"/>
          <p:cNvPicPr/>
          <p:nvPr/>
        </p:nvPicPr>
        <p:blipFill>
          <a:blip r:embed="rId2" cstate="print"/>
          <a:stretch>
            <a:fillRect/>
          </a:stretch>
        </p:blipFill>
        <p:spPr>
          <a:xfrm>
            <a:off x="473572" y="3251565"/>
            <a:ext cx="8458199" cy="3781424"/>
          </a:xfrm>
          <a:prstGeom prst="rect">
            <a:avLst/>
          </a:prstGeom>
        </p:spPr>
      </p:pic>
      <p:pic>
        <p:nvPicPr>
          <p:cNvPr id="6" name="object 6"/>
          <p:cNvPicPr/>
          <p:nvPr/>
        </p:nvPicPr>
        <p:blipFill>
          <a:blip r:embed="rId3" cstate="print"/>
          <a:stretch>
            <a:fillRect/>
          </a:stretch>
        </p:blipFill>
        <p:spPr>
          <a:xfrm>
            <a:off x="9089482" y="5709684"/>
            <a:ext cx="8169816" cy="414341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602741" y="5625217"/>
            <a:ext cx="3238499" cy="866774"/>
          </a:xfrm>
          <a:prstGeom prst="rect">
            <a:avLst/>
          </a:prstGeom>
        </p:spPr>
      </p:pic>
      <p:sp>
        <p:nvSpPr>
          <p:cNvPr id="3" name="object 3"/>
          <p:cNvSpPr txBox="1">
            <a:spLocks noGrp="1"/>
          </p:cNvSpPr>
          <p:nvPr>
            <p:ph type="title"/>
          </p:nvPr>
        </p:nvSpPr>
        <p:spPr>
          <a:xfrm>
            <a:off x="9401422" y="1674761"/>
            <a:ext cx="7434580" cy="3311525"/>
          </a:xfrm>
          <a:prstGeom prst="rect">
            <a:avLst/>
          </a:prstGeom>
        </p:spPr>
        <p:txBody>
          <a:bodyPr vert="horz" wrap="square" lIns="0" tIns="12700" rIns="0" bIns="0" rtlCol="0">
            <a:spAutoFit/>
          </a:bodyPr>
          <a:lstStyle/>
          <a:p>
            <a:pPr marL="12700" marR="5080" indent="3923029">
              <a:lnSpc>
                <a:spcPct val="115900"/>
              </a:lnSpc>
              <a:spcBef>
                <a:spcPts val="100"/>
              </a:spcBef>
            </a:pPr>
            <a:r>
              <a:rPr sz="6200" spc="520" dirty="0"/>
              <a:t>Phase</a:t>
            </a:r>
            <a:r>
              <a:rPr sz="6200" spc="-545" dirty="0"/>
              <a:t> </a:t>
            </a:r>
            <a:r>
              <a:rPr sz="6200" spc="-345" dirty="0"/>
              <a:t>2: </a:t>
            </a:r>
            <a:r>
              <a:rPr sz="6200" spc="575" dirty="0"/>
              <a:t>Data</a:t>
            </a:r>
            <a:r>
              <a:rPr sz="6200" spc="-550" dirty="0"/>
              <a:t> </a:t>
            </a:r>
            <a:r>
              <a:rPr sz="6200" spc="325" dirty="0"/>
              <a:t>Visualization</a:t>
            </a:r>
            <a:endParaRPr sz="6200"/>
          </a:p>
          <a:p>
            <a:pPr marL="3295015">
              <a:lnSpc>
                <a:spcPct val="100000"/>
              </a:lnSpc>
              <a:spcBef>
                <a:spcPts val="1185"/>
              </a:spcBef>
            </a:pPr>
            <a:r>
              <a:rPr sz="6200" spc="2020" dirty="0"/>
              <a:t>–</a:t>
            </a:r>
            <a:r>
              <a:rPr sz="6200" spc="-555" dirty="0"/>
              <a:t> </a:t>
            </a:r>
            <a:r>
              <a:rPr sz="6200" spc="275" dirty="0"/>
              <a:t>Power</a:t>
            </a:r>
            <a:r>
              <a:rPr sz="6200" spc="-550" dirty="0"/>
              <a:t> </a:t>
            </a:r>
            <a:r>
              <a:rPr sz="6200" spc="200" dirty="0"/>
              <a:t>BI</a:t>
            </a:r>
            <a:endParaRPr sz="6200"/>
          </a:p>
        </p:txBody>
      </p:sp>
      <p:grpSp>
        <p:nvGrpSpPr>
          <p:cNvPr id="4" name="object 4"/>
          <p:cNvGrpSpPr/>
          <p:nvPr/>
        </p:nvGrpSpPr>
        <p:grpSpPr>
          <a:xfrm>
            <a:off x="2058" y="1892180"/>
            <a:ext cx="9023985" cy="8387080"/>
            <a:chOff x="2058" y="1892180"/>
            <a:chExt cx="9023985" cy="8387080"/>
          </a:xfrm>
        </p:grpSpPr>
        <p:sp>
          <p:nvSpPr>
            <p:cNvPr id="5" name="object 5"/>
            <p:cNvSpPr/>
            <p:nvPr/>
          </p:nvSpPr>
          <p:spPr>
            <a:xfrm>
              <a:off x="3683119" y="7536411"/>
              <a:ext cx="1872614" cy="1329055"/>
            </a:xfrm>
            <a:custGeom>
              <a:avLst/>
              <a:gdLst/>
              <a:ahLst/>
              <a:cxnLst/>
              <a:rect l="l" t="t" r="r" b="b"/>
              <a:pathLst>
                <a:path w="1872614" h="1329054">
                  <a:moveTo>
                    <a:pt x="153854" y="1329034"/>
                  </a:moveTo>
                  <a:lnTo>
                    <a:pt x="109281" y="1322279"/>
                  </a:lnTo>
                  <a:lnTo>
                    <a:pt x="70350" y="1302074"/>
                  </a:lnTo>
                  <a:lnTo>
                    <a:pt x="39417" y="1270798"/>
                  </a:lnTo>
                  <a:lnTo>
                    <a:pt x="18838" y="1230833"/>
                  </a:lnTo>
                  <a:lnTo>
                    <a:pt x="10966" y="1184557"/>
                  </a:lnTo>
                  <a:lnTo>
                    <a:pt x="0" y="455434"/>
                  </a:lnTo>
                  <a:lnTo>
                    <a:pt x="6475" y="408922"/>
                  </a:lnTo>
                  <a:lnTo>
                    <a:pt x="25842" y="368300"/>
                  </a:lnTo>
                  <a:lnTo>
                    <a:pt x="55819" y="336026"/>
                  </a:lnTo>
                  <a:lnTo>
                    <a:pt x="94123" y="314555"/>
                  </a:lnTo>
                  <a:lnTo>
                    <a:pt x="138471" y="306344"/>
                  </a:lnTo>
                  <a:lnTo>
                    <a:pt x="1396973" y="285731"/>
                  </a:lnTo>
                  <a:lnTo>
                    <a:pt x="1673521" y="0"/>
                  </a:lnTo>
                  <a:lnTo>
                    <a:pt x="1564116" y="282993"/>
                  </a:lnTo>
                  <a:lnTo>
                    <a:pt x="1718761" y="280459"/>
                  </a:lnTo>
                  <a:lnTo>
                    <a:pt x="1763334" y="287215"/>
                  </a:lnTo>
                  <a:lnTo>
                    <a:pt x="1802265" y="307421"/>
                  </a:lnTo>
                  <a:lnTo>
                    <a:pt x="1833198" y="338698"/>
                  </a:lnTo>
                  <a:lnTo>
                    <a:pt x="1853778" y="378665"/>
                  </a:lnTo>
                  <a:lnTo>
                    <a:pt x="1861649" y="424943"/>
                  </a:lnTo>
                  <a:lnTo>
                    <a:pt x="1872616" y="1154065"/>
                  </a:lnTo>
                  <a:lnTo>
                    <a:pt x="1866141" y="1200576"/>
                  </a:lnTo>
                  <a:lnTo>
                    <a:pt x="1846773" y="1241196"/>
                  </a:lnTo>
                  <a:lnTo>
                    <a:pt x="1816796" y="1273469"/>
                  </a:lnTo>
                  <a:lnTo>
                    <a:pt x="1778492" y="1294939"/>
                  </a:lnTo>
                  <a:lnTo>
                    <a:pt x="1734144" y="1303150"/>
                  </a:lnTo>
                  <a:lnTo>
                    <a:pt x="153854" y="1329034"/>
                  </a:lnTo>
                  <a:close/>
                </a:path>
              </a:pathLst>
            </a:custGeom>
            <a:solidFill>
              <a:srgbClr val="3328B9"/>
            </a:solidFill>
          </p:spPr>
          <p:txBody>
            <a:bodyPr wrap="square" lIns="0" tIns="0" rIns="0" bIns="0" rtlCol="0"/>
            <a:lstStyle/>
            <a:p>
              <a:endParaRPr/>
            </a:p>
          </p:txBody>
        </p:sp>
        <p:pic>
          <p:nvPicPr>
            <p:cNvPr id="6" name="object 6"/>
            <p:cNvPicPr/>
            <p:nvPr/>
          </p:nvPicPr>
          <p:blipFill>
            <a:blip r:embed="rId3" cstate="print"/>
            <a:stretch>
              <a:fillRect/>
            </a:stretch>
          </p:blipFill>
          <p:spPr>
            <a:xfrm>
              <a:off x="4032742" y="8227891"/>
              <a:ext cx="228040" cy="228039"/>
            </a:xfrm>
            <a:prstGeom prst="rect">
              <a:avLst/>
            </a:prstGeom>
          </p:spPr>
        </p:pic>
        <p:pic>
          <p:nvPicPr>
            <p:cNvPr id="7" name="object 7"/>
            <p:cNvPicPr/>
            <p:nvPr/>
          </p:nvPicPr>
          <p:blipFill>
            <a:blip r:embed="rId3" cstate="print"/>
            <a:stretch>
              <a:fillRect/>
            </a:stretch>
          </p:blipFill>
          <p:spPr>
            <a:xfrm>
              <a:off x="4505402" y="8227891"/>
              <a:ext cx="228040" cy="228039"/>
            </a:xfrm>
            <a:prstGeom prst="rect">
              <a:avLst/>
            </a:prstGeom>
          </p:spPr>
        </p:pic>
        <p:pic>
          <p:nvPicPr>
            <p:cNvPr id="8" name="object 8"/>
            <p:cNvPicPr/>
            <p:nvPr/>
          </p:nvPicPr>
          <p:blipFill>
            <a:blip r:embed="rId3" cstate="print"/>
            <a:stretch>
              <a:fillRect/>
            </a:stretch>
          </p:blipFill>
          <p:spPr>
            <a:xfrm>
              <a:off x="4978080" y="8227891"/>
              <a:ext cx="228040" cy="228039"/>
            </a:xfrm>
            <a:prstGeom prst="rect">
              <a:avLst/>
            </a:prstGeom>
          </p:spPr>
        </p:pic>
        <p:sp>
          <p:nvSpPr>
            <p:cNvPr id="9" name="object 9"/>
            <p:cNvSpPr/>
            <p:nvPr/>
          </p:nvSpPr>
          <p:spPr>
            <a:xfrm>
              <a:off x="1704035" y="2724301"/>
              <a:ext cx="2484120" cy="1290320"/>
            </a:xfrm>
            <a:custGeom>
              <a:avLst/>
              <a:gdLst/>
              <a:ahLst/>
              <a:cxnLst/>
              <a:rect l="l" t="t" r="r" b="b"/>
              <a:pathLst>
                <a:path w="2484120" h="1290320">
                  <a:moveTo>
                    <a:pt x="23291" y="1283614"/>
                  </a:moveTo>
                  <a:lnTo>
                    <a:pt x="21412" y="1267739"/>
                  </a:lnTo>
                  <a:lnTo>
                    <a:pt x="20485" y="1257541"/>
                  </a:lnTo>
                  <a:lnTo>
                    <a:pt x="19773" y="1247330"/>
                  </a:lnTo>
                  <a:lnTo>
                    <a:pt x="19075" y="1231366"/>
                  </a:lnTo>
                  <a:lnTo>
                    <a:pt x="14655" y="1226870"/>
                  </a:lnTo>
                  <a:lnTo>
                    <a:pt x="4102" y="1227328"/>
                  </a:lnTo>
                  <a:lnTo>
                    <a:pt x="0" y="1232204"/>
                  </a:lnTo>
                  <a:lnTo>
                    <a:pt x="723" y="1248676"/>
                  </a:lnTo>
                  <a:lnTo>
                    <a:pt x="1473" y="1259395"/>
                  </a:lnTo>
                  <a:lnTo>
                    <a:pt x="2451" y="1270088"/>
                  </a:lnTo>
                  <a:lnTo>
                    <a:pt x="4330" y="1285989"/>
                  </a:lnTo>
                  <a:lnTo>
                    <a:pt x="8420" y="1289786"/>
                  </a:lnTo>
                  <a:lnTo>
                    <a:pt x="13106" y="1289786"/>
                  </a:lnTo>
                  <a:lnTo>
                    <a:pt x="19646" y="1288897"/>
                  </a:lnTo>
                  <a:lnTo>
                    <a:pt x="23291" y="1283614"/>
                  </a:lnTo>
                  <a:close/>
                </a:path>
                <a:path w="2484120" h="1290320">
                  <a:moveTo>
                    <a:pt x="42760" y="1071105"/>
                  </a:moveTo>
                  <a:lnTo>
                    <a:pt x="40081" y="1065161"/>
                  </a:lnTo>
                  <a:lnTo>
                    <a:pt x="30086" y="1061466"/>
                  </a:lnTo>
                  <a:lnTo>
                    <a:pt x="24676" y="1064412"/>
                  </a:lnTo>
                  <a:lnTo>
                    <a:pt x="12065" y="1111262"/>
                  </a:lnTo>
                  <a:lnTo>
                    <a:pt x="4597" y="1152690"/>
                  </a:lnTo>
                  <a:lnTo>
                    <a:pt x="3797" y="1158405"/>
                  </a:lnTo>
                  <a:lnTo>
                    <a:pt x="7378" y="1163751"/>
                  </a:lnTo>
                  <a:lnTo>
                    <a:pt x="12598" y="1164615"/>
                  </a:lnTo>
                  <a:lnTo>
                    <a:pt x="18808" y="1164615"/>
                  </a:lnTo>
                  <a:lnTo>
                    <a:pt x="22745" y="1161021"/>
                  </a:lnTo>
                  <a:lnTo>
                    <a:pt x="23469" y="1155827"/>
                  </a:lnTo>
                  <a:lnTo>
                    <a:pt x="26619" y="1136040"/>
                  </a:lnTo>
                  <a:lnTo>
                    <a:pt x="30619" y="1116190"/>
                  </a:lnTo>
                  <a:lnTo>
                    <a:pt x="35445" y="1096352"/>
                  </a:lnTo>
                  <a:lnTo>
                    <a:pt x="41084" y="1076591"/>
                  </a:lnTo>
                  <a:lnTo>
                    <a:pt x="42760" y="1071105"/>
                  </a:lnTo>
                  <a:close/>
                </a:path>
                <a:path w="2484120" h="1290320">
                  <a:moveTo>
                    <a:pt x="111887" y="926211"/>
                  </a:moveTo>
                  <a:lnTo>
                    <a:pt x="110807" y="919670"/>
                  </a:lnTo>
                  <a:lnTo>
                    <a:pt x="102133" y="913091"/>
                  </a:lnTo>
                  <a:lnTo>
                    <a:pt x="96189" y="914273"/>
                  </a:lnTo>
                  <a:lnTo>
                    <a:pt x="71920" y="955116"/>
                  </a:lnTo>
                  <a:lnTo>
                    <a:pt x="53301" y="991679"/>
                  </a:lnTo>
                  <a:lnTo>
                    <a:pt x="50888" y="996823"/>
                  </a:lnTo>
                  <a:lnTo>
                    <a:pt x="52730" y="1003134"/>
                  </a:lnTo>
                  <a:lnTo>
                    <a:pt x="58813" y="1006589"/>
                  </a:lnTo>
                  <a:lnTo>
                    <a:pt x="60312" y="1006957"/>
                  </a:lnTo>
                  <a:lnTo>
                    <a:pt x="65239" y="1006957"/>
                  </a:lnTo>
                  <a:lnTo>
                    <a:pt x="68580" y="1004887"/>
                  </a:lnTo>
                  <a:lnTo>
                    <a:pt x="70269" y="1001280"/>
                  </a:lnTo>
                  <a:lnTo>
                    <a:pt x="78943" y="983564"/>
                  </a:lnTo>
                  <a:lnTo>
                    <a:pt x="88290" y="965898"/>
                  </a:lnTo>
                  <a:lnTo>
                    <a:pt x="98285" y="948347"/>
                  </a:lnTo>
                  <a:lnTo>
                    <a:pt x="108889" y="930960"/>
                  </a:lnTo>
                  <a:lnTo>
                    <a:pt x="111887" y="926211"/>
                  </a:lnTo>
                  <a:close/>
                </a:path>
                <a:path w="2484120" h="1290320">
                  <a:moveTo>
                    <a:pt x="211188" y="796074"/>
                  </a:moveTo>
                  <a:lnTo>
                    <a:pt x="203949" y="787654"/>
                  </a:lnTo>
                  <a:lnTo>
                    <a:pt x="197916" y="787450"/>
                  </a:lnTo>
                  <a:lnTo>
                    <a:pt x="194081" y="791425"/>
                  </a:lnTo>
                  <a:lnTo>
                    <a:pt x="166433" y="821410"/>
                  </a:lnTo>
                  <a:lnTo>
                    <a:pt x="140627" y="852284"/>
                  </a:lnTo>
                  <a:lnTo>
                    <a:pt x="137160" y="856640"/>
                  </a:lnTo>
                  <a:lnTo>
                    <a:pt x="137579" y="863269"/>
                  </a:lnTo>
                  <a:lnTo>
                    <a:pt x="143357" y="868794"/>
                  </a:lnTo>
                  <a:lnTo>
                    <a:pt x="145592" y="869645"/>
                  </a:lnTo>
                  <a:lnTo>
                    <a:pt x="150482" y="869645"/>
                  </a:lnTo>
                  <a:lnTo>
                    <a:pt x="153123" y="868438"/>
                  </a:lnTo>
                  <a:lnTo>
                    <a:pt x="155016" y="866051"/>
                  </a:lnTo>
                  <a:lnTo>
                    <a:pt x="167347" y="850925"/>
                  </a:lnTo>
                  <a:lnTo>
                    <a:pt x="180187" y="835939"/>
                  </a:lnTo>
                  <a:lnTo>
                    <a:pt x="193471" y="821182"/>
                  </a:lnTo>
                  <a:lnTo>
                    <a:pt x="207162" y="806678"/>
                  </a:lnTo>
                  <a:lnTo>
                    <a:pt x="210997" y="802703"/>
                  </a:lnTo>
                  <a:lnTo>
                    <a:pt x="211188" y="796074"/>
                  </a:lnTo>
                  <a:close/>
                </a:path>
                <a:path w="2484120" h="1290320">
                  <a:moveTo>
                    <a:pt x="331000" y="694969"/>
                  </a:moveTo>
                  <a:lnTo>
                    <a:pt x="325221" y="685292"/>
                  </a:lnTo>
                  <a:lnTo>
                    <a:pt x="319303" y="683945"/>
                  </a:lnTo>
                  <a:lnTo>
                    <a:pt x="314896" y="687108"/>
                  </a:lnTo>
                  <a:lnTo>
                    <a:pt x="283121" y="711060"/>
                  </a:lnTo>
                  <a:lnTo>
                    <a:pt x="252425" y="736358"/>
                  </a:lnTo>
                  <a:lnTo>
                    <a:pt x="247561" y="746518"/>
                  </a:lnTo>
                  <a:lnTo>
                    <a:pt x="252691" y="753706"/>
                  </a:lnTo>
                  <a:lnTo>
                    <a:pt x="255498" y="755078"/>
                  </a:lnTo>
                  <a:lnTo>
                    <a:pt x="260388" y="755078"/>
                  </a:lnTo>
                  <a:lnTo>
                    <a:pt x="262470" y="754354"/>
                  </a:lnTo>
                  <a:lnTo>
                    <a:pt x="264210" y="752843"/>
                  </a:lnTo>
                  <a:lnTo>
                    <a:pt x="279069" y="740321"/>
                  </a:lnTo>
                  <a:lnTo>
                    <a:pt x="294259" y="728078"/>
                  </a:lnTo>
                  <a:lnTo>
                    <a:pt x="309702" y="716178"/>
                  </a:lnTo>
                  <a:lnTo>
                    <a:pt x="325361" y="704646"/>
                  </a:lnTo>
                  <a:lnTo>
                    <a:pt x="329768" y="701471"/>
                  </a:lnTo>
                  <a:lnTo>
                    <a:pt x="331000" y="694969"/>
                  </a:lnTo>
                  <a:close/>
                </a:path>
                <a:path w="2484120" h="1290320">
                  <a:moveTo>
                    <a:pt x="464096" y="615721"/>
                  </a:moveTo>
                  <a:lnTo>
                    <a:pt x="459574" y="605256"/>
                  </a:lnTo>
                  <a:lnTo>
                    <a:pt x="453885" y="603034"/>
                  </a:lnTo>
                  <a:lnTo>
                    <a:pt x="449122" y="605510"/>
                  </a:lnTo>
                  <a:lnTo>
                    <a:pt x="414642" y="624154"/>
                  </a:lnTo>
                  <a:lnTo>
                    <a:pt x="380860" y="643813"/>
                  </a:lnTo>
                  <a:lnTo>
                    <a:pt x="374548" y="652970"/>
                  </a:lnTo>
                  <a:lnTo>
                    <a:pt x="378828" y="661517"/>
                  </a:lnTo>
                  <a:lnTo>
                    <a:pt x="382092" y="663473"/>
                  </a:lnTo>
                  <a:lnTo>
                    <a:pt x="387019" y="663473"/>
                  </a:lnTo>
                  <a:lnTo>
                    <a:pt x="388594" y="663054"/>
                  </a:lnTo>
                  <a:lnTo>
                    <a:pt x="406577" y="652386"/>
                  </a:lnTo>
                  <a:lnTo>
                    <a:pt x="423329" y="642823"/>
                  </a:lnTo>
                  <a:lnTo>
                    <a:pt x="440258" y="633488"/>
                  </a:lnTo>
                  <a:lnTo>
                    <a:pt x="457301" y="624446"/>
                  </a:lnTo>
                  <a:lnTo>
                    <a:pt x="462064" y="621969"/>
                  </a:lnTo>
                  <a:lnTo>
                    <a:pt x="464096" y="615721"/>
                  </a:lnTo>
                  <a:close/>
                </a:path>
                <a:path w="2484120" h="1290320">
                  <a:moveTo>
                    <a:pt x="604850" y="554164"/>
                  </a:moveTo>
                  <a:lnTo>
                    <a:pt x="601421" y="543217"/>
                  </a:lnTo>
                  <a:lnTo>
                    <a:pt x="595985" y="540296"/>
                  </a:lnTo>
                  <a:lnTo>
                    <a:pt x="572833" y="549198"/>
                  </a:lnTo>
                  <a:lnTo>
                    <a:pt x="554786" y="556463"/>
                  </a:lnTo>
                  <a:lnTo>
                    <a:pt x="536905" y="563956"/>
                  </a:lnTo>
                  <a:lnTo>
                    <a:pt x="514388" y="573849"/>
                  </a:lnTo>
                  <a:lnTo>
                    <a:pt x="512038" y="579958"/>
                  </a:lnTo>
                  <a:lnTo>
                    <a:pt x="515518" y="589394"/>
                  </a:lnTo>
                  <a:lnTo>
                    <a:pt x="519087" y="591858"/>
                  </a:lnTo>
                  <a:lnTo>
                    <a:pt x="524052" y="591858"/>
                  </a:lnTo>
                  <a:lnTo>
                    <a:pt x="525272" y="591604"/>
                  </a:lnTo>
                  <a:lnTo>
                    <a:pt x="543852" y="583488"/>
                  </a:lnTo>
                  <a:lnTo>
                    <a:pt x="561479" y="576084"/>
                  </a:lnTo>
                  <a:lnTo>
                    <a:pt x="579285" y="568921"/>
                  </a:lnTo>
                  <a:lnTo>
                    <a:pt x="602195" y="560120"/>
                  </a:lnTo>
                  <a:lnTo>
                    <a:pt x="604850" y="554164"/>
                  </a:lnTo>
                  <a:close/>
                </a:path>
                <a:path w="2484120" h="1290320">
                  <a:moveTo>
                    <a:pt x="750747" y="509104"/>
                  </a:moveTo>
                  <a:lnTo>
                    <a:pt x="748334" y="497840"/>
                  </a:lnTo>
                  <a:lnTo>
                    <a:pt x="743191" y="494347"/>
                  </a:lnTo>
                  <a:lnTo>
                    <a:pt x="719328" y="500659"/>
                  </a:lnTo>
                  <a:lnTo>
                    <a:pt x="700709" y="505879"/>
                  </a:lnTo>
                  <a:lnTo>
                    <a:pt x="682256" y="511302"/>
                  </a:lnTo>
                  <a:lnTo>
                    <a:pt x="658952" y="518528"/>
                  </a:lnTo>
                  <a:lnTo>
                    <a:pt x="656031" y="524332"/>
                  </a:lnTo>
                  <a:lnTo>
                    <a:pt x="658685" y="534479"/>
                  </a:lnTo>
                  <a:lnTo>
                    <a:pt x="662508" y="537476"/>
                  </a:lnTo>
                  <a:lnTo>
                    <a:pt x="667524" y="537476"/>
                  </a:lnTo>
                  <a:lnTo>
                    <a:pt x="668413" y="537337"/>
                  </a:lnTo>
                  <a:lnTo>
                    <a:pt x="687298" y="531507"/>
                  </a:lnTo>
                  <a:lnTo>
                    <a:pt x="705535" y="526148"/>
                  </a:lnTo>
                  <a:lnTo>
                    <a:pt x="723938" y="521004"/>
                  </a:lnTo>
                  <a:lnTo>
                    <a:pt x="747572" y="514756"/>
                  </a:lnTo>
                  <a:lnTo>
                    <a:pt x="750747" y="509104"/>
                  </a:lnTo>
                  <a:close/>
                </a:path>
                <a:path w="2484120" h="1290320">
                  <a:moveTo>
                    <a:pt x="899883" y="478929"/>
                  </a:moveTo>
                  <a:lnTo>
                    <a:pt x="899795" y="478243"/>
                  </a:lnTo>
                  <a:lnTo>
                    <a:pt x="898347" y="467474"/>
                  </a:lnTo>
                  <a:lnTo>
                    <a:pt x="893508" y="463524"/>
                  </a:lnTo>
                  <a:lnTo>
                    <a:pt x="869607" y="467474"/>
                  </a:lnTo>
                  <a:lnTo>
                    <a:pt x="850265" y="470916"/>
                  </a:lnTo>
                  <a:lnTo>
                    <a:pt x="831456" y="474497"/>
                  </a:lnTo>
                  <a:lnTo>
                    <a:pt x="807694" y="479323"/>
                  </a:lnTo>
                  <a:lnTo>
                    <a:pt x="804291" y="484797"/>
                  </a:lnTo>
                  <a:lnTo>
                    <a:pt x="804341" y="485089"/>
                  </a:lnTo>
                  <a:lnTo>
                    <a:pt x="806145" y="495515"/>
                  </a:lnTo>
                  <a:lnTo>
                    <a:pt x="809942" y="498830"/>
                  </a:lnTo>
                  <a:lnTo>
                    <a:pt x="816432" y="498830"/>
                  </a:lnTo>
                  <a:lnTo>
                    <a:pt x="834809" y="495122"/>
                  </a:lnTo>
                  <a:lnTo>
                    <a:pt x="853427" y="491591"/>
                  </a:lnTo>
                  <a:lnTo>
                    <a:pt x="872197" y="488238"/>
                  </a:lnTo>
                  <a:lnTo>
                    <a:pt x="896277" y="484251"/>
                  </a:lnTo>
                  <a:lnTo>
                    <a:pt x="899883" y="478929"/>
                  </a:lnTo>
                  <a:close/>
                </a:path>
                <a:path w="2484120" h="1290320">
                  <a:moveTo>
                    <a:pt x="1050798" y="461683"/>
                  </a:moveTo>
                  <a:lnTo>
                    <a:pt x="1050036" y="450138"/>
                  </a:lnTo>
                  <a:lnTo>
                    <a:pt x="1045476" y="445808"/>
                  </a:lnTo>
                  <a:lnTo>
                    <a:pt x="1020965" y="447852"/>
                  </a:lnTo>
                  <a:lnTo>
                    <a:pt x="982853" y="451637"/>
                  </a:lnTo>
                  <a:lnTo>
                    <a:pt x="958862" y="454393"/>
                  </a:lnTo>
                  <a:lnTo>
                    <a:pt x="955078" y="459549"/>
                  </a:lnTo>
                  <a:lnTo>
                    <a:pt x="956170" y="470674"/>
                  </a:lnTo>
                  <a:lnTo>
                    <a:pt x="960247" y="474599"/>
                  </a:lnTo>
                  <a:lnTo>
                    <a:pt x="966165" y="474599"/>
                  </a:lnTo>
                  <a:lnTo>
                    <a:pt x="984745" y="472490"/>
                  </a:lnTo>
                  <a:lnTo>
                    <a:pt x="1022527" y="468744"/>
                  </a:lnTo>
                  <a:lnTo>
                    <a:pt x="1046848" y="466699"/>
                  </a:lnTo>
                  <a:lnTo>
                    <a:pt x="1050798" y="461683"/>
                  </a:lnTo>
                  <a:close/>
                </a:path>
                <a:path w="2484120" h="1290320">
                  <a:moveTo>
                    <a:pt x="1202512" y="455447"/>
                  </a:moveTo>
                  <a:lnTo>
                    <a:pt x="1202385" y="443877"/>
                  </a:lnTo>
                  <a:lnTo>
                    <a:pt x="1197902" y="439305"/>
                  </a:lnTo>
                  <a:lnTo>
                    <a:pt x="1192796" y="439305"/>
                  </a:lnTo>
                  <a:lnTo>
                    <a:pt x="1154328" y="440093"/>
                  </a:lnTo>
                  <a:lnTo>
                    <a:pt x="1111199" y="441718"/>
                  </a:lnTo>
                  <a:lnTo>
                    <a:pt x="1107097" y="446595"/>
                  </a:lnTo>
                  <a:lnTo>
                    <a:pt x="1107516" y="458012"/>
                  </a:lnTo>
                  <a:lnTo>
                    <a:pt x="1111745" y="462419"/>
                  </a:lnTo>
                  <a:lnTo>
                    <a:pt x="1117231" y="462419"/>
                  </a:lnTo>
                  <a:lnTo>
                    <a:pt x="1154823" y="461048"/>
                  </a:lnTo>
                  <a:lnTo>
                    <a:pt x="1197102" y="460197"/>
                  </a:lnTo>
                  <a:lnTo>
                    <a:pt x="1198283" y="460197"/>
                  </a:lnTo>
                  <a:lnTo>
                    <a:pt x="1202512" y="455447"/>
                  </a:lnTo>
                  <a:close/>
                </a:path>
                <a:path w="2484120" h="1290320">
                  <a:moveTo>
                    <a:pt x="1354797" y="446811"/>
                  </a:moveTo>
                  <a:lnTo>
                    <a:pt x="1350695" y="441947"/>
                  </a:lnTo>
                  <a:lnTo>
                    <a:pt x="1326134" y="440956"/>
                  </a:lnTo>
                  <a:lnTo>
                    <a:pt x="1269136" y="439458"/>
                  </a:lnTo>
                  <a:lnTo>
                    <a:pt x="1263815" y="439191"/>
                  </a:lnTo>
                  <a:lnTo>
                    <a:pt x="1259522" y="443992"/>
                  </a:lnTo>
                  <a:lnTo>
                    <a:pt x="1259446" y="449783"/>
                  </a:lnTo>
                  <a:lnTo>
                    <a:pt x="1259370" y="455561"/>
                  </a:lnTo>
                  <a:lnTo>
                    <a:pt x="1263573" y="460324"/>
                  </a:lnTo>
                  <a:lnTo>
                    <a:pt x="1264475" y="460324"/>
                  </a:lnTo>
                  <a:lnTo>
                    <a:pt x="1306436" y="461276"/>
                  </a:lnTo>
                  <a:lnTo>
                    <a:pt x="1345057" y="462673"/>
                  </a:lnTo>
                  <a:lnTo>
                    <a:pt x="1350162" y="462673"/>
                  </a:lnTo>
                  <a:lnTo>
                    <a:pt x="1354391" y="458241"/>
                  </a:lnTo>
                  <a:lnTo>
                    <a:pt x="1354480" y="455561"/>
                  </a:lnTo>
                  <a:lnTo>
                    <a:pt x="1354797" y="446811"/>
                  </a:lnTo>
                  <a:close/>
                </a:path>
                <a:path w="2484120" h="1290320">
                  <a:moveTo>
                    <a:pt x="1506880" y="457288"/>
                  </a:moveTo>
                  <a:lnTo>
                    <a:pt x="1502968" y="452234"/>
                  </a:lnTo>
                  <a:lnTo>
                    <a:pt x="1478483" y="450138"/>
                  </a:lnTo>
                  <a:lnTo>
                    <a:pt x="1421625" y="445884"/>
                  </a:lnTo>
                  <a:lnTo>
                    <a:pt x="1416380" y="445579"/>
                  </a:lnTo>
                  <a:lnTo>
                    <a:pt x="1411846" y="449935"/>
                  </a:lnTo>
                  <a:lnTo>
                    <a:pt x="1411719" y="452234"/>
                  </a:lnTo>
                  <a:lnTo>
                    <a:pt x="1411198" y="461492"/>
                  </a:lnTo>
                  <a:lnTo>
                    <a:pt x="1415211" y="466458"/>
                  </a:lnTo>
                  <a:lnTo>
                    <a:pt x="1477048" y="471030"/>
                  </a:lnTo>
                  <a:lnTo>
                    <a:pt x="1496187" y="472655"/>
                  </a:lnTo>
                  <a:lnTo>
                    <a:pt x="1501927" y="472655"/>
                  </a:lnTo>
                  <a:lnTo>
                    <a:pt x="1506067" y="468541"/>
                  </a:lnTo>
                  <a:lnTo>
                    <a:pt x="1506093" y="468096"/>
                  </a:lnTo>
                  <a:lnTo>
                    <a:pt x="1506220" y="466458"/>
                  </a:lnTo>
                  <a:lnTo>
                    <a:pt x="1506880" y="457288"/>
                  </a:lnTo>
                  <a:close/>
                </a:path>
                <a:path w="2484120" h="1290320">
                  <a:moveTo>
                    <a:pt x="1658480" y="473684"/>
                  </a:moveTo>
                  <a:lnTo>
                    <a:pt x="1654695" y="468503"/>
                  </a:lnTo>
                  <a:lnTo>
                    <a:pt x="1568399" y="458597"/>
                  </a:lnTo>
                  <a:lnTo>
                    <a:pt x="1563751" y="462826"/>
                  </a:lnTo>
                  <a:lnTo>
                    <a:pt x="1563687" y="463613"/>
                  </a:lnTo>
                  <a:lnTo>
                    <a:pt x="1562735" y="474345"/>
                  </a:lnTo>
                  <a:lnTo>
                    <a:pt x="1566570" y="479475"/>
                  </a:lnTo>
                  <a:lnTo>
                    <a:pt x="1647380" y="488708"/>
                  </a:lnTo>
                  <a:lnTo>
                    <a:pt x="1653298" y="488708"/>
                  </a:lnTo>
                  <a:lnTo>
                    <a:pt x="1657362" y="484797"/>
                  </a:lnTo>
                  <a:lnTo>
                    <a:pt x="1657400" y="484454"/>
                  </a:lnTo>
                  <a:lnTo>
                    <a:pt x="1658480" y="473684"/>
                  </a:lnTo>
                  <a:close/>
                </a:path>
                <a:path w="2484120" h="1290320">
                  <a:moveTo>
                    <a:pt x="1809775" y="489000"/>
                  </a:moveTo>
                  <a:lnTo>
                    <a:pt x="1805787" y="484009"/>
                  </a:lnTo>
                  <a:lnTo>
                    <a:pt x="1783219" y="482295"/>
                  </a:lnTo>
                  <a:lnTo>
                    <a:pt x="1764957" y="480707"/>
                  </a:lnTo>
                  <a:lnTo>
                    <a:pt x="1719770" y="476084"/>
                  </a:lnTo>
                  <a:lnTo>
                    <a:pt x="1715096" y="480326"/>
                  </a:lnTo>
                  <a:lnTo>
                    <a:pt x="1715071" y="480707"/>
                  </a:lnTo>
                  <a:lnTo>
                    <a:pt x="1714068" y="491832"/>
                  </a:lnTo>
                  <a:lnTo>
                    <a:pt x="1717903" y="496963"/>
                  </a:lnTo>
                  <a:lnTo>
                    <a:pt x="1763395" y="501599"/>
                  </a:lnTo>
                  <a:lnTo>
                    <a:pt x="1781822" y="503199"/>
                  </a:lnTo>
                  <a:lnTo>
                    <a:pt x="1799285" y="504545"/>
                  </a:lnTo>
                  <a:lnTo>
                    <a:pt x="1804924" y="504545"/>
                  </a:lnTo>
                  <a:lnTo>
                    <a:pt x="1809102" y="500316"/>
                  </a:lnTo>
                  <a:lnTo>
                    <a:pt x="1809140" y="499706"/>
                  </a:lnTo>
                  <a:lnTo>
                    <a:pt x="1809775" y="489000"/>
                  </a:lnTo>
                  <a:close/>
                </a:path>
                <a:path w="2484120" h="1290320">
                  <a:moveTo>
                    <a:pt x="1961883" y="499516"/>
                  </a:moveTo>
                  <a:lnTo>
                    <a:pt x="1961070" y="487972"/>
                  </a:lnTo>
                  <a:lnTo>
                    <a:pt x="1956460" y="483679"/>
                  </a:lnTo>
                  <a:lnTo>
                    <a:pt x="1935010" y="485292"/>
                  </a:lnTo>
                  <a:lnTo>
                    <a:pt x="1918296" y="486143"/>
                  </a:lnTo>
                  <a:lnTo>
                    <a:pt x="1901139" y="486664"/>
                  </a:lnTo>
                  <a:lnTo>
                    <a:pt x="1870557" y="486664"/>
                  </a:lnTo>
                  <a:lnTo>
                    <a:pt x="1866430" y="491413"/>
                  </a:lnTo>
                  <a:lnTo>
                    <a:pt x="1866353" y="502996"/>
                  </a:lnTo>
                  <a:lnTo>
                    <a:pt x="1870506" y="507619"/>
                  </a:lnTo>
                  <a:lnTo>
                    <a:pt x="1901507" y="507619"/>
                  </a:lnTo>
                  <a:lnTo>
                    <a:pt x="1919033" y="507085"/>
                  </a:lnTo>
                  <a:lnTo>
                    <a:pt x="1936115" y="506222"/>
                  </a:lnTo>
                  <a:lnTo>
                    <a:pt x="1952701" y="505002"/>
                  </a:lnTo>
                  <a:lnTo>
                    <a:pt x="1957959" y="504558"/>
                  </a:lnTo>
                  <a:lnTo>
                    <a:pt x="1961883" y="499516"/>
                  </a:lnTo>
                  <a:close/>
                </a:path>
                <a:path w="2484120" h="1290320">
                  <a:moveTo>
                    <a:pt x="2111565" y="464210"/>
                  </a:moveTo>
                  <a:lnTo>
                    <a:pt x="2111502" y="464019"/>
                  </a:lnTo>
                  <a:lnTo>
                    <a:pt x="2108123" y="453263"/>
                  </a:lnTo>
                  <a:lnTo>
                    <a:pt x="2102688" y="450354"/>
                  </a:lnTo>
                  <a:lnTo>
                    <a:pt x="2062518" y="464019"/>
                  </a:lnTo>
                  <a:lnTo>
                    <a:pt x="2025548" y="473303"/>
                  </a:lnTo>
                  <a:lnTo>
                    <a:pt x="2020366" y="474408"/>
                  </a:lnTo>
                  <a:lnTo>
                    <a:pt x="2016988" y="479907"/>
                  </a:lnTo>
                  <a:lnTo>
                    <a:pt x="2018868" y="490601"/>
                  </a:lnTo>
                  <a:lnTo>
                    <a:pt x="2022792" y="494017"/>
                  </a:lnTo>
                  <a:lnTo>
                    <a:pt x="2028558" y="494017"/>
                  </a:lnTo>
                  <a:lnTo>
                    <a:pt x="2067458" y="484263"/>
                  </a:lnTo>
                  <a:lnTo>
                    <a:pt x="2103945" y="472059"/>
                  </a:lnTo>
                  <a:lnTo>
                    <a:pt x="2108924" y="470166"/>
                  </a:lnTo>
                  <a:lnTo>
                    <a:pt x="2111565" y="464210"/>
                  </a:lnTo>
                  <a:close/>
                </a:path>
                <a:path w="2484120" h="1290320">
                  <a:moveTo>
                    <a:pt x="2245131" y="381800"/>
                  </a:moveTo>
                  <a:lnTo>
                    <a:pt x="2238756" y="372567"/>
                  </a:lnTo>
                  <a:lnTo>
                    <a:pt x="2232774" y="371652"/>
                  </a:lnTo>
                  <a:lnTo>
                    <a:pt x="2228570" y="375158"/>
                  </a:lnTo>
                  <a:lnTo>
                    <a:pt x="2213318" y="387350"/>
                  </a:lnTo>
                  <a:lnTo>
                    <a:pt x="2197760" y="398830"/>
                  </a:lnTo>
                  <a:lnTo>
                    <a:pt x="2181936" y="409549"/>
                  </a:lnTo>
                  <a:lnTo>
                    <a:pt x="2165921" y="419481"/>
                  </a:lnTo>
                  <a:lnTo>
                    <a:pt x="2161286" y="422224"/>
                  </a:lnTo>
                  <a:lnTo>
                    <a:pt x="2159546" y="428574"/>
                  </a:lnTo>
                  <a:lnTo>
                    <a:pt x="2163775" y="437184"/>
                  </a:lnTo>
                  <a:lnTo>
                    <a:pt x="2167064" y="439178"/>
                  </a:lnTo>
                  <a:lnTo>
                    <a:pt x="2171992" y="439178"/>
                  </a:lnTo>
                  <a:lnTo>
                    <a:pt x="2208072" y="416458"/>
                  </a:lnTo>
                  <a:lnTo>
                    <a:pt x="2240102" y="391858"/>
                  </a:lnTo>
                  <a:lnTo>
                    <a:pt x="2244306" y="388366"/>
                  </a:lnTo>
                  <a:lnTo>
                    <a:pt x="2245131" y="381800"/>
                  </a:lnTo>
                  <a:close/>
                </a:path>
                <a:path w="2484120" h="1290320">
                  <a:moveTo>
                    <a:pt x="2352852" y="268185"/>
                  </a:moveTo>
                  <a:lnTo>
                    <a:pt x="2352154" y="261594"/>
                  </a:lnTo>
                  <a:lnTo>
                    <a:pt x="2343899" y="254406"/>
                  </a:lnTo>
                  <a:lnTo>
                    <a:pt x="2337892" y="255181"/>
                  </a:lnTo>
                  <a:lnTo>
                    <a:pt x="2334615" y="259702"/>
                  </a:lnTo>
                  <a:lnTo>
                    <a:pt x="2322550" y="275971"/>
                  </a:lnTo>
                  <a:lnTo>
                    <a:pt x="2310193" y="291668"/>
                  </a:lnTo>
                  <a:lnTo>
                    <a:pt x="2297607" y="306755"/>
                  </a:lnTo>
                  <a:lnTo>
                    <a:pt x="2284869" y="321157"/>
                  </a:lnTo>
                  <a:lnTo>
                    <a:pt x="2281110" y="325285"/>
                  </a:lnTo>
                  <a:lnTo>
                    <a:pt x="2281110" y="331914"/>
                  </a:lnTo>
                  <a:lnTo>
                    <a:pt x="2286698" y="338061"/>
                  </a:lnTo>
                  <a:lnTo>
                    <a:pt x="2289137" y="339090"/>
                  </a:lnTo>
                  <a:lnTo>
                    <a:pt x="2294026" y="339090"/>
                  </a:lnTo>
                  <a:lnTo>
                    <a:pt x="2324443" y="305612"/>
                  </a:lnTo>
                  <a:lnTo>
                    <a:pt x="2349576" y="272719"/>
                  </a:lnTo>
                  <a:lnTo>
                    <a:pt x="2352852" y="268185"/>
                  </a:lnTo>
                  <a:close/>
                </a:path>
                <a:path w="2484120" h="1290320">
                  <a:moveTo>
                    <a:pt x="2435542" y="125920"/>
                  </a:moveTo>
                  <a:lnTo>
                    <a:pt x="2433764" y="119570"/>
                  </a:lnTo>
                  <a:lnTo>
                    <a:pt x="2424455" y="114147"/>
                  </a:lnTo>
                  <a:lnTo>
                    <a:pt x="2418677" y="116090"/>
                  </a:lnTo>
                  <a:lnTo>
                    <a:pt x="2416200" y="121196"/>
                  </a:lnTo>
                  <a:lnTo>
                    <a:pt x="2407043" y="139687"/>
                  </a:lnTo>
                  <a:lnTo>
                    <a:pt x="2397645" y="157784"/>
                  </a:lnTo>
                  <a:lnTo>
                    <a:pt x="2388019" y="175437"/>
                  </a:lnTo>
                  <a:lnTo>
                    <a:pt x="2378227" y="192557"/>
                  </a:lnTo>
                  <a:lnTo>
                    <a:pt x="2375382" y="197434"/>
                  </a:lnTo>
                  <a:lnTo>
                    <a:pt x="2376652" y="203898"/>
                  </a:lnTo>
                  <a:lnTo>
                    <a:pt x="2382685" y="208165"/>
                  </a:lnTo>
                  <a:lnTo>
                    <a:pt x="2384475" y="208711"/>
                  </a:lnTo>
                  <a:lnTo>
                    <a:pt x="2389390" y="208711"/>
                  </a:lnTo>
                  <a:lnTo>
                    <a:pt x="2414117" y="168376"/>
                  </a:lnTo>
                  <a:lnTo>
                    <a:pt x="2433066" y="131025"/>
                  </a:lnTo>
                  <a:lnTo>
                    <a:pt x="2435542" y="125920"/>
                  </a:lnTo>
                  <a:close/>
                </a:path>
                <a:path w="2484120" h="1290320">
                  <a:moveTo>
                    <a:pt x="2483650" y="10439"/>
                  </a:moveTo>
                  <a:lnTo>
                    <a:pt x="2481288" y="4330"/>
                  </a:lnTo>
                  <a:lnTo>
                    <a:pt x="2471509" y="0"/>
                  </a:lnTo>
                  <a:lnTo>
                    <a:pt x="2465946" y="2603"/>
                  </a:lnTo>
                  <a:lnTo>
                    <a:pt x="2456713" y="27317"/>
                  </a:lnTo>
                  <a:lnTo>
                    <a:pt x="2447125" y="51562"/>
                  </a:lnTo>
                  <a:lnTo>
                    <a:pt x="2449309" y="57746"/>
                  </a:lnTo>
                  <a:lnTo>
                    <a:pt x="2455392" y="60693"/>
                  </a:lnTo>
                  <a:lnTo>
                    <a:pt x="2456700" y="60985"/>
                  </a:lnTo>
                  <a:lnTo>
                    <a:pt x="2457983" y="60985"/>
                  </a:lnTo>
                  <a:lnTo>
                    <a:pt x="2461653" y="60985"/>
                  </a:lnTo>
                  <a:lnTo>
                    <a:pt x="2465146" y="58648"/>
                  </a:lnTo>
                  <a:lnTo>
                    <a:pt x="2474290" y="35458"/>
                  </a:lnTo>
                  <a:lnTo>
                    <a:pt x="2483650" y="10439"/>
                  </a:lnTo>
                  <a:close/>
                </a:path>
              </a:pathLst>
            </a:custGeom>
            <a:solidFill>
              <a:srgbClr val="2E1700"/>
            </a:solidFill>
          </p:spPr>
          <p:txBody>
            <a:bodyPr wrap="square" lIns="0" tIns="0" rIns="0" bIns="0" rtlCol="0"/>
            <a:lstStyle/>
            <a:p>
              <a:endParaRPr/>
            </a:p>
          </p:txBody>
        </p:sp>
        <p:sp>
          <p:nvSpPr>
            <p:cNvPr id="10" name="object 10"/>
            <p:cNvSpPr/>
            <p:nvPr/>
          </p:nvSpPr>
          <p:spPr>
            <a:xfrm>
              <a:off x="4054523" y="2401936"/>
              <a:ext cx="536575" cy="509905"/>
            </a:xfrm>
            <a:custGeom>
              <a:avLst/>
              <a:gdLst/>
              <a:ahLst/>
              <a:cxnLst/>
              <a:rect l="l" t="t" r="r" b="b"/>
              <a:pathLst>
                <a:path w="536575" h="509905">
                  <a:moveTo>
                    <a:pt x="327746" y="509856"/>
                  </a:moveTo>
                  <a:lnTo>
                    <a:pt x="224986" y="276146"/>
                  </a:lnTo>
                  <a:lnTo>
                    <a:pt x="380854" y="140098"/>
                  </a:lnTo>
                  <a:lnTo>
                    <a:pt x="487861" y="47857"/>
                  </a:lnTo>
                  <a:lnTo>
                    <a:pt x="536179" y="8643"/>
                  </a:lnTo>
                  <a:lnTo>
                    <a:pt x="531128" y="0"/>
                  </a:lnTo>
                  <a:lnTo>
                    <a:pt x="483650" y="40226"/>
                  </a:lnTo>
                  <a:lnTo>
                    <a:pt x="373199" y="128313"/>
                  </a:lnTo>
                  <a:lnTo>
                    <a:pt x="210654" y="256311"/>
                  </a:lnTo>
                  <a:lnTo>
                    <a:pt x="0" y="112073"/>
                  </a:lnTo>
                  <a:lnTo>
                    <a:pt x="522642" y="3541"/>
                  </a:lnTo>
                  <a:lnTo>
                    <a:pt x="531128" y="16327"/>
                  </a:lnTo>
                  <a:lnTo>
                    <a:pt x="327746" y="509856"/>
                  </a:lnTo>
                  <a:close/>
                </a:path>
              </a:pathLst>
            </a:custGeom>
            <a:solidFill>
              <a:srgbClr val="3328B9"/>
            </a:solidFill>
          </p:spPr>
          <p:txBody>
            <a:bodyPr wrap="square" lIns="0" tIns="0" rIns="0" bIns="0" rtlCol="0"/>
            <a:lstStyle/>
            <a:p>
              <a:endParaRPr/>
            </a:p>
          </p:txBody>
        </p:sp>
        <p:sp>
          <p:nvSpPr>
            <p:cNvPr id="11" name="object 11"/>
            <p:cNvSpPr/>
            <p:nvPr/>
          </p:nvSpPr>
          <p:spPr>
            <a:xfrm>
              <a:off x="2575899" y="3903747"/>
              <a:ext cx="4933315" cy="3270250"/>
            </a:xfrm>
            <a:custGeom>
              <a:avLst/>
              <a:gdLst/>
              <a:ahLst/>
              <a:cxnLst/>
              <a:rect l="l" t="t" r="r" b="b"/>
              <a:pathLst>
                <a:path w="4933315" h="3270250">
                  <a:moveTo>
                    <a:pt x="0" y="3270082"/>
                  </a:moveTo>
                  <a:lnTo>
                    <a:pt x="4933268" y="3270082"/>
                  </a:lnTo>
                  <a:lnTo>
                    <a:pt x="4933268" y="0"/>
                  </a:lnTo>
                  <a:lnTo>
                    <a:pt x="0" y="0"/>
                  </a:lnTo>
                  <a:lnTo>
                    <a:pt x="0" y="3270082"/>
                  </a:lnTo>
                  <a:close/>
                </a:path>
              </a:pathLst>
            </a:custGeom>
            <a:solidFill>
              <a:srgbClr val="5382FF">
                <a:alpha val="92999"/>
              </a:srgbClr>
            </a:solidFill>
          </p:spPr>
          <p:txBody>
            <a:bodyPr wrap="square" lIns="0" tIns="0" rIns="0" bIns="0" rtlCol="0"/>
            <a:lstStyle/>
            <a:p>
              <a:endParaRPr/>
            </a:p>
          </p:txBody>
        </p:sp>
        <p:sp>
          <p:nvSpPr>
            <p:cNvPr id="12" name="object 12"/>
            <p:cNvSpPr/>
            <p:nvPr/>
          </p:nvSpPr>
          <p:spPr>
            <a:xfrm>
              <a:off x="2575899" y="3620931"/>
              <a:ext cx="4926965" cy="283210"/>
            </a:xfrm>
            <a:custGeom>
              <a:avLst/>
              <a:gdLst/>
              <a:ahLst/>
              <a:cxnLst/>
              <a:rect l="l" t="t" r="r" b="b"/>
              <a:pathLst>
                <a:path w="4926965" h="283210">
                  <a:moveTo>
                    <a:pt x="4926554" y="282815"/>
                  </a:moveTo>
                  <a:lnTo>
                    <a:pt x="0" y="282815"/>
                  </a:lnTo>
                  <a:lnTo>
                    <a:pt x="0" y="0"/>
                  </a:lnTo>
                  <a:lnTo>
                    <a:pt x="4926554" y="0"/>
                  </a:lnTo>
                  <a:lnTo>
                    <a:pt x="4926554" y="282815"/>
                  </a:lnTo>
                  <a:close/>
                </a:path>
              </a:pathLst>
            </a:custGeom>
            <a:solidFill>
              <a:srgbClr val="9ECCFF"/>
            </a:solidFill>
          </p:spPr>
          <p:txBody>
            <a:bodyPr wrap="square" lIns="0" tIns="0" rIns="0" bIns="0" rtlCol="0"/>
            <a:lstStyle/>
            <a:p>
              <a:endParaRPr/>
            </a:p>
          </p:txBody>
        </p:sp>
        <p:sp>
          <p:nvSpPr>
            <p:cNvPr id="13" name="object 13"/>
            <p:cNvSpPr/>
            <p:nvPr/>
          </p:nvSpPr>
          <p:spPr>
            <a:xfrm>
              <a:off x="2593073" y="3909186"/>
              <a:ext cx="4906010" cy="2652395"/>
            </a:xfrm>
            <a:custGeom>
              <a:avLst/>
              <a:gdLst/>
              <a:ahLst/>
              <a:cxnLst/>
              <a:rect l="l" t="t" r="r" b="b"/>
              <a:pathLst>
                <a:path w="4906009" h="2652395">
                  <a:moveTo>
                    <a:pt x="4905705" y="594220"/>
                  </a:moveTo>
                  <a:lnTo>
                    <a:pt x="4300169" y="594220"/>
                  </a:lnTo>
                  <a:lnTo>
                    <a:pt x="4300169" y="0"/>
                  </a:lnTo>
                  <a:lnTo>
                    <a:pt x="4289196" y="0"/>
                  </a:lnTo>
                  <a:lnTo>
                    <a:pt x="4289196" y="2641320"/>
                  </a:lnTo>
                  <a:lnTo>
                    <a:pt x="3563251" y="2641320"/>
                  </a:lnTo>
                  <a:lnTo>
                    <a:pt x="3563251" y="1969922"/>
                  </a:lnTo>
                  <a:lnTo>
                    <a:pt x="4289196" y="1969922"/>
                  </a:lnTo>
                  <a:lnTo>
                    <a:pt x="4289196" y="1958949"/>
                  </a:lnTo>
                  <a:lnTo>
                    <a:pt x="3563251" y="1958949"/>
                  </a:lnTo>
                  <a:lnTo>
                    <a:pt x="3563251" y="1287551"/>
                  </a:lnTo>
                  <a:lnTo>
                    <a:pt x="4289196" y="1287551"/>
                  </a:lnTo>
                  <a:lnTo>
                    <a:pt x="4289196" y="1276591"/>
                  </a:lnTo>
                  <a:lnTo>
                    <a:pt x="3563251" y="1276591"/>
                  </a:lnTo>
                  <a:lnTo>
                    <a:pt x="3563251" y="605193"/>
                  </a:lnTo>
                  <a:lnTo>
                    <a:pt x="4289196" y="605193"/>
                  </a:lnTo>
                  <a:lnTo>
                    <a:pt x="4289196" y="594220"/>
                  </a:lnTo>
                  <a:lnTo>
                    <a:pt x="3563251" y="594220"/>
                  </a:lnTo>
                  <a:lnTo>
                    <a:pt x="3563251" y="0"/>
                  </a:lnTo>
                  <a:lnTo>
                    <a:pt x="3552279" y="0"/>
                  </a:lnTo>
                  <a:lnTo>
                    <a:pt x="3552279" y="2641320"/>
                  </a:lnTo>
                  <a:lnTo>
                    <a:pt x="2826334" y="2641320"/>
                  </a:lnTo>
                  <a:lnTo>
                    <a:pt x="2826334" y="1969922"/>
                  </a:lnTo>
                  <a:lnTo>
                    <a:pt x="3552279" y="1969922"/>
                  </a:lnTo>
                  <a:lnTo>
                    <a:pt x="3552279" y="1958949"/>
                  </a:lnTo>
                  <a:lnTo>
                    <a:pt x="2826334" y="1958949"/>
                  </a:lnTo>
                  <a:lnTo>
                    <a:pt x="2826334" y="1287551"/>
                  </a:lnTo>
                  <a:lnTo>
                    <a:pt x="3552279" y="1287551"/>
                  </a:lnTo>
                  <a:lnTo>
                    <a:pt x="3552279" y="1276591"/>
                  </a:lnTo>
                  <a:lnTo>
                    <a:pt x="2826334" y="1276591"/>
                  </a:lnTo>
                  <a:lnTo>
                    <a:pt x="2826334" y="605193"/>
                  </a:lnTo>
                  <a:lnTo>
                    <a:pt x="3552279" y="605193"/>
                  </a:lnTo>
                  <a:lnTo>
                    <a:pt x="3552279" y="594220"/>
                  </a:lnTo>
                  <a:lnTo>
                    <a:pt x="2826334" y="594220"/>
                  </a:lnTo>
                  <a:lnTo>
                    <a:pt x="2826334" y="0"/>
                  </a:lnTo>
                  <a:lnTo>
                    <a:pt x="2815361" y="0"/>
                  </a:lnTo>
                  <a:lnTo>
                    <a:pt x="2815361" y="2641320"/>
                  </a:lnTo>
                  <a:lnTo>
                    <a:pt x="2089416" y="2641320"/>
                  </a:lnTo>
                  <a:lnTo>
                    <a:pt x="2089416" y="1969922"/>
                  </a:lnTo>
                  <a:lnTo>
                    <a:pt x="2815361" y="1969922"/>
                  </a:lnTo>
                  <a:lnTo>
                    <a:pt x="2815361" y="1958949"/>
                  </a:lnTo>
                  <a:lnTo>
                    <a:pt x="2089416" y="1958949"/>
                  </a:lnTo>
                  <a:lnTo>
                    <a:pt x="2089416" y="1287551"/>
                  </a:lnTo>
                  <a:lnTo>
                    <a:pt x="2815361" y="1287551"/>
                  </a:lnTo>
                  <a:lnTo>
                    <a:pt x="2815361" y="1276591"/>
                  </a:lnTo>
                  <a:lnTo>
                    <a:pt x="2089416" y="1276591"/>
                  </a:lnTo>
                  <a:lnTo>
                    <a:pt x="2089416" y="605193"/>
                  </a:lnTo>
                  <a:lnTo>
                    <a:pt x="2815361" y="605193"/>
                  </a:lnTo>
                  <a:lnTo>
                    <a:pt x="2815361" y="594220"/>
                  </a:lnTo>
                  <a:lnTo>
                    <a:pt x="2089416" y="594220"/>
                  </a:lnTo>
                  <a:lnTo>
                    <a:pt x="2089416" y="0"/>
                  </a:lnTo>
                  <a:lnTo>
                    <a:pt x="2078443" y="0"/>
                  </a:lnTo>
                  <a:lnTo>
                    <a:pt x="2078443" y="2641320"/>
                  </a:lnTo>
                  <a:lnTo>
                    <a:pt x="1352499" y="2641320"/>
                  </a:lnTo>
                  <a:lnTo>
                    <a:pt x="1352499" y="1969922"/>
                  </a:lnTo>
                  <a:lnTo>
                    <a:pt x="2078443" y="1969922"/>
                  </a:lnTo>
                  <a:lnTo>
                    <a:pt x="2078443" y="1958949"/>
                  </a:lnTo>
                  <a:lnTo>
                    <a:pt x="1352499" y="1958949"/>
                  </a:lnTo>
                  <a:lnTo>
                    <a:pt x="1352499" y="1287551"/>
                  </a:lnTo>
                  <a:lnTo>
                    <a:pt x="2078443" y="1287551"/>
                  </a:lnTo>
                  <a:lnTo>
                    <a:pt x="2078443" y="1276591"/>
                  </a:lnTo>
                  <a:lnTo>
                    <a:pt x="1352499" y="1276591"/>
                  </a:lnTo>
                  <a:lnTo>
                    <a:pt x="1352499" y="605193"/>
                  </a:lnTo>
                  <a:lnTo>
                    <a:pt x="2078443" y="605193"/>
                  </a:lnTo>
                  <a:lnTo>
                    <a:pt x="2078443" y="594220"/>
                  </a:lnTo>
                  <a:lnTo>
                    <a:pt x="1352499" y="594220"/>
                  </a:lnTo>
                  <a:lnTo>
                    <a:pt x="1352499" y="0"/>
                  </a:lnTo>
                  <a:lnTo>
                    <a:pt x="1341526" y="0"/>
                  </a:lnTo>
                  <a:lnTo>
                    <a:pt x="1341526" y="2641320"/>
                  </a:lnTo>
                  <a:lnTo>
                    <a:pt x="615581" y="2641320"/>
                  </a:lnTo>
                  <a:lnTo>
                    <a:pt x="615581" y="1969922"/>
                  </a:lnTo>
                  <a:lnTo>
                    <a:pt x="1341526" y="1969922"/>
                  </a:lnTo>
                  <a:lnTo>
                    <a:pt x="1341526" y="1958949"/>
                  </a:lnTo>
                  <a:lnTo>
                    <a:pt x="615581" y="1958949"/>
                  </a:lnTo>
                  <a:lnTo>
                    <a:pt x="615581" y="1287551"/>
                  </a:lnTo>
                  <a:lnTo>
                    <a:pt x="1341526" y="1287551"/>
                  </a:lnTo>
                  <a:lnTo>
                    <a:pt x="1341526" y="1276591"/>
                  </a:lnTo>
                  <a:lnTo>
                    <a:pt x="615581" y="1276591"/>
                  </a:lnTo>
                  <a:lnTo>
                    <a:pt x="615581" y="605193"/>
                  </a:lnTo>
                  <a:lnTo>
                    <a:pt x="1341526" y="605193"/>
                  </a:lnTo>
                  <a:lnTo>
                    <a:pt x="1341526" y="594220"/>
                  </a:lnTo>
                  <a:lnTo>
                    <a:pt x="615581" y="594220"/>
                  </a:lnTo>
                  <a:lnTo>
                    <a:pt x="615581" y="0"/>
                  </a:lnTo>
                  <a:lnTo>
                    <a:pt x="604621" y="0"/>
                  </a:lnTo>
                  <a:lnTo>
                    <a:pt x="604621" y="594220"/>
                  </a:lnTo>
                  <a:lnTo>
                    <a:pt x="0" y="594220"/>
                  </a:lnTo>
                  <a:lnTo>
                    <a:pt x="0" y="605193"/>
                  </a:lnTo>
                  <a:lnTo>
                    <a:pt x="604621" y="605193"/>
                  </a:lnTo>
                  <a:lnTo>
                    <a:pt x="604621" y="1276591"/>
                  </a:lnTo>
                  <a:lnTo>
                    <a:pt x="0" y="1276591"/>
                  </a:lnTo>
                  <a:lnTo>
                    <a:pt x="0" y="1287551"/>
                  </a:lnTo>
                  <a:lnTo>
                    <a:pt x="604621" y="1287551"/>
                  </a:lnTo>
                  <a:lnTo>
                    <a:pt x="604621" y="1958949"/>
                  </a:lnTo>
                  <a:lnTo>
                    <a:pt x="0" y="1958949"/>
                  </a:lnTo>
                  <a:lnTo>
                    <a:pt x="0" y="1969922"/>
                  </a:lnTo>
                  <a:lnTo>
                    <a:pt x="604621" y="1969922"/>
                  </a:lnTo>
                  <a:lnTo>
                    <a:pt x="604621" y="2641320"/>
                  </a:lnTo>
                  <a:lnTo>
                    <a:pt x="0" y="2641320"/>
                  </a:lnTo>
                  <a:lnTo>
                    <a:pt x="0" y="2652280"/>
                  </a:lnTo>
                  <a:lnTo>
                    <a:pt x="4905705" y="2652280"/>
                  </a:lnTo>
                  <a:lnTo>
                    <a:pt x="4905705" y="2641320"/>
                  </a:lnTo>
                  <a:lnTo>
                    <a:pt x="4300169" y="2641320"/>
                  </a:lnTo>
                  <a:lnTo>
                    <a:pt x="4300169" y="1969922"/>
                  </a:lnTo>
                  <a:lnTo>
                    <a:pt x="4905705" y="1969922"/>
                  </a:lnTo>
                  <a:lnTo>
                    <a:pt x="4905705" y="1958949"/>
                  </a:lnTo>
                  <a:lnTo>
                    <a:pt x="4300169" y="1958949"/>
                  </a:lnTo>
                  <a:lnTo>
                    <a:pt x="4300169" y="1287551"/>
                  </a:lnTo>
                  <a:lnTo>
                    <a:pt x="4905705" y="1287551"/>
                  </a:lnTo>
                  <a:lnTo>
                    <a:pt x="4905705" y="1276591"/>
                  </a:lnTo>
                  <a:lnTo>
                    <a:pt x="4300169" y="1276591"/>
                  </a:lnTo>
                  <a:lnTo>
                    <a:pt x="4300169" y="605193"/>
                  </a:lnTo>
                  <a:lnTo>
                    <a:pt x="4905705" y="605193"/>
                  </a:lnTo>
                  <a:lnTo>
                    <a:pt x="4905705" y="594220"/>
                  </a:lnTo>
                  <a:close/>
                </a:path>
              </a:pathLst>
            </a:custGeom>
            <a:solidFill>
              <a:srgbClr val="F0C7B5"/>
            </a:solidFill>
          </p:spPr>
          <p:txBody>
            <a:bodyPr wrap="square" lIns="0" tIns="0" rIns="0" bIns="0" rtlCol="0"/>
            <a:lstStyle/>
            <a:p>
              <a:endParaRPr/>
            </a:p>
          </p:txBody>
        </p:sp>
        <p:pic>
          <p:nvPicPr>
            <p:cNvPr id="14" name="object 14"/>
            <p:cNvPicPr/>
            <p:nvPr/>
          </p:nvPicPr>
          <p:blipFill>
            <a:blip r:embed="rId4" cstate="print"/>
            <a:stretch>
              <a:fillRect/>
            </a:stretch>
          </p:blipFill>
          <p:spPr>
            <a:xfrm>
              <a:off x="2058" y="1892180"/>
              <a:ext cx="9023677" cy="838690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4F4F4"/>
          </a:solidFill>
        </p:spPr>
        <p:txBody>
          <a:bodyPr wrap="square" lIns="0" tIns="0" rIns="0" bIns="0" rtlCol="0"/>
          <a:lstStyle/>
          <a:p>
            <a:endParaRPr/>
          </a:p>
        </p:txBody>
      </p:sp>
      <p:sp>
        <p:nvSpPr>
          <p:cNvPr id="3" name="object 3"/>
          <p:cNvSpPr txBox="1"/>
          <p:nvPr/>
        </p:nvSpPr>
        <p:spPr>
          <a:xfrm>
            <a:off x="663488" y="2462712"/>
            <a:ext cx="10389235" cy="5683250"/>
          </a:xfrm>
          <a:prstGeom prst="rect">
            <a:avLst/>
          </a:prstGeom>
        </p:spPr>
        <p:txBody>
          <a:bodyPr vert="horz" wrap="square" lIns="0" tIns="12700" rIns="0" bIns="0" rtlCol="0">
            <a:spAutoFit/>
          </a:bodyPr>
          <a:lstStyle/>
          <a:p>
            <a:pPr marL="12700" marR="444500">
              <a:lnSpc>
                <a:spcPct val="153400"/>
              </a:lnSpc>
              <a:spcBef>
                <a:spcPts val="100"/>
              </a:spcBef>
            </a:pPr>
            <a:r>
              <a:rPr sz="2200" b="1" spc="245" dirty="0">
                <a:solidFill>
                  <a:srgbClr val="992F2E"/>
                </a:solidFill>
                <a:latin typeface="Trebuchet MS"/>
                <a:cs typeface="Trebuchet MS"/>
              </a:rPr>
              <a:t>As</a:t>
            </a:r>
            <a:r>
              <a:rPr sz="2200" b="1" spc="-195" dirty="0">
                <a:solidFill>
                  <a:srgbClr val="992F2E"/>
                </a:solidFill>
                <a:latin typeface="Trebuchet MS"/>
                <a:cs typeface="Trebuchet MS"/>
              </a:rPr>
              <a:t> </a:t>
            </a:r>
            <a:r>
              <a:rPr sz="2200" b="1" spc="315" dirty="0">
                <a:solidFill>
                  <a:srgbClr val="992F2E"/>
                </a:solidFill>
                <a:latin typeface="Trebuchet MS"/>
                <a:cs typeface="Trebuchet MS"/>
              </a:rPr>
              <a:t>a</a:t>
            </a:r>
            <a:r>
              <a:rPr sz="2200" b="1" spc="-195" dirty="0">
                <a:solidFill>
                  <a:srgbClr val="992F2E"/>
                </a:solidFill>
                <a:latin typeface="Trebuchet MS"/>
                <a:cs typeface="Trebuchet MS"/>
              </a:rPr>
              <a:t> </a:t>
            </a:r>
            <a:r>
              <a:rPr sz="2200" b="1" spc="204" dirty="0">
                <a:solidFill>
                  <a:srgbClr val="992F2E"/>
                </a:solidFill>
                <a:latin typeface="Trebuchet MS"/>
                <a:cs typeface="Trebuchet MS"/>
              </a:rPr>
              <a:t>Data</a:t>
            </a:r>
            <a:r>
              <a:rPr sz="2200" b="1" spc="-195" dirty="0">
                <a:solidFill>
                  <a:srgbClr val="992F2E"/>
                </a:solidFill>
                <a:latin typeface="Trebuchet MS"/>
                <a:cs typeface="Trebuchet MS"/>
              </a:rPr>
              <a:t> </a:t>
            </a:r>
            <a:r>
              <a:rPr sz="2200" b="1" spc="170" dirty="0">
                <a:solidFill>
                  <a:srgbClr val="992F2E"/>
                </a:solidFill>
                <a:latin typeface="Trebuchet MS"/>
                <a:cs typeface="Trebuchet MS"/>
              </a:rPr>
              <a:t>Analyst</a:t>
            </a:r>
            <a:r>
              <a:rPr sz="2200" b="1" spc="-195" dirty="0">
                <a:solidFill>
                  <a:srgbClr val="992F2E"/>
                </a:solidFill>
                <a:latin typeface="Trebuchet MS"/>
                <a:cs typeface="Trebuchet MS"/>
              </a:rPr>
              <a:t> </a:t>
            </a:r>
            <a:r>
              <a:rPr sz="2200" b="1" spc="160" dirty="0">
                <a:solidFill>
                  <a:srgbClr val="992F2E"/>
                </a:solidFill>
                <a:latin typeface="Trebuchet MS"/>
                <a:cs typeface="Trebuchet MS"/>
              </a:rPr>
              <a:t>at</a:t>
            </a:r>
            <a:r>
              <a:rPr sz="2200" b="1" spc="-195" dirty="0">
                <a:solidFill>
                  <a:srgbClr val="992F2E"/>
                </a:solidFill>
                <a:latin typeface="Trebuchet MS"/>
                <a:cs typeface="Trebuchet MS"/>
              </a:rPr>
              <a:t> </a:t>
            </a:r>
            <a:r>
              <a:rPr sz="2200" b="1" spc="120" dirty="0">
                <a:solidFill>
                  <a:srgbClr val="992F2E"/>
                </a:solidFill>
                <a:latin typeface="Trebuchet MS"/>
                <a:cs typeface="Trebuchet MS"/>
              </a:rPr>
              <a:t>Target</a:t>
            </a:r>
            <a:r>
              <a:rPr sz="2200" b="1" spc="-195" dirty="0">
                <a:solidFill>
                  <a:srgbClr val="992F2E"/>
                </a:solidFill>
                <a:latin typeface="Trebuchet MS"/>
                <a:cs typeface="Trebuchet MS"/>
              </a:rPr>
              <a:t> </a:t>
            </a:r>
            <a:r>
              <a:rPr sz="2200" b="1" spc="175" dirty="0">
                <a:solidFill>
                  <a:srgbClr val="992F2E"/>
                </a:solidFill>
                <a:latin typeface="Trebuchet MS"/>
                <a:cs typeface="Trebuchet MS"/>
              </a:rPr>
              <a:t>Sales</a:t>
            </a:r>
            <a:r>
              <a:rPr sz="2200" b="1" spc="-190" dirty="0">
                <a:solidFill>
                  <a:srgbClr val="992F2E"/>
                </a:solidFill>
                <a:latin typeface="Trebuchet MS"/>
                <a:cs typeface="Trebuchet MS"/>
              </a:rPr>
              <a:t> </a:t>
            </a:r>
            <a:r>
              <a:rPr sz="2200" b="1" spc="200" dirty="0">
                <a:solidFill>
                  <a:srgbClr val="992F2E"/>
                </a:solidFill>
                <a:latin typeface="Trebuchet MS"/>
                <a:cs typeface="Trebuchet MS"/>
              </a:rPr>
              <a:t>Company,</a:t>
            </a:r>
            <a:r>
              <a:rPr sz="2200" b="1" spc="-195" dirty="0">
                <a:solidFill>
                  <a:srgbClr val="992F2E"/>
                </a:solidFill>
                <a:latin typeface="Trebuchet MS"/>
                <a:cs typeface="Trebuchet MS"/>
              </a:rPr>
              <a:t> </a:t>
            </a:r>
            <a:r>
              <a:rPr sz="2200" b="1" spc="320" dirty="0">
                <a:solidFill>
                  <a:srgbClr val="992F2E"/>
                </a:solidFill>
                <a:latin typeface="Trebuchet MS"/>
                <a:cs typeface="Trebuchet MS"/>
              </a:rPr>
              <a:t>my</a:t>
            </a:r>
            <a:r>
              <a:rPr sz="2200" b="1" spc="-195" dirty="0">
                <a:solidFill>
                  <a:srgbClr val="992F2E"/>
                </a:solidFill>
                <a:latin typeface="Trebuchet MS"/>
                <a:cs typeface="Trebuchet MS"/>
              </a:rPr>
              <a:t> </a:t>
            </a:r>
            <a:r>
              <a:rPr sz="2200" b="1" spc="55" dirty="0">
                <a:solidFill>
                  <a:srgbClr val="992F2E"/>
                </a:solidFill>
                <a:latin typeface="Trebuchet MS"/>
                <a:cs typeface="Trebuchet MS"/>
              </a:rPr>
              <a:t>role</a:t>
            </a:r>
            <a:r>
              <a:rPr sz="2200" b="1" spc="-195" dirty="0">
                <a:solidFill>
                  <a:srgbClr val="992F2E"/>
                </a:solidFill>
                <a:latin typeface="Trebuchet MS"/>
                <a:cs typeface="Trebuchet MS"/>
              </a:rPr>
              <a:t> </a:t>
            </a:r>
            <a:r>
              <a:rPr sz="2200" b="1" spc="125" dirty="0">
                <a:solidFill>
                  <a:srgbClr val="992F2E"/>
                </a:solidFill>
                <a:latin typeface="Trebuchet MS"/>
                <a:cs typeface="Trebuchet MS"/>
              </a:rPr>
              <a:t>is</a:t>
            </a:r>
            <a:r>
              <a:rPr sz="2200" b="1" spc="-195" dirty="0">
                <a:solidFill>
                  <a:srgbClr val="992F2E"/>
                </a:solidFill>
                <a:latin typeface="Trebuchet MS"/>
                <a:cs typeface="Trebuchet MS"/>
              </a:rPr>
              <a:t> </a:t>
            </a:r>
            <a:r>
              <a:rPr sz="2200" b="1" spc="80" dirty="0">
                <a:solidFill>
                  <a:srgbClr val="992F2E"/>
                </a:solidFill>
                <a:latin typeface="Trebuchet MS"/>
                <a:cs typeface="Trebuchet MS"/>
              </a:rPr>
              <a:t>to</a:t>
            </a:r>
            <a:r>
              <a:rPr sz="2200" b="1" spc="-195" dirty="0">
                <a:solidFill>
                  <a:srgbClr val="992F2E"/>
                </a:solidFill>
                <a:latin typeface="Trebuchet MS"/>
                <a:cs typeface="Trebuchet MS"/>
              </a:rPr>
              <a:t> </a:t>
            </a:r>
            <a:r>
              <a:rPr sz="2200" b="1" spc="140" dirty="0">
                <a:solidFill>
                  <a:srgbClr val="992F2E"/>
                </a:solidFill>
                <a:latin typeface="Trebuchet MS"/>
                <a:cs typeface="Trebuchet MS"/>
              </a:rPr>
              <a:t>analyze</a:t>
            </a:r>
            <a:r>
              <a:rPr sz="2200" b="1" spc="-190" dirty="0">
                <a:solidFill>
                  <a:srgbClr val="992F2E"/>
                </a:solidFill>
                <a:latin typeface="Trebuchet MS"/>
                <a:cs typeface="Trebuchet MS"/>
              </a:rPr>
              <a:t> </a:t>
            </a:r>
            <a:r>
              <a:rPr sz="2200" b="1" spc="210" dirty="0">
                <a:solidFill>
                  <a:srgbClr val="992F2E"/>
                </a:solidFill>
                <a:latin typeface="Trebuchet MS"/>
                <a:cs typeface="Trebuchet MS"/>
              </a:rPr>
              <a:t>and </a:t>
            </a:r>
            <a:r>
              <a:rPr sz="2200" b="1" spc="95" dirty="0">
                <a:solidFill>
                  <a:srgbClr val="992F2E"/>
                </a:solidFill>
                <a:latin typeface="Trebuchet MS"/>
                <a:cs typeface="Trebuchet MS"/>
              </a:rPr>
              <a:t>extract</a:t>
            </a:r>
            <a:r>
              <a:rPr sz="2200" b="1" spc="-185" dirty="0">
                <a:solidFill>
                  <a:srgbClr val="992F2E"/>
                </a:solidFill>
                <a:latin typeface="Trebuchet MS"/>
                <a:cs typeface="Trebuchet MS"/>
              </a:rPr>
              <a:t> </a:t>
            </a:r>
            <a:r>
              <a:rPr sz="2200" b="1" spc="160" dirty="0">
                <a:solidFill>
                  <a:srgbClr val="992F2E"/>
                </a:solidFill>
                <a:latin typeface="Trebuchet MS"/>
                <a:cs typeface="Trebuchet MS"/>
              </a:rPr>
              <a:t>valuable</a:t>
            </a:r>
            <a:r>
              <a:rPr sz="2200" b="1" spc="-185" dirty="0">
                <a:solidFill>
                  <a:srgbClr val="992F2E"/>
                </a:solidFill>
                <a:latin typeface="Trebuchet MS"/>
                <a:cs typeface="Trebuchet MS"/>
              </a:rPr>
              <a:t> </a:t>
            </a:r>
            <a:r>
              <a:rPr sz="2200" b="1" spc="155" dirty="0">
                <a:solidFill>
                  <a:srgbClr val="992F2E"/>
                </a:solidFill>
                <a:latin typeface="Trebuchet MS"/>
                <a:cs typeface="Trebuchet MS"/>
              </a:rPr>
              <a:t>insights</a:t>
            </a:r>
            <a:r>
              <a:rPr sz="2200" b="1" spc="-185" dirty="0">
                <a:solidFill>
                  <a:srgbClr val="992F2E"/>
                </a:solidFill>
                <a:latin typeface="Trebuchet MS"/>
                <a:cs typeface="Trebuchet MS"/>
              </a:rPr>
              <a:t> </a:t>
            </a:r>
            <a:r>
              <a:rPr sz="2200" b="1" spc="135" dirty="0">
                <a:solidFill>
                  <a:srgbClr val="992F2E"/>
                </a:solidFill>
                <a:latin typeface="Trebuchet MS"/>
                <a:cs typeface="Trebuchet MS"/>
              </a:rPr>
              <a:t>from</a:t>
            </a:r>
            <a:r>
              <a:rPr sz="2200" b="1" spc="-185" dirty="0">
                <a:solidFill>
                  <a:srgbClr val="992F2E"/>
                </a:solidFill>
                <a:latin typeface="Trebuchet MS"/>
                <a:cs typeface="Trebuchet MS"/>
              </a:rPr>
              <a:t> </a:t>
            </a:r>
            <a:r>
              <a:rPr sz="2200" b="1" spc="315" dirty="0">
                <a:solidFill>
                  <a:srgbClr val="992F2E"/>
                </a:solidFill>
                <a:latin typeface="Trebuchet MS"/>
                <a:cs typeface="Trebuchet MS"/>
              </a:rPr>
              <a:t>a</a:t>
            </a:r>
            <a:r>
              <a:rPr sz="2200" b="1" spc="-185" dirty="0">
                <a:solidFill>
                  <a:srgbClr val="992F2E"/>
                </a:solidFill>
                <a:latin typeface="Trebuchet MS"/>
                <a:cs typeface="Trebuchet MS"/>
              </a:rPr>
              <a:t> </a:t>
            </a:r>
            <a:r>
              <a:rPr sz="2200" b="1" spc="114" dirty="0">
                <a:solidFill>
                  <a:srgbClr val="992F2E"/>
                </a:solidFill>
                <a:latin typeface="Trebuchet MS"/>
                <a:cs typeface="Trebuchet MS"/>
              </a:rPr>
              <a:t>diverse</a:t>
            </a:r>
            <a:r>
              <a:rPr sz="2200" b="1" spc="-185" dirty="0">
                <a:solidFill>
                  <a:srgbClr val="992F2E"/>
                </a:solidFill>
                <a:latin typeface="Trebuchet MS"/>
                <a:cs typeface="Trebuchet MS"/>
              </a:rPr>
              <a:t> </a:t>
            </a:r>
            <a:r>
              <a:rPr sz="2200" b="1" spc="170" dirty="0">
                <a:solidFill>
                  <a:srgbClr val="992F2E"/>
                </a:solidFill>
                <a:latin typeface="Trebuchet MS"/>
                <a:cs typeface="Trebuchet MS"/>
              </a:rPr>
              <a:t>dataset</a:t>
            </a:r>
            <a:r>
              <a:rPr sz="2200" b="1" spc="-185" dirty="0">
                <a:solidFill>
                  <a:srgbClr val="992F2E"/>
                </a:solidFill>
                <a:latin typeface="Trebuchet MS"/>
                <a:cs typeface="Trebuchet MS"/>
              </a:rPr>
              <a:t> </a:t>
            </a:r>
            <a:r>
              <a:rPr sz="2200" b="1" spc="175" dirty="0">
                <a:solidFill>
                  <a:srgbClr val="992F2E"/>
                </a:solidFill>
                <a:latin typeface="Trebuchet MS"/>
                <a:cs typeface="Trebuchet MS"/>
              </a:rPr>
              <a:t>comprising</a:t>
            </a:r>
            <a:r>
              <a:rPr sz="2200" b="1" spc="-185" dirty="0">
                <a:solidFill>
                  <a:srgbClr val="992F2E"/>
                </a:solidFill>
                <a:latin typeface="Trebuchet MS"/>
                <a:cs typeface="Trebuchet MS"/>
              </a:rPr>
              <a:t> </a:t>
            </a:r>
            <a:r>
              <a:rPr sz="2200" b="1" spc="60" dirty="0">
                <a:solidFill>
                  <a:srgbClr val="992F2E"/>
                </a:solidFill>
                <a:latin typeface="Trebuchet MS"/>
                <a:cs typeface="Trebuchet MS"/>
              </a:rPr>
              <a:t>orders, </a:t>
            </a:r>
            <a:r>
              <a:rPr sz="2200" b="1" spc="135" dirty="0">
                <a:solidFill>
                  <a:srgbClr val="992F2E"/>
                </a:solidFill>
                <a:latin typeface="Trebuchet MS"/>
                <a:cs typeface="Trebuchet MS"/>
              </a:rPr>
              <a:t>customers,</a:t>
            </a:r>
            <a:r>
              <a:rPr sz="2200" b="1" spc="-180" dirty="0">
                <a:solidFill>
                  <a:srgbClr val="992F2E"/>
                </a:solidFill>
                <a:latin typeface="Trebuchet MS"/>
                <a:cs typeface="Trebuchet MS"/>
              </a:rPr>
              <a:t> </a:t>
            </a:r>
            <a:r>
              <a:rPr sz="2200" b="1" spc="110" dirty="0">
                <a:solidFill>
                  <a:srgbClr val="992F2E"/>
                </a:solidFill>
                <a:latin typeface="Trebuchet MS"/>
                <a:cs typeface="Trebuchet MS"/>
              </a:rPr>
              <a:t>products,</a:t>
            </a:r>
            <a:r>
              <a:rPr sz="2200" b="1" spc="-175" dirty="0">
                <a:solidFill>
                  <a:srgbClr val="992F2E"/>
                </a:solidFill>
                <a:latin typeface="Trebuchet MS"/>
                <a:cs typeface="Trebuchet MS"/>
              </a:rPr>
              <a:t> </a:t>
            </a:r>
            <a:r>
              <a:rPr sz="2200" b="1" spc="105" dirty="0">
                <a:solidFill>
                  <a:srgbClr val="992F2E"/>
                </a:solidFill>
                <a:latin typeface="Trebuchet MS"/>
                <a:cs typeface="Trebuchet MS"/>
              </a:rPr>
              <a:t>regions,</a:t>
            </a:r>
            <a:r>
              <a:rPr sz="2200" b="1" spc="-175" dirty="0">
                <a:solidFill>
                  <a:srgbClr val="992F2E"/>
                </a:solidFill>
                <a:latin typeface="Trebuchet MS"/>
                <a:cs typeface="Trebuchet MS"/>
              </a:rPr>
              <a:t> </a:t>
            </a:r>
            <a:r>
              <a:rPr sz="2200" b="1" spc="235" dirty="0">
                <a:solidFill>
                  <a:srgbClr val="992F2E"/>
                </a:solidFill>
                <a:latin typeface="Trebuchet MS"/>
                <a:cs typeface="Trebuchet MS"/>
              </a:rPr>
              <a:t>and</a:t>
            </a:r>
            <a:r>
              <a:rPr sz="2200" b="1" spc="-175" dirty="0">
                <a:solidFill>
                  <a:srgbClr val="992F2E"/>
                </a:solidFill>
                <a:latin typeface="Trebuchet MS"/>
                <a:cs typeface="Trebuchet MS"/>
              </a:rPr>
              <a:t> </a:t>
            </a:r>
            <a:r>
              <a:rPr sz="2200" b="1" spc="120" dirty="0">
                <a:solidFill>
                  <a:srgbClr val="992F2E"/>
                </a:solidFill>
                <a:latin typeface="Trebuchet MS"/>
                <a:cs typeface="Trebuchet MS"/>
              </a:rPr>
              <a:t>operational</a:t>
            </a:r>
            <a:r>
              <a:rPr sz="2200" b="1" spc="-180" dirty="0">
                <a:solidFill>
                  <a:srgbClr val="992F2E"/>
                </a:solidFill>
                <a:latin typeface="Trebuchet MS"/>
                <a:cs typeface="Trebuchet MS"/>
              </a:rPr>
              <a:t> </a:t>
            </a:r>
            <a:r>
              <a:rPr sz="2200" b="1" spc="125" dirty="0">
                <a:solidFill>
                  <a:srgbClr val="992F2E"/>
                </a:solidFill>
                <a:latin typeface="Trebuchet MS"/>
                <a:cs typeface="Trebuchet MS"/>
              </a:rPr>
              <a:t>metrics</a:t>
            </a:r>
            <a:endParaRPr sz="2200">
              <a:latin typeface="Trebuchet MS"/>
              <a:cs typeface="Trebuchet MS"/>
            </a:endParaRPr>
          </a:p>
          <a:p>
            <a:pPr>
              <a:lnSpc>
                <a:spcPct val="100000"/>
              </a:lnSpc>
              <a:spcBef>
                <a:spcPts val="1495"/>
              </a:spcBef>
            </a:pPr>
            <a:endParaRPr sz="2200">
              <a:latin typeface="Trebuchet MS"/>
              <a:cs typeface="Trebuchet MS"/>
            </a:endParaRPr>
          </a:p>
          <a:p>
            <a:pPr marL="12700" marR="5080" indent="59055">
              <a:lnSpc>
                <a:spcPct val="153400"/>
              </a:lnSpc>
            </a:pPr>
            <a:r>
              <a:rPr sz="2200" b="1" spc="65" dirty="0">
                <a:solidFill>
                  <a:srgbClr val="992F2E"/>
                </a:solidFill>
                <a:latin typeface="Trebuchet MS"/>
                <a:cs typeface="Trebuchet MS"/>
              </a:rPr>
              <a:t>The</a:t>
            </a:r>
            <a:r>
              <a:rPr sz="2200" b="1" spc="-180" dirty="0">
                <a:solidFill>
                  <a:srgbClr val="992F2E"/>
                </a:solidFill>
                <a:latin typeface="Trebuchet MS"/>
                <a:cs typeface="Trebuchet MS"/>
              </a:rPr>
              <a:t> </a:t>
            </a:r>
            <a:r>
              <a:rPr sz="2200" b="1" spc="80" dirty="0">
                <a:solidFill>
                  <a:srgbClr val="992F2E"/>
                </a:solidFill>
                <a:latin typeface="Trebuchet MS"/>
                <a:cs typeface="Trebuchet MS"/>
              </a:rPr>
              <a:t>objective</a:t>
            </a:r>
            <a:r>
              <a:rPr sz="2200" b="1" spc="-180" dirty="0">
                <a:solidFill>
                  <a:srgbClr val="992F2E"/>
                </a:solidFill>
                <a:latin typeface="Trebuchet MS"/>
                <a:cs typeface="Trebuchet MS"/>
              </a:rPr>
              <a:t> </a:t>
            </a:r>
            <a:r>
              <a:rPr sz="2200" b="1" spc="125" dirty="0">
                <a:solidFill>
                  <a:srgbClr val="992F2E"/>
                </a:solidFill>
                <a:latin typeface="Trebuchet MS"/>
                <a:cs typeface="Trebuchet MS"/>
              </a:rPr>
              <a:t>is</a:t>
            </a:r>
            <a:r>
              <a:rPr sz="2200" b="1" spc="-175" dirty="0">
                <a:solidFill>
                  <a:srgbClr val="992F2E"/>
                </a:solidFill>
                <a:latin typeface="Trebuchet MS"/>
                <a:cs typeface="Trebuchet MS"/>
              </a:rPr>
              <a:t> </a:t>
            </a:r>
            <a:r>
              <a:rPr sz="2200" b="1" spc="80" dirty="0">
                <a:solidFill>
                  <a:srgbClr val="992F2E"/>
                </a:solidFill>
                <a:latin typeface="Trebuchet MS"/>
                <a:cs typeface="Trebuchet MS"/>
              </a:rPr>
              <a:t>to</a:t>
            </a:r>
            <a:r>
              <a:rPr sz="2200" b="1" spc="-180" dirty="0">
                <a:solidFill>
                  <a:srgbClr val="992F2E"/>
                </a:solidFill>
                <a:latin typeface="Trebuchet MS"/>
                <a:cs typeface="Trebuchet MS"/>
              </a:rPr>
              <a:t> </a:t>
            </a:r>
            <a:r>
              <a:rPr sz="2200" b="1" spc="140" dirty="0">
                <a:solidFill>
                  <a:srgbClr val="992F2E"/>
                </a:solidFill>
                <a:latin typeface="Trebuchet MS"/>
                <a:cs typeface="Trebuchet MS"/>
              </a:rPr>
              <a:t>support</a:t>
            </a:r>
            <a:r>
              <a:rPr sz="2200" b="1" spc="-175" dirty="0">
                <a:solidFill>
                  <a:srgbClr val="992F2E"/>
                </a:solidFill>
                <a:latin typeface="Trebuchet MS"/>
                <a:cs typeface="Trebuchet MS"/>
              </a:rPr>
              <a:t> </a:t>
            </a:r>
            <a:r>
              <a:rPr sz="2200" b="1" spc="90" dirty="0">
                <a:solidFill>
                  <a:srgbClr val="992F2E"/>
                </a:solidFill>
                <a:latin typeface="Trebuchet MS"/>
                <a:cs typeface="Trebuchet MS"/>
              </a:rPr>
              <a:t>the</a:t>
            </a:r>
            <a:r>
              <a:rPr sz="2200" b="1" spc="-180" dirty="0">
                <a:solidFill>
                  <a:srgbClr val="992F2E"/>
                </a:solidFill>
                <a:latin typeface="Trebuchet MS"/>
                <a:cs typeface="Trebuchet MS"/>
              </a:rPr>
              <a:t> </a:t>
            </a:r>
            <a:r>
              <a:rPr sz="2200" b="1" spc="210" dirty="0">
                <a:solidFill>
                  <a:srgbClr val="992F2E"/>
                </a:solidFill>
                <a:latin typeface="Trebuchet MS"/>
                <a:cs typeface="Trebuchet MS"/>
              </a:rPr>
              <a:t>company's</a:t>
            </a:r>
            <a:r>
              <a:rPr sz="2200" b="1" spc="-175" dirty="0">
                <a:solidFill>
                  <a:srgbClr val="992F2E"/>
                </a:solidFill>
                <a:latin typeface="Trebuchet MS"/>
                <a:cs typeface="Trebuchet MS"/>
              </a:rPr>
              <a:t> </a:t>
            </a:r>
            <a:r>
              <a:rPr sz="2200" b="1" spc="135" dirty="0">
                <a:solidFill>
                  <a:srgbClr val="992F2E"/>
                </a:solidFill>
                <a:latin typeface="Trebuchet MS"/>
                <a:cs typeface="Trebuchet MS"/>
              </a:rPr>
              <a:t>strategic</a:t>
            </a:r>
            <a:r>
              <a:rPr sz="2200" b="1" spc="-180" dirty="0">
                <a:solidFill>
                  <a:srgbClr val="992F2E"/>
                </a:solidFill>
                <a:latin typeface="Trebuchet MS"/>
                <a:cs typeface="Trebuchet MS"/>
              </a:rPr>
              <a:t> </a:t>
            </a:r>
            <a:r>
              <a:rPr sz="2200" b="1" spc="165" dirty="0">
                <a:solidFill>
                  <a:srgbClr val="992F2E"/>
                </a:solidFill>
                <a:latin typeface="Trebuchet MS"/>
                <a:cs typeface="Trebuchet MS"/>
              </a:rPr>
              <a:t>decision-</a:t>
            </a:r>
            <a:r>
              <a:rPr sz="2200" b="1" spc="235" dirty="0">
                <a:solidFill>
                  <a:srgbClr val="992F2E"/>
                </a:solidFill>
                <a:latin typeface="Trebuchet MS"/>
                <a:cs typeface="Trebuchet MS"/>
              </a:rPr>
              <a:t>making</a:t>
            </a:r>
            <a:r>
              <a:rPr sz="2200" b="1" spc="-175" dirty="0">
                <a:solidFill>
                  <a:srgbClr val="992F2E"/>
                </a:solidFill>
                <a:latin typeface="Trebuchet MS"/>
                <a:cs typeface="Trebuchet MS"/>
              </a:rPr>
              <a:t> </a:t>
            </a:r>
            <a:r>
              <a:rPr sz="2200" b="1" spc="185" dirty="0">
                <a:solidFill>
                  <a:srgbClr val="992F2E"/>
                </a:solidFill>
                <a:latin typeface="Trebuchet MS"/>
                <a:cs typeface="Trebuchet MS"/>
              </a:rPr>
              <a:t>by </a:t>
            </a:r>
            <a:r>
              <a:rPr sz="2200" b="1" spc="105" dirty="0">
                <a:solidFill>
                  <a:srgbClr val="992F2E"/>
                </a:solidFill>
                <a:latin typeface="Trebuchet MS"/>
                <a:cs typeface="Trebuchet MS"/>
              </a:rPr>
              <a:t>identifying</a:t>
            </a:r>
            <a:r>
              <a:rPr sz="2200" b="1" spc="-190" dirty="0">
                <a:solidFill>
                  <a:srgbClr val="992F2E"/>
                </a:solidFill>
                <a:latin typeface="Trebuchet MS"/>
                <a:cs typeface="Trebuchet MS"/>
              </a:rPr>
              <a:t> </a:t>
            </a:r>
            <a:r>
              <a:rPr sz="2200" b="1" spc="145" dirty="0">
                <a:solidFill>
                  <a:srgbClr val="992F2E"/>
                </a:solidFill>
                <a:latin typeface="Trebuchet MS"/>
                <a:cs typeface="Trebuchet MS"/>
              </a:rPr>
              <a:t>key</a:t>
            </a:r>
            <a:r>
              <a:rPr sz="2200" b="1" spc="-185" dirty="0">
                <a:solidFill>
                  <a:srgbClr val="992F2E"/>
                </a:solidFill>
                <a:latin typeface="Trebuchet MS"/>
                <a:cs typeface="Trebuchet MS"/>
              </a:rPr>
              <a:t> </a:t>
            </a:r>
            <a:r>
              <a:rPr sz="2200" b="1" spc="125" dirty="0">
                <a:solidFill>
                  <a:srgbClr val="992F2E"/>
                </a:solidFill>
                <a:latin typeface="Trebuchet MS"/>
                <a:cs typeface="Trebuchet MS"/>
              </a:rPr>
              <a:t>trends</a:t>
            </a:r>
            <a:r>
              <a:rPr sz="2200" b="1" spc="-185" dirty="0">
                <a:solidFill>
                  <a:srgbClr val="992F2E"/>
                </a:solidFill>
                <a:latin typeface="Trebuchet MS"/>
                <a:cs typeface="Trebuchet MS"/>
              </a:rPr>
              <a:t> </a:t>
            </a:r>
            <a:r>
              <a:rPr sz="2200" b="1" spc="80" dirty="0">
                <a:solidFill>
                  <a:srgbClr val="992F2E"/>
                </a:solidFill>
                <a:latin typeface="Trebuchet MS"/>
                <a:cs typeface="Trebuchet MS"/>
              </a:rPr>
              <a:t>in</a:t>
            </a:r>
            <a:r>
              <a:rPr sz="2200" b="1" spc="-185" dirty="0">
                <a:solidFill>
                  <a:srgbClr val="992F2E"/>
                </a:solidFill>
                <a:latin typeface="Trebuchet MS"/>
                <a:cs typeface="Trebuchet MS"/>
              </a:rPr>
              <a:t> </a:t>
            </a:r>
            <a:r>
              <a:rPr sz="2200" b="1" spc="185" dirty="0">
                <a:solidFill>
                  <a:srgbClr val="992F2E"/>
                </a:solidFill>
                <a:latin typeface="Trebuchet MS"/>
                <a:cs typeface="Trebuchet MS"/>
              </a:rPr>
              <a:t>sales</a:t>
            </a:r>
            <a:r>
              <a:rPr sz="2200" b="1" spc="-185" dirty="0">
                <a:solidFill>
                  <a:srgbClr val="992F2E"/>
                </a:solidFill>
                <a:latin typeface="Trebuchet MS"/>
                <a:cs typeface="Trebuchet MS"/>
              </a:rPr>
              <a:t> </a:t>
            </a:r>
            <a:r>
              <a:rPr sz="2200" b="1" spc="114" dirty="0">
                <a:solidFill>
                  <a:srgbClr val="992F2E"/>
                </a:solidFill>
                <a:latin typeface="Trebuchet MS"/>
                <a:cs typeface="Trebuchet MS"/>
              </a:rPr>
              <a:t>performance,</a:t>
            </a:r>
            <a:r>
              <a:rPr sz="2200" b="1" spc="-185" dirty="0">
                <a:solidFill>
                  <a:srgbClr val="992F2E"/>
                </a:solidFill>
                <a:latin typeface="Trebuchet MS"/>
                <a:cs typeface="Trebuchet MS"/>
              </a:rPr>
              <a:t> </a:t>
            </a:r>
            <a:r>
              <a:rPr sz="2200" b="1" spc="160" dirty="0">
                <a:solidFill>
                  <a:srgbClr val="992F2E"/>
                </a:solidFill>
                <a:latin typeface="Trebuchet MS"/>
                <a:cs typeface="Trebuchet MS"/>
              </a:rPr>
              <a:t>customer</a:t>
            </a:r>
            <a:r>
              <a:rPr sz="2200" b="1" spc="-185" dirty="0">
                <a:solidFill>
                  <a:srgbClr val="992F2E"/>
                </a:solidFill>
                <a:latin typeface="Trebuchet MS"/>
                <a:cs typeface="Trebuchet MS"/>
              </a:rPr>
              <a:t> </a:t>
            </a:r>
            <a:r>
              <a:rPr sz="2200" b="1" spc="100" dirty="0">
                <a:solidFill>
                  <a:srgbClr val="992F2E"/>
                </a:solidFill>
                <a:latin typeface="Trebuchet MS"/>
                <a:cs typeface="Trebuchet MS"/>
              </a:rPr>
              <a:t>behavior,</a:t>
            </a:r>
            <a:r>
              <a:rPr sz="2200" b="1" spc="-185" dirty="0">
                <a:solidFill>
                  <a:srgbClr val="992F2E"/>
                </a:solidFill>
                <a:latin typeface="Trebuchet MS"/>
                <a:cs typeface="Trebuchet MS"/>
              </a:rPr>
              <a:t> </a:t>
            </a:r>
            <a:r>
              <a:rPr sz="2200" b="1" spc="210" dirty="0">
                <a:solidFill>
                  <a:srgbClr val="992F2E"/>
                </a:solidFill>
                <a:latin typeface="Trebuchet MS"/>
                <a:cs typeface="Trebuchet MS"/>
              </a:rPr>
              <a:t>and </a:t>
            </a:r>
            <a:r>
              <a:rPr sz="2200" b="1" spc="120" dirty="0">
                <a:solidFill>
                  <a:srgbClr val="992F2E"/>
                </a:solidFill>
                <a:latin typeface="Trebuchet MS"/>
                <a:cs typeface="Trebuchet MS"/>
              </a:rPr>
              <a:t>operational</a:t>
            </a:r>
            <a:r>
              <a:rPr sz="2200" b="1" spc="-165" dirty="0">
                <a:solidFill>
                  <a:srgbClr val="992F2E"/>
                </a:solidFill>
                <a:latin typeface="Trebuchet MS"/>
                <a:cs typeface="Trebuchet MS"/>
              </a:rPr>
              <a:t> </a:t>
            </a:r>
            <a:r>
              <a:rPr sz="2200" b="1" spc="45" dirty="0">
                <a:solidFill>
                  <a:srgbClr val="992F2E"/>
                </a:solidFill>
                <a:latin typeface="Trebuchet MS"/>
                <a:cs typeface="Trebuchet MS"/>
              </a:rPr>
              <a:t>efficiency.</a:t>
            </a:r>
            <a:endParaRPr sz="2200">
              <a:latin typeface="Trebuchet MS"/>
              <a:cs typeface="Trebuchet MS"/>
            </a:endParaRPr>
          </a:p>
          <a:p>
            <a:pPr>
              <a:lnSpc>
                <a:spcPct val="100000"/>
              </a:lnSpc>
              <a:spcBef>
                <a:spcPts val="1495"/>
              </a:spcBef>
            </a:pPr>
            <a:endParaRPr sz="2200">
              <a:latin typeface="Trebuchet MS"/>
              <a:cs typeface="Trebuchet MS"/>
            </a:endParaRPr>
          </a:p>
          <a:p>
            <a:pPr marL="12700" marR="502284">
              <a:lnSpc>
                <a:spcPct val="153400"/>
              </a:lnSpc>
            </a:pPr>
            <a:r>
              <a:rPr sz="2200" b="1" spc="90" dirty="0">
                <a:solidFill>
                  <a:srgbClr val="992F2E"/>
                </a:solidFill>
                <a:latin typeface="Trebuchet MS"/>
                <a:cs typeface="Trebuchet MS"/>
              </a:rPr>
              <a:t>This</a:t>
            </a:r>
            <a:r>
              <a:rPr sz="2200" b="1" spc="-185" dirty="0">
                <a:solidFill>
                  <a:srgbClr val="992F2E"/>
                </a:solidFill>
                <a:latin typeface="Trebuchet MS"/>
                <a:cs typeface="Trebuchet MS"/>
              </a:rPr>
              <a:t> </a:t>
            </a:r>
            <a:r>
              <a:rPr sz="2200" b="1" spc="65" dirty="0">
                <a:solidFill>
                  <a:srgbClr val="992F2E"/>
                </a:solidFill>
                <a:latin typeface="Trebuchet MS"/>
                <a:cs typeface="Trebuchet MS"/>
              </a:rPr>
              <a:t>project</a:t>
            </a:r>
            <a:r>
              <a:rPr sz="2200" b="1" spc="-185" dirty="0">
                <a:solidFill>
                  <a:srgbClr val="992F2E"/>
                </a:solidFill>
                <a:latin typeface="Trebuchet MS"/>
                <a:cs typeface="Trebuchet MS"/>
              </a:rPr>
              <a:t> </a:t>
            </a:r>
            <a:r>
              <a:rPr sz="2200" b="1" spc="150" dirty="0">
                <a:solidFill>
                  <a:srgbClr val="992F2E"/>
                </a:solidFill>
                <a:latin typeface="Trebuchet MS"/>
                <a:cs typeface="Trebuchet MS"/>
              </a:rPr>
              <a:t>covers</a:t>
            </a:r>
            <a:r>
              <a:rPr sz="2200" b="1" spc="-185" dirty="0">
                <a:solidFill>
                  <a:srgbClr val="992F2E"/>
                </a:solidFill>
                <a:latin typeface="Trebuchet MS"/>
                <a:cs typeface="Trebuchet MS"/>
              </a:rPr>
              <a:t> </a:t>
            </a:r>
            <a:r>
              <a:rPr sz="2200" b="1" spc="210" dirty="0">
                <a:solidFill>
                  <a:srgbClr val="992F2E"/>
                </a:solidFill>
                <a:latin typeface="Trebuchet MS"/>
                <a:cs typeface="Trebuchet MS"/>
              </a:rPr>
              <a:t>advanced</a:t>
            </a:r>
            <a:r>
              <a:rPr sz="2200" b="1" spc="-185" dirty="0">
                <a:solidFill>
                  <a:srgbClr val="992F2E"/>
                </a:solidFill>
                <a:latin typeface="Trebuchet MS"/>
                <a:cs typeface="Trebuchet MS"/>
              </a:rPr>
              <a:t> </a:t>
            </a:r>
            <a:r>
              <a:rPr sz="2200" b="1" spc="65" dirty="0">
                <a:solidFill>
                  <a:srgbClr val="992F2E"/>
                </a:solidFill>
                <a:latin typeface="Trebuchet MS"/>
                <a:cs typeface="Trebuchet MS"/>
              </a:rPr>
              <a:t>SQL</a:t>
            </a:r>
            <a:r>
              <a:rPr sz="2200" b="1" spc="-185" dirty="0">
                <a:solidFill>
                  <a:srgbClr val="992F2E"/>
                </a:solidFill>
                <a:latin typeface="Trebuchet MS"/>
                <a:cs typeface="Trebuchet MS"/>
              </a:rPr>
              <a:t> </a:t>
            </a:r>
            <a:r>
              <a:rPr sz="2200" b="1" spc="210" dirty="0">
                <a:solidFill>
                  <a:srgbClr val="992F2E"/>
                </a:solidFill>
                <a:latin typeface="Trebuchet MS"/>
                <a:cs typeface="Trebuchet MS"/>
              </a:rPr>
              <a:t>data</a:t>
            </a:r>
            <a:r>
              <a:rPr sz="2200" b="1" spc="-185" dirty="0">
                <a:solidFill>
                  <a:srgbClr val="992F2E"/>
                </a:solidFill>
                <a:latin typeface="Trebuchet MS"/>
                <a:cs typeface="Trebuchet MS"/>
              </a:rPr>
              <a:t> </a:t>
            </a:r>
            <a:r>
              <a:rPr sz="2200" b="1" spc="95" dirty="0">
                <a:solidFill>
                  <a:srgbClr val="992F2E"/>
                </a:solidFill>
                <a:latin typeface="Trebuchet MS"/>
                <a:cs typeface="Trebuchet MS"/>
              </a:rPr>
              <a:t>extraction</a:t>
            </a:r>
            <a:r>
              <a:rPr sz="2200" b="1" spc="-185" dirty="0">
                <a:solidFill>
                  <a:srgbClr val="992F2E"/>
                </a:solidFill>
                <a:latin typeface="Trebuchet MS"/>
                <a:cs typeface="Trebuchet MS"/>
              </a:rPr>
              <a:t> </a:t>
            </a:r>
            <a:r>
              <a:rPr sz="2200" b="1" spc="235" dirty="0">
                <a:solidFill>
                  <a:srgbClr val="992F2E"/>
                </a:solidFill>
                <a:latin typeface="Trebuchet MS"/>
                <a:cs typeface="Trebuchet MS"/>
              </a:rPr>
              <a:t>and</a:t>
            </a:r>
            <a:r>
              <a:rPr sz="2200" b="1" spc="-185" dirty="0">
                <a:solidFill>
                  <a:srgbClr val="992F2E"/>
                </a:solidFill>
                <a:latin typeface="Trebuchet MS"/>
                <a:cs typeface="Trebuchet MS"/>
              </a:rPr>
              <a:t> </a:t>
            </a:r>
            <a:r>
              <a:rPr sz="2200" b="1" spc="80" dirty="0">
                <a:solidFill>
                  <a:srgbClr val="992F2E"/>
                </a:solidFill>
                <a:latin typeface="Trebuchet MS"/>
                <a:cs typeface="Trebuchet MS"/>
              </a:rPr>
              <a:t>interactive </a:t>
            </a:r>
            <a:r>
              <a:rPr sz="2200" b="1" spc="204" dirty="0">
                <a:solidFill>
                  <a:srgbClr val="992F2E"/>
                </a:solidFill>
                <a:latin typeface="Trebuchet MS"/>
                <a:cs typeface="Trebuchet MS"/>
              </a:rPr>
              <a:t>dashboard</a:t>
            </a:r>
            <a:r>
              <a:rPr sz="2200" b="1" spc="-190" dirty="0">
                <a:solidFill>
                  <a:srgbClr val="992F2E"/>
                </a:solidFill>
                <a:latin typeface="Trebuchet MS"/>
                <a:cs typeface="Trebuchet MS"/>
              </a:rPr>
              <a:t> </a:t>
            </a:r>
            <a:r>
              <a:rPr sz="2200" b="1" spc="110" dirty="0">
                <a:solidFill>
                  <a:srgbClr val="992F2E"/>
                </a:solidFill>
                <a:latin typeface="Trebuchet MS"/>
                <a:cs typeface="Trebuchet MS"/>
              </a:rPr>
              <a:t>creation</a:t>
            </a:r>
            <a:r>
              <a:rPr sz="2200" b="1" spc="-185" dirty="0">
                <a:solidFill>
                  <a:srgbClr val="992F2E"/>
                </a:solidFill>
                <a:latin typeface="Trebuchet MS"/>
                <a:cs typeface="Trebuchet MS"/>
              </a:rPr>
              <a:t> </a:t>
            </a:r>
            <a:r>
              <a:rPr sz="2200" b="1" spc="80" dirty="0">
                <a:solidFill>
                  <a:srgbClr val="992F2E"/>
                </a:solidFill>
                <a:latin typeface="Trebuchet MS"/>
                <a:cs typeface="Trebuchet MS"/>
              </a:rPr>
              <a:t>in</a:t>
            </a:r>
            <a:r>
              <a:rPr sz="2200" b="1" spc="-185" dirty="0">
                <a:solidFill>
                  <a:srgbClr val="992F2E"/>
                </a:solidFill>
                <a:latin typeface="Trebuchet MS"/>
                <a:cs typeface="Trebuchet MS"/>
              </a:rPr>
              <a:t> </a:t>
            </a:r>
            <a:r>
              <a:rPr sz="2200" b="1" spc="90" dirty="0">
                <a:solidFill>
                  <a:srgbClr val="992F2E"/>
                </a:solidFill>
                <a:latin typeface="Trebuchet MS"/>
                <a:cs typeface="Trebuchet MS"/>
              </a:rPr>
              <a:t>Power</a:t>
            </a:r>
            <a:r>
              <a:rPr sz="2200" b="1" spc="-185" dirty="0">
                <a:solidFill>
                  <a:srgbClr val="992F2E"/>
                </a:solidFill>
                <a:latin typeface="Trebuchet MS"/>
                <a:cs typeface="Trebuchet MS"/>
              </a:rPr>
              <a:t> </a:t>
            </a:r>
            <a:r>
              <a:rPr sz="2200" b="1" spc="100" dirty="0">
                <a:solidFill>
                  <a:srgbClr val="992F2E"/>
                </a:solidFill>
                <a:latin typeface="Trebuchet MS"/>
                <a:cs typeface="Trebuchet MS"/>
              </a:rPr>
              <a:t>BI/Tableau,</a:t>
            </a:r>
            <a:r>
              <a:rPr sz="2200" b="1" spc="-185" dirty="0">
                <a:solidFill>
                  <a:srgbClr val="992F2E"/>
                </a:solidFill>
                <a:latin typeface="Trebuchet MS"/>
                <a:cs typeface="Trebuchet MS"/>
              </a:rPr>
              <a:t> </a:t>
            </a:r>
            <a:r>
              <a:rPr sz="2200" b="1" spc="140" dirty="0">
                <a:solidFill>
                  <a:srgbClr val="992F2E"/>
                </a:solidFill>
                <a:latin typeface="Trebuchet MS"/>
                <a:cs typeface="Trebuchet MS"/>
              </a:rPr>
              <a:t>providing</a:t>
            </a:r>
            <a:r>
              <a:rPr sz="2200" b="1" spc="-185" dirty="0">
                <a:solidFill>
                  <a:srgbClr val="992F2E"/>
                </a:solidFill>
                <a:latin typeface="Trebuchet MS"/>
                <a:cs typeface="Trebuchet MS"/>
              </a:rPr>
              <a:t> </a:t>
            </a:r>
            <a:r>
              <a:rPr sz="2200" b="1" spc="315" dirty="0">
                <a:solidFill>
                  <a:srgbClr val="992F2E"/>
                </a:solidFill>
                <a:latin typeface="Trebuchet MS"/>
                <a:cs typeface="Trebuchet MS"/>
              </a:rPr>
              <a:t>a</a:t>
            </a:r>
            <a:r>
              <a:rPr sz="2200" b="1" spc="-185" dirty="0">
                <a:solidFill>
                  <a:srgbClr val="992F2E"/>
                </a:solidFill>
                <a:latin typeface="Trebuchet MS"/>
                <a:cs typeface="Trebuchet MS"/>
              </a:rPr>
              <a:t> </a:t>
            </a:r>
            <a:r>
              <a:rPr sz="2200" b="1" spc="145" dirty="0">
                <a:solidFill>
                  <a:srgbClr val="992F2E"/>
                </a:solidFill>
                <a:latin typeface="Trebuchet MS"/>
                <a:cs typeface="Trebuchet MS"/>
              </a:rPr>
              <a:t>comprehensive </a:t>
            </a:r>
            <a:r>
              <a:rPr sz="2200" b="1" spc="110" dirty="0">
                <a:solidFill>
                  <a:srgbClr val="992F2E"/>
                </a:solidFill>
                <a:latin typeface="Trebuchet MS"/>
                <a:cs typeface="Trebuchet MS"/>
              </a:rPr>
              <a:t>view</a:t>
            </a:r>
            <a:r>
              <a:rPr sz="2200" b="1" spc="-200" dirty="0">
                <a:solidFill>
                  <a:srgbClr val="992F2E"/>
                </a:solidFill>
                <a:latin typeface="Trebuchet MS"/>
                <a:cs typeface="Trebuchet MS"/>
              </a:rPr>
              <a:t> </a:t>
            </a:r>
            <a:r>
              <a:rPr sz="2200" b="1" spc="60" dirty="0">
                <a:solidFill>
                  <a:srgbClr val="992F2E"/>
                </a:solidFill>
                <a:latin typeface="Trebuchet MS"/>
                <a:cs typeface="Trebuchet MS"/>
              </a:rPr>
              <a:t>of</a:t>
            </a:r>
            <a:r>
              <a:rPr sz="2200" b="1" spc="-200" dirty="0">
                <a:solidFill>
                  <a:srgbClr val="992F2E"/>
                </a:solidFill>
                <a:latin typeface="Trebuchet MS"/>
                <a:cs typeface="Trebuchet MS"/>
              </a:rPr>
              <a:t> </a:t>
            </a:r>
            <a:r>
              <a:rPr sz="2200" b="1" spc="180" dirty="0">
                <a:solidFill>
                  <a:srgbClr val="992F2E"/>
                </a:solidFill>
                <a:latin typeface="Trebuchet MS"/>
                <a:cs typeface="Trebuchet MS"/>
              </a:rPr>
              <a:t>business</a:t>
            </a:r>
            <a:r>
              <a:rPr sz="2200" b="1" spc="-195" dirty="0">
                <a:solidFill>
                  <a:srgbClr val="992F2E"/>
                </a:solidFill>
                <a:latin typeface="Trebuchet MS"/>
                <a:cs typeface="Trebuchet MS"/>
              </a:rPr>
              <a:t> </a:t>
            </a:r>
            <a:r>
              <a:rPr sz="2200" b="1" spc="105" dirty="0">
                <a:solidFill>
                  <a:srgbClr val="992F2E"/>
                </a:solidFill>
                <a:latin typeface="Trebuchet MS"/>
                <a:cs typeface="Trebuchet MS"/>
              </a:rPr>
              <a:t>performance.</a:t>
            </a:r>
            <a:endParaRPr sz="2200">
              <a:latin typeface="Trebuchet MS"/>
              <a:cs typeface="Trebuchet MS"/>
            </a:endParaRPr>
          </a:p>
        </p:txBody>
      </p:sp>
      <p:sp>
        <p:nvSpPr>
          <p:cNvPr id="4" name="object 4"/>
          <p:cNvSpPr txBox="1">
            <a:spLocks noGrp="1"/>
          </p:cNvSpPr>
          <p:nvPr>
            <p:ph type="title"/>
          </p:nvPr>
        </p:nvSpPr>
        <p:spPr>
          <a:xfrm>
            <a:off x="663488" y="1171606"/>
            <a:ext cx="6257290" cy="1092200"/>
          </a:xfrm>
          <a:prstGeom prst="rect">
            <a:avLst/>
          </a:prstGeom>
        </p:spPr>
        <p:txBody>
          <a:bodyPr vert="horz" wrap="square" lIns="0" tIns="12700" rIns="0" bIns="0" rtlCol="0">
            <a:spAutoFit/>
          </a:bodyPr>
          <a:lstStyle/>
          <a:p>
            <a:pPr marL="12700">
              <a:lnSpc>
                <a:spcPct val="100000"/>
              </a:lnSpc>
              <a:spcBef>
                <a:spcPts val="100"/>
              </a:spcBef>
            </a:pPr>
            <a:r>
              <a:rPr sz="7000" spc="490" dirty="0"/>
              <a:t>About</a:t>
            </a:r>
            <a:r>
              <a:rPr sz="7000" spc="-625" dirty="0"/>
              <a:t> </a:t>
            </a:r>
            <a:r>
              <a:rPr sz="7000" spc="210" dirty="0"/>
              <a:t>project</a:t>
            </a:r>
            <a:endParaRPr sz="7000"/>
          </a:p>
        </p:txBody>
      </p:sp>
      <p:pic>
        <p:nvPicPr>
          <p:cNvPr id="5" name="object 5"/>
          <p:cNvPicPr/>
          <p:nvPr/>
        </p:nvPicPr>
        <p:blipFill>
          <a:blip r:embed="rId2" cstate="print"/>
          <a:stretch>
            <a:fillRect/>
          </a:stretch>
        </p:blipFill>
        <p:spPr>
          <a:xfrm>
            <a:off x="11048470" y="2325288"/>
            <a:ext cx="6977029" cy="563362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728338" y="1724397"/>
            <a:ext cx="15220949" cy="7877174"/>
          </a:xfrm>
          <a:prstGeom prst="rect">
            <a:avLst/>
          </a:prstGeom>
        </p:spPr>
      </p:pic>
      <p:sp>
        <p:nvSpPr>
          <p:cNvPr id="3" name="object 3"/>
          <p:cNvSpPr txBox="1">
            <a:spLocks noGrp="1"/>
          </p:cNvSpPr>
          <p:nvPr>
            <p:ph type="title"/>
          </p:nvPr>
        </p:nvSpPr>
        <p:spPr>
          <a:xfrm>
            <a:off x="1035050" y="633486"/>
            <a:ext cx="9963785" cy="787400"/>
          </a:xfrm>
          <a:prstGeom prst="rect">
            <a:avLst/>
          </a:prstGeom>
        </p:spPr>
        <p:txBody>
          <a:bodyPr vert="horz" wrap="square" lIns="0" tIns="12700" rIns="0" bIns="0" rtlCol="0">
            <a:spAutoFit/>
          </a:bodyPr>
          <a:lstStyle/>
          <a:p>
            <a:pPr marL="12700">
              <a:lnSpc>
                <a:spcPct val="100000"/>
              </a:lnSpc>
              <a:spcBef>
                <a:spcPts val="100"/>
              </a:spcBef>
            </a:pPr>
            <a:r>
              <a:rPr sz="5000" spc="405" dirty="0">
                <a:solidFill>
                  <a:srgbClr val="992F2E"/>
                </a:solidFill>
              </a:rPr>
              <a:t>Sales</a:t>
            </a:r>
            <a:r>
              <a:rPr sz="5000" spc="-430" dirty="0">
                <a:solidFill>
                  <a:srgbClr val="992F2E"/>
                </a:solidFill>
              </a:rPr>
              <a:t> </a:t>
            </a:r>
            <a:r>
              <a:rPr sz="5000" spc="305" dirty="0">
                <a:solidFill>
                  <a:srgbClr val="992F2E"/>
                </a:solidFill>
              </a:rPr>
              <a:t>Performance</a:t>
            </a:r>
            <a:r>
              <a:rPr sz="5000" spc="-425" dirty="0">
                <a:solidFill>
                  <a:srgbClr val="992F2E"/>
                </a:solidFill>
              </a:rPr>
              <a:t> </a:t>
            </a:r>
            <a:r>
              <a:rPr sz="5000" spc="445" dirty="0">
                <a:solidFill>
                  <a:srgbClr val="992F2E"/>
                </a:solidFill>
              </a:rPr>
              <a:t>Dashboard</a:t>
            </a:r>
            <a:endParaRPr sz="50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99816" y="2165182"/>
            <a:ext cx="8296274" cy="5333999"/>
          </a:xfrm>
          <a:prstGeom prst="rect">
            <a:avLst/>
          </a:prstGeom>
        </p:spPr>
      </p:pic>
      <p:sp>
        <p:nvSpPr>
          <p:cNvPr id="3" name="object 3"/>
          <p:cNvSpPr txBox="1">
            <a:spLocks noGrp="1"/>
          </p:cNvSpPr>
          <p:nvPr>
            <p:ph type="title"/>
          </p:nvPr>
        </p:nvSpPr>
        <p:spPr>
          <a:xfrm>
            <a:off x="9971726" y="3406335"/>
            <a:ext cx="7275830" cy="2700020"/>
          </a:xfrm>
          <a:prstGeom prst="rect">
            <a:avLst/>
          </a:prstGeom>
        </p:spPr>
        <p:txBody>
          <a:bodyPr vert="horz" wrap="square" lIns="0" tIns="11430" rIns="0" bIns="0" rtlCol="0">
            <a:spAutoFit/>
          </a:bodyPr>
          <a:lstStyle/>
          <a:p>
            <a:pPr marL="12700" marR="5080">
              <a:lnSpc>
                <a:spcPct val="117000"/>
              </a:lnSpc>
              <a:spcBef>
                <a:spcPts val="90"/>
              </a:spcBef>
            </a:pPr>
            <a:r>
              <a:rPr sz="3750" spc="330" dirty="0">
                <a:solidFill>
                  <a:srgbClr val="992F2E"/>
                </a:solidFill>
              </a:rPr>
              <a:t>Added</a:t>
            </a:r>
            <a:r>
              <a:rPr sz="3750" spc="-315" dirty="0">
                <a:solidFill>
                  <a:srgbClr val="992F2E"/>
                </a:solidFill>
              </a:rPr>
              <a:t> </a:t>
            </a:r>
            <a:r>
              <a:rPr sz="3750" spc="430" dirty="0">
                <a:solidFill>
                  <a:srgbClr val="992F2E"/>
                </a:solidFill>
              </a:rPr>
              <a:t>an</a:t>
            </a:r>
            <a:r>
              <a:rPr sz="3750" spc="-315" dirty="0">
                <a:solidFill>
                  <a:srgbClr val="992F2E"/>
                </a:solidFill>
              </a:rPr>
              <a:t> </a:t>
            </a:r>
            <a:r>
              <a:rPr sz="3750" spc="180" dirty="0">
                <a:solidFill>
                  <a:srgbClr val="992F2E"/>
                </a:solidFill>
              </a:rPr>
              <a:t>Interactive</a:t>
            </a:r>
            <a:r>
              <a:rPr sz="3750" spc="-315" dirty="0">
                <a:solidFill>
                  <a:srgbClr val="992F2E"/>
                </a:solidFill>
              </a:rPr>
              <a:t> </a:t>
            </a:r>
            <a:r>
              <a:rPr sz="3750" spc="-10" dirty="0">
                <a:solidFill>
                  <a:srgbClr val="992F2E"/>
                </a:solidFill>
              </a:rPr>
              <a:t>Filter </a:t>
            </a:r>
            <a:r>
              <a:rPr sz="3750" spc="235" dirty="0">
                <a:solidFill>
                  <a:srgbClr val="992F2E"/>
                </a:solidFill>
              </a:rPr>
              <a:t>Panel</a:t>
            </a:r>
            <a:r>
              <a:rPr sz="3750" spc="-325" dirty="0">
                <a:solidFill>
                  <a:srgbClr val="992F2E"/>
                </a:solidFill>
              </a:rPr>
              <a:t> </a:t>
            </a:r>
            <a:r>
              <a:rPr sz="3750" spc="220" dirty="0">
                <a:solidFill>
                  <a:srgbClr val="992F2E"/>
                </a:solidFill>
              </a:rPr>
              <a:t>button</a:t>
            </a:r>
            <a:r>
              <a:rPr sz="3750" spc="-325" dirty="0">
                <a:solidFill>
                  <a:srgbClr val="992F2E"/>
                </a:solidFill>
              </a:rPr>
              <a:t> </a:t>
            </a:r>
            <a:r>
              <a:rPr sz="3750" spc="155" dirty="0">
                <a:solidFill>
                  <a:srgbClr val="992F2E"/>
                </a:solidFill>
              </a:rPr>
              <a:t>to</a:t>
            </a:r>
            <a:r>
              <a:rPr sz="3750" spc="-325" dirty="0">
                <a:solidFill>
                  <a:srgbClr val="992F2E"/>
                </a:solidFill>
              </a:rPr>
              <a:t> </a:t>
            </a:r>
            <a:r>
              <a:rPr sz="3750" spc="220" dirty="0">
                <a:solidFill>
                  <a:srgbClr val="992F2E"/>
                </a:solidFill>
              </a:rPr>
              <a:t>simplify </a:t>
            </a:r>
            <a:r>
              <a:rPr sz="3750" spc="300" dirty="0">
                <a:solidFill>
                  <a:srgbClr val="992F2E"/>
                </a:solidFill>
              </a:rPr>
              <a:t>navigation</a:t>
            </a:r>
            <a:r>
              <a:rPr sz="3750" spc="-325" dirty="0">
                <a:solidFill>
                  <a:srgbClr val="992F2E"/>
                </a:solidFill>
              </a:rPr>
              <a:t> </a:t>
            </a:r>
            <a:r>
              <a:rPr sz="3750" spc="405" dirty="0">
                <a:solidFill>
                  <a:srgbClr val="992F2E"/>
                </a:solidFill>
              </a:rPr>
              <a:t>and</a:t>
            </a:r>
            <a:r>
              <a:rPr sz="3750" spc="-325" dirty="0">
                <a:solidFill>
                  <a:srgbClr val="992F2E"/>
                </a:solidFill>
              </a:rPr>
              <a:t> </a:t>
            </a:r>
            <a:r>
              <a:rPr sz="3750" spc="305" dirty="0">
                <a:solidFill>
                  <a:srgbClr val="992F2E"/>
                </a:solidFill>
              </a:rPr>
              <a:t>enhance</a:t>
            </a:r>
            <a:r>
              <a:rPr sz="3750" spc="-320" dirty="0">
                <a:solidFill>
                  <a:srgbClr val="992F2E"/>
                </a:solidFill>
              </a:rPr>
              <a:t> </a:t>
            </a:r>
            <a:r>
              <a:rPr sz="3750" spc="215" dirty="0">
                <a:solidFill>
                  <a:srgbClr val="992F2E"/>
                </a:solidFill>
              </a:rPr>
              <a:t>user </a:t>
            </a:r>
            <a:r>
              <a:rPr sz="3750" spc="165" dirty="0">
                <a:solidFill>
                  <a:srgbClr val="992F2E"/>
                </a:solidFill>
              </a:rPr>
              <a:t>experience</a:t>
            </a:r>
            <a:endParaRPr sz="375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35050" y="633486"/>
            <a:ext cx="9830435" cy="787400"/>
          </a:xfrm>
          <a:prstGeom prst="rect">
            <a:avLst/>
          </a:prstGeom>
        </p:spPr>
        <p:txBody>
          <a:bodyPr vert="horz" wrap="square" lIns="0" tIns="12700" rIns="0" bIns="0" rtlCol="0">
            <a:spAutoFit/>
          </a:bodyPr>
          <a:lstStyle/>
          <a:p>
            <a:pPr marL="12700">
              <a:lnSpc>
                <a:spcPct val="100000"/>
              </a:lnSpc>
              <a:spcBef>
                <a:spcPts val="100"/>
              </a:spcBef>
            </a:pPr>
            <a:r>
              <a:rPr sz="5000" spc="409" dirty="0">
                <a:solidFill>
                  <a:srgbClr val="992F2E"/>
                </a:solidFill>
              </a:rPr>
              <a:t>Customer</a:t>
            </a:r>
            <a:r>
              <a:rPr sz="5000" spc="-420" dirty="0">
                <a:solidFill>
                  <a:srgbClr val="992F2E"/>
                </a:solidFill>
              </a:rPr>
              <a:t> </a:t>
            </a:r>
            <a:r>
              <a:rPr sz="5000" spc="370" dirty="0">
                <a:solidFill>
                  <a:srgbClr val="992F2E"/>
                </a:solidFill>
              </a:rPr>
              <a:t>Insights</a:t>
            </a:r>
            <a:r>
              <a:rPr sz="5000" spc="-420" dirty="0">
                <a:solidFill>
                  <a:srgbClr val="992F2E"/>
                </a:solidFill>
              </a:rPr>
              <a:t> </a:t>
            </a:r>
            <a:r>
              <a:rPr sz="5000" spc="445" dirty="0">
                <a:solidFill>
                  <a:srgbClr val="992F2E"/>
                </a:solidFill>
              </a:rPr>
              <a:t>Dashboard</a:t>
            </a:r>
            <a:endParaRPr sz="5000"/>
          </a:p>
        </p:txBody>
      </p:sp>
      <p:pic>
        <p:nvPicPr>
          <p:cNvPr id="3" name="object 3"/>
          <p:cNvPicPr/>
          <p:nvPr/>
        </p:nvPicPr>
        <p:blipFill>
          <a:blip r:embed="rId2" cstate="print"/>
          <a:stretch>
            <a:fillRect/>
          </a:stretch>
        </p:blipFill>
        <p:spPr>
          <a:xfrm>
            <a:off x="1853866" y="1698390"/>
            <a:ext cx="15106649" cy="790976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35050" y="633486"/>
            <a:ext cx="13760450" cy="787400"/>
          </a:xfrm>
          <a:prstGeom prst="rect">
            <a:avLst/>
          </a:prstGeom>
        </p:spPr>
        <p:txBody>
          <a:bodyPr vert="horz" wrap="square" lIns="0" tIns="12700" rIns="0" bIns="0" rtlCol="0">
            <a:spAutoFit/>
          </a:bodyPr>
          <a:lstStyle/>
          <a:p>
            <a:pPr marL="12700">
              <a:lnSpc>
                <a:spcPct val="100000"/>
              </a:lnSpc>
              <a:spcBef>
                <a:spcPts val="100"/>
              </a:spcBef>
            </a:pPr>
            <a:r>
              <a:rPr sz="5000" spc="335" dirty="0">
                <a:solidFill>
                  <a:srgbClr val="992F2E"/>
                </a:solidFill>
              </a:rPr>
              <a:t>Regional</a:t>
            </a:r>
            <a:r>
              <a:rPr sz="5000" spc="-440" dirty="0">
                <a:solidFill>
                  <a:srgbClr val="992F2E"/>
                </a:solidFill>
              </a:rPr>
              <a:t> </a:t>
            </a:r>
            <a:r>
              <a:rPr sz="5000" spc="455" dirty="0">
                <a:solidFill>
                  <a:srgbClr val="992F2E"/>
                </a:solidFill>
              </a:rPr>
              <a:t>&amp;</a:t>
            </a:r>
            <a:r>
              <a:rPr sz="5000" spc="-434" dirty="0">
                <a:solidFill>
                  <a:srgbClr val="992F2E"/>
                </a:solidFill>
              </a:rPr>
              <a:t> </a:t>
            </a:r>
            <a:r>
              <a:rPr sz="5000" spc="290" dirty="0">
                <a:solidFill>
                  <a:srgbClr val="992F2E"/>
                </a:solidFill>
              </a:rPr>
              <a:t>Operational</a:t>
            </a:r>
            <a:r>
              <a:rPr sz="5000" spc="-434" dirty="0">
                <a:solidFill>
                  <a:srgbClr val="992F2E"/>
                </a:solidFill>
              </a:rPr>
              <a:t> </a:t>
            </a:r>
            <a:r>
              <a:rPr sz="5000" spc="260" dirty="0">
                <a:solidFill>
                  <a:srgbClr val="992F2E"/>
                </a:solidFill>
              </a:rPr>
              <a:t>Trends</a:t>
            </a:r>
            <a:r>
              <a:rPr sz="5000" spc="-434" dirty="0">
                <a:solidFill>
                  <a:srgbClr val="992F2E"/>
                </a:solidFill>
              </a:rPr>
              <a:t> </a:t>
            </a:r>
            <a:r>
              <a:rPr sz="5000" spc="445" dirty="0">
                <a:solidFill>
                  <a:srgbClr val="992F2E"/>
                </a:solidFill>
              </a:rPr>
              <a:t>Dashboard</a:t>
            </a:r>
            <a:endParaRPr sz="5000"/>
          </a:p>
        </p:txBody>
      </p:sp>
      <p:grpSp>
        <p:nvGrpSpPr>
          <p:cNvPr id="3" name="object 3"/>
          <p:cNvGrpSpPr/>
          <p:nvPr/>
        </p:nvGrpSpPr>
        <p:grpSpPr>
          <a:xfrm>
            <a:off x="1853866" y="1698390"/>
            <a:ext cx="15335250" cy="8001000"/>
            <a:chOff x="1853866" y="1698390"/>
            <a:chExt cx="15335250" cy="8001000"/>
          </a:xfrm>
        </p:grpSpPr>
        <p:pic>
          <p:nvPicPr>
            <p:cNvPr id="4" name="object 4"/>
            <p:cNvPicPr/>
            <p:nvPr/>
          </p:nvPicPr>
          <p:blipFill>
            <a:blip r:embed="rId2" cstate="print"/>
            <a:stretch>
              <a:fillRect/>
            </a:stretch>
          </p:blipFill>
          <p:spPr>
            <a:xfrm>
              <a:off x="1853866" y="1698390"/>
              <a:ext cx="15106649" cy="7909765"/>
            </a:xfrm>
            <a:prstGeom prst="rect">
              <a:avLst/>
            </a:prstGeom>
          </p:spPr>
        </p:pic>
        <p:pic>
          <p:nvPicPr>
            <p:cNvPr id="5" name="object 5"/>
            <p:cNvPicPr/>
            <p:nvPr/>
          </p:nvPicPr>
          <p:blipFill>
            <a:blip r:embed="rId3" cstate="print"/>
            <a:stretch>
              <a:fillRect/>
            </a:stretch>
          </p:blipFill>
          <p:spPr>
            <a:xfrm>
              <a:off x="1853866" y="1698390"/>
              <a:ext cx="15335249" cy="8000999"/>
            </a:xfrm>
            <a:prstGeom prst="rect">
              <a:avLst/>
            </a:prstGeom>
          </p:spPr>
        </p:pic>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97484" y="1792136"/>
            <a:ext cx="7797165" cy="4415155"/>
          </a:xfrm>
          <a:prstGeom prst="rect">
            <a:avLst/>
          </a:prstGeom>
        </p:spPr>
        <p:txBody>
          <a:bodyPr vert="horz" wrap="square" lIns="0" tIns="165100" rIns="0" bIns="0" rtlCol="0">
            <a:spAutoFit/>
          </a:bodyPr>
          <a:lstStyle/>
          <a:p>
            <a:pPr marL="12700">
              <a:lnSpc>
                <a:spcPct val="100000"/>
              </a:lnSpc>
              <a:spcBef>
                <a:spcPts val="1300"/>
              </a:spcBef>
            </a:pPr>
            <a:r>
              <a:rPr sz="6200" b="1" spc="515" dirty="0">
                <a:solidFill>
                  <a:srgbClr val="3328B9"/>
                </a:solidFill>
                <a:latin typeface="Trebuchet MS"/>
                <a:cs typeface="Trebuchet MS"/>
              </a:rPr>
              <a:t>Phase</a:t>
            </a:r>
            <a:r>
              <a:rPr sz="6200" b="1" spc="-545" dirty="0">
                <a:solidFill>
                  <a:srgbClr val="3328B9"/>
                </a:solidFill>
                <a:latin typeface="Trebuchet MS"/>
                <a:cs typeface="Trebuchet MS"/>
              </a:rPr>
              <a:t> </a:t>
            </a:r>
            <a:r>
              <a:rPr sz="6200" b="1" spc="-25" dirty="0">
                <a:solidFill>
                  <a:srgbClr val="3328B9"/>
                </a:solidFill>
                <a:latin typeface="Trebuchet MS"/>
                <a:cs typeface="Trebuchet MS"/>
              </a:rPr>
              <a:t>3:</a:t>
            </a:r>
            <a:endParaRPr sz="6200">
              <a:latin typeface="Trebuchet MS"/>
              <a:cs typeface="Trebuchet MS"/>
            </a:endParaRPr>
          </a:p>
          <a:p>
            <a:pPr marL="12700" marR="5080">
              <a:lnSpc>
                <a:spcPct val="116100"/>
              </a:lnSpc>
            </a:pPr>
            <a:r>
              <a:rPr sz="6200" b="1" spc="555" dirty="0">
                <a:solidFill>
                  <a:srgbClr val="3328B9"/>
                </a:solidFill>
                <a:latin typeface="Trebuchet MS"/>
                <a:cs typeface="Trebuchet MS"/>
              </a:rPr>
              <a:t>E-</a:t>
            </a:r>
            <a:r>
              <a:rPr sz="6200" b="1" spc="600" dirty="0">
                <a:solidFill>
                  <a:srgbClr val="3328B9"/>
                </a:solidFill>
                <a:latin typeface="Trebuchet MS"/>
                <a:cs typeface="Trebuchet MS"/>
              </a:rPr>
              <a:t>Commerce</a:t>
            </a:r>
            <a:r>
              <a:rPr sz="6200" b="1" spc="-545" dirty="0">
                <a:solidFill>
                  <a:srgbClr val="3328B9"/>
                </a:solidFill>
                <a:latin typeface="Trebuchet MS"/>
                <a:cs typeface="Trebuchet MS"/>
              </a:rPr>
              <a:t> </a:t>
            </a:r>
            <a:r>
              <a:rPr sz="6200" b="1" spc="484" dirty="0">
                <a:solidFill>
                  <a:srgbClr val="3328B9"/>
                </a:solidFill>
                <a:latin typeface="Trebuchet MS"/>
                <a:cs typeface="Trebuchet MS"/>
              </a:rPr>
              <a:t>Sales </a:t>
            </a:r>
            <a:r>
              <a:rPr sz="6200" b="1" spc="370" dirty="0">
                <a:solidFill>
                  <a:srgbClr val="3328B9"/>
                </a:solidFill>
                <a:latin typeface="Trebuchet MS"/>
                <a:cs typeface="Trebuchet MS"/>
              </a:rPr>
              <a:t>Performance </a:t>
            </a:r>
            <a:r>
              <a:rPr sz="6200" b="1" spc="459" dirty="0">
                <a:solidFill>
                  <a:srgbClr val="3328B9"/>
                </a:solidFill>
                <a:latin typeface="Trebuchet MS"/>
                <a:cs typeface="Trebuchet MS"/>
              </a:rPr>
              <a:t>Insights</a:t>
            </a:r>
            <a:r>
              <a:rPr sz="6200" b="1" spc="-550" dirty="0">
                <a:solidFill>
                  <a:srgbClr val="3328B9"/>
                </a:solidFill>
                <a:latin typeface="Trebuchet MS"/>
                <a:cs typeface="Trebuchet MS"/>
              </a:rPr>
              <a:t> </a:t>
            </a:r>
            <a:r>
              <a:rPr sz="6200" b="1" spc="240" dirty="0">
                <a:solidFill>
                  <a:srgbClr val="3328B9"/>
                </a:solidFill>
                <a:latin typeface="Trebuchet MS"/>
                <a:cs typeface="Trebuchet MS"/>
              </a:rPr>
              <a:t>Report</a:t>
            </a:r>
            <a:endParaRPr sz="6200">
              <a:latin typeface="Trebuchet MS"/>
              <a:cs typeface="Trebuchet MS"/>
            </a:endParaRPr>
          </a:p>
        </p:txBody>
      </p:sp>
      <p:grpSp>
        <p:nvGrpSpPr>
          <p:cNvPr id="3" name="object 3"/>
          <p:cNvGrpSpPr/>
          <p:nvPr/>
        </p:nvGrpSpPr>
        <p:grpSpPr>
          <a:xfrm>
            <a:off x="8732234" y="2483746"/>
            <a:ext cx="9547225" cy="7803515"/>
            <a:chOff x="8732234" y="2483746"/>
            <a:chExt cx="9547225" cy="7803515"/>
          </a:xfrm>
        </p:grpSpPr>
        <p:pic>
          <p:nvPicPr>
            <p:cNvPr id="4" name="object 4"/>
            <p:cNvPicPr/>
            <p:nvPr/>
          </p:nvPicPr>
          <p:blipFill>
            <a:blip r:embed="rId2" cstate="print"/>
            <a:stretch>
              <a:fillRect/>
            </a:stretch>
          </p:blipFill>
          <p:spPr>
            <a:xfrm>
              <a:off x="10739503" y="2483746"/>
              <a:ext cx="7182276" cy="7803253"/>
            </a:xfrm>
            <a:prstGeom prst="rect">
              <a:avLst/>
            </a:prstGeom>
          </p:spPr>
        </p:pic>
        <p:sp>
          <p:nvSpPr>
            <p:cNvPr id="5" name="object 5"/>
            <p:cNvSpPr/>
            <p:nvPr/>
          </p:nvSpPr>
          <p:spPr>
            <a:xfrm>
              <a:off x="8732228" y="7193927"/>
              <a:ext cx="9547225" cy="3093085"/>
            </a:xfrm>
            <a:custGeom>
              <a:avLst/>
              <a:gdLst/>
              <a:ahLst/>
              <a:cxnLst/>
              <a:rect l="l" t="t" r="r" b="b"/>
              <a:pathLst>
                <a:path w="9547225" h="3093084">
                  <a:moveTo>
                    <a:pt x="1857552" y="3093085"/>
                  </a:moveTo>
                  <a:lnTo>
                    <a:pt x="1490662" y="2060981"/>
                  </a:lnTo>
                  <a:lnTo>
                    <a:pt x="1438998" y="1915642"/>
                  </a:lnTo>
                  <a:lnTo>
                    <a:pt x="1232014" y="1333373"/>
                  </a:lnTo>
                  <a:lnTo>
                    <a:pt x="1232014" y="1915642"/>
                  </a:lnTo>
                  <a:lnTo>
                    <a:pt x="625538" y="1915642"/>
                  </a:lnTo>
                  <a:lnTo>
                    <a:pt x="928776" y="1062596"/>
                  </a:lnTo>
                  <a:lnTo>
                    <a:pt x="1232014" y="1915642"/>
                  </a:lnTo>
                  <a:lnTo>
                    <a:pt x="1232014" y="1333373"/>
                  </a:lnTo>
                  <a:lnTo>
                    <a:pt x="1135761" y="1062596"/>
                  </a:lnTo>
                  <a:lnTo>
                    <a:pt x="1032268" y="771474"/>
                  </a:lnTo>
                  <a:lnTo>
                    <a:pt x="1135761" y="480352"/>
                  </a:lnTo>
                  <a:lnTo>
                    <a:pt x="1306512" y="0"/>
                  </a:lnTo>
                  <a:lnTo>
                    <a:pt x="1099527" y="0"/>
                  </a:lnTo>
                  <a:lnTo>
                    <a:pt x="928776" y="480352"/>
                  </a:lnTo>
                  <a:lnTo>
                    <a:pt x="758024" y="0"/>
                  </a:lnTo>
                  <a:lnTo>
                    <a:pt x="551040" y="0"/>
                  </a:lnTo>
                  <a:lnTo>
                    <a:pt x="825296" y="771474"/>
                  </a:lnTo>
                  <a:lnTo>
                    <a:pt x="0" y="3093085"/>
                  </a:lnTo>
                  <a:lnTo>
                    <a:pt x="206971" y="3093085"/>
                  </a:lnTo>
                  <a:lnTo>
                    <a:pt x="573874" y="2060981"/>
                  </a:lnTo>
                  <a:lnTo>
                    <a:pt x="1283690" y="2060981"/>
                  </a:lnTo>
                  <a:lnTo>
                    <a:pt x="1650580" y="3093085"/>
                  </a:lnTo>
                  <a:lnTo>
                    <a:pt x="1857552" y="3093085"/>
                  </a:lnTo>
                  <a:close/>
                </a:path>
                <a:path w="9547225" h="3093084">
                  <a:moveTo>
                    <a:pt x="9546958" y="3093085"/>
                  </a:moveTo>
                  <a:lnTo>
                    <a:pt x="9180055" y="2060981"/>
                  </a:lnTo>
                  <a:lnTo>
                    <a:pt x="9128392" y="1915642"/>
                  </a:lnTo>
                  <a:lnTo>
                    <a:pt x="8921420" y="1333411"/>
                  </a:lnTo>
                  <a:lnTo>
                    <a:pt x="8921420" y="1915642"/>
                  </a:lnTo>
                  <a:lnTo>
                    <a:pt x="8314944" y="1915642"/>
                  </a:lnTo>
                  <a:lnTo>
                    <a:pt x="8618182" y="1062596"/>
                  </a:lnTo>
                  <a:lnTo>
                    <a:pt x="8921420" y="1915642"/>
                  </a:lnTo>
                  <a:lnTo>
                    <a:pt x="8921420" y="1333411"/>
                  </a:lnTo>
                  <a:lnTo>
                    <a:pt x="8825154" y="1062596"/>
                  </a:lnTo>
                  <a:lnTo>
                    <a:pt x="8721661" y="771474"/>
                  </a:lnTo>
                  <a:lnTo>
                    <a:pt x="8825154" y="480352"/>
                  </a:lnTo>
                  <a:lnTo>
                    <a:pt x="8995918" y="0"/>
                  </a:lnTo>
                  <a:lnTo>
                    <a:pt x="8788933" y="0"/>
                  </a:lnTo>
                  <a:lnTo>
                    <a:pt x="8618182" y="480352"/>
                  </a:lnTo>
                  <a:lnTo>
                    <a:pt x="8447430" y="0"/>
                  </a:lnTo>
                  <a:lnTo>
                    <a:pt x="8240446" y="0"/>
                  </a:lnTo>
                  <a:lnTo>
                    <a:pt x="8514690" y="771474"/>
                  </a:lnTo>
                  <a:lnTo>
                    <a:pt x="7689405" y="3093085"/>
                  </a:lnTo>
                  <a:lnTo>
                    <a:pt x="7896377" y="3093085"/>
                  </a:lnTo>
                  <a:lnTo>
                    <a:pt x="8263268" y="2060981"/>
                  </a:lnTo>
                  <a:lnTo>
                    <a:pt x="8973083" y="2060981"/>
                  </a:lnTo>
                  <a:lnTo>
                    <a:pt x="9339986" y="3093085"/>
                  </a:lnTo>
                  <a:lnTo>
                    <a:pt x="9546958" y="3093085"/>
                  </a:lnTo>
                  <a:close/>
                </a:path>
              </a:pathLst>
            </a:custGeom>
            <a:solidFill>
              <a:srgbClr val="F0C7B5"/>
            </a:solidFill>
          </p:spPr>
          <p:txBody>
            <a:bodyPr wrap="square" lIns="0" tIns="0" rIns="0" bIns="0" rtlCol="0"/>
            <a:lstStyle/>
            <a:p>
              <a:endParaRPr/>
            </a:p>
          </p:txBody>
        </p:sp>
        <p:sp>
          <p:nvSpPr>
            <p:cNvPr id="6" name="object 6"/>
            <p:cNvSpPr/>
            <p:nvPr/>
          </p:nvSpPr>
          <p:spPr>
            <a:xfrm>
              <a:off x="8945136" y="7023254"/>
              <a:ext cx="9125585" cy="341630"/>
            </a:xfrm>
            <a:custGeom>
              <a:avLst/>
              <a:gdLst/>
              <a:ahLst/>
              <a:cxnLst/>
              <a:rect l="l" t="t" r="r" b="b"/>
              <a:pathLst>
                <a:path w="9125585" h="341629">
                  <a:moveTo>
                    <a:pt x="9036815" y="341345"/>
                  </a:moveTo>
                  <a:lnTo>
                    <a:pt x="88361" y="341345"/>
                  </a:lnTo>
                  <a:lnTo>
                    <a:pt x="53967" y="334401"/>
                  </a:lnTo>
                  <a:lnTo>
                    <a:pt x="25880" y="315464"/>
                  </a:lnTo>
                  <a:lnTo>
                    <a:pt x="6943" y="287377"/>
                  </a:lnTo>
                  <a:lnTo>
                    <a:pt x="0" y="252983"/>
                  </a:lnTo>
                  <a:lnTo>
                    <a:pt x="0" y="88361"/>
                  </a:lnTo>
                  <a:lnTo>
                    <a:pt x="6943" y="53967"/>
                  </a:lnTo>
                  <a:lnTo>
                    <a:pt x="25880" y="25880"/>
                  </a:lnTo>
                  <a:lnTo>
                    <a:pt x="53967" y="6943"/>
                  </a:lnTo>
                  <a:lnTo>
                    <a:pt x="88361" y="0"/>
                  </a:lnTo>
                  <a:lnTo>
                    <a:pt x="9036815" y="0"/>
                  </a:lnTo>
                  <a:lnTo>
                    <a:pt x="9071209" y="6943"/>
                  </a:lnTo>
                  <a:lnTo>
                    <a:pt x="9099295" y="25880"/>
                  </a:lnTo>
                  <a:lnTo>
                    <a:pt x="9118232" y="53967"/>
                  </a:lnTo>
                  <a:lnTo>
                    <a:pt x="9125176" y="88361"/>
                  </a:lnTo>
                  <a:lnTo>
                    <a:pt x="9125176" y="252983"/>
                  </a:lnTo>
                  <a:lnTo>
                    <a:pt x="9118232" y="287377"/>
                  </a:lnTo>
                  <a:lnTo>
                    <a:pt x="9099295" y="315464"/>
                  </a:lnTo>
                  <a:lnTo>
                    <a:pt x="9071209" y="334401"/>
                  </a:lnTo>
                  <a:lnTo>
                    <a:pt x="9036815" y="341345"/>
                  </a:lnTo>
                  <a:close/>
                </a:path>
              </a:pathLst>
            </a:custGeom>
            <a:solidFill>
              <a:srgbClr val="2E1700"/>
            </a:solidFill>
          </p:spPr>
          <p:txBody>
            <a:bodyPr wrap="square" lIns="0" tIns="0" rIns="0" bIns="0" rtlCol="0"/>
            <a:lstStyle/>
            <a:p>
              <a:endParaRPr/>
            </a:p>
          </p:txBody>
        </p:sp>
        <p:sp>
          <p:nvSpPr>
            <p:cNvPr id="7" name="object 7"/>
            <p:cNvSpPr/>
            <p:nvPr/>
          </p:nvSpPr>
          <p:spPr>
            <a:xfrm>
              <a:off x="11288781" y="9598420"/>
              <a:ext cx="362585" cy="481965"/>
            </a:xfrm>
            <a:custGeom>
              <a:avLst/>
              <a:gdLst/>
              <a:ahLst/>
              <a:cxnLst/>
              <a:rect l="l" t="t" r="r" b="b"/>
              <a:pathLst>
                <a:path w="362584" h="481965">
                  <a:moveTo>
                    <a:pt x="175282" y="481391"/>
                  </a:moveTo>
                  <a:lnTo>
                    <a:pt x="105347" y="448756"/>
                  </a:lnTo>
                  <a:lnTo>
                    <a:pt x="77615" y="426574"/>
                  </a:lnTo>
                  <a:lnTo>
                    <a:pt x="0" y="84665"/>
                  </a:lnTo>
                  <a:lnTo>
                    <a:pt x="25952" y="62018"/>
                  </a:lnTo>
                  <a:lnTo>
                    <a:pt x="91199" y="20556"/>
                  </a:lnTo>
                  <a:lnTo>
                    <a:pt x="176819" y="0"/>
                  </a:lnTo>
                  <a:lnTo>
                    <a:pt x="263894" y="40067"/>
                  </a:lnTo>
                  <a:lnTo>
                    <a:pt x="362208" y="374545"/>
                  </a:lnTo>
                  <a:lnTo>
                    <a:pt x="267532" y="473610"/>
                  </a:lnTo>
                  <a:lnTo>
                    <a:pt x="175282" y="481391"/>
                  </a:lnTo>
                  <a:close/>
                </a:path>
              </a:pathLst>
            </a:custGeom>
            <a:solidFill>
              <a:srgbClr val="F0C7B5"/>
            </a:solidFill>
          </p:spPr>
          <p:txBody>
            <a:bodyPr wrap="square" lIns="0" tIns="0" rIns="0" bIns="0" rtlCol="0"/>
            <a:lstStyle/>
            <a:p>
              <a:endParaRPr/>
            </a:p>
          </p:txBody>
        </p:sp>
        <p:sp>
          <p:nvSpPr>
            <p:cNvPr id="8" name="object 8"/>
            <p:cNvSpPr/>
            <p:nvPr/>
          </p:nvSpPr>
          <p:spPr>
            <a:xfrm>
              <a:off x="10616781" y="9526295"/>
              <a:ext cx="1519555" cy="760730"/>
            </a:xfrm>
            <a:custGeom>
              <a:avLst/>
              <a:gdLst/>
              <a:ahLst/>
              <a:cxnLst/>
              <a:rect l="l" t="t" r="r" b="b"/>
              <a:pathLst>
                <a:path w="1519554" h="760729">
                  <a:moveTo>
                    <a:pt x="631278" y="669404"/>
                  </a:moveTo>
                  <a:lnTo>
                    <a:pt x="616750" y="597420"/>
                  </a:lnTo>
                  <a:lnTo>
                    <a:pt x="602729" y="546950"/>
                  </a:lnTo>
                  <a:lnTo>
                    <a:pt x="585825" y="490816"/>
                  </a:lnTo>
                  <a:lnTo>
                    <a:pt x="567245" y="432003"/>
                  </a:lnTo>
                  <a:lnTo>
                    <a:pt x="500367" y="229743"/>
                  </a:lnTo>
                  <a:lnTo>
                    <a:pt x="491566" y="202374"/>
                  </a:lnTo>
                  <a:lnTo>
                    <a:pt x="487807" y="185699"/>
                  </a:lnTo>
                  <a:lnTo>
                    <a:pt x="486016" y="167601"/>
                  </a:lnTo>
                  <a:lnTo>
                    <a:pt x="485914" y="148590"/>
                  </a:lnTo>
                  <a:lnTo>
                    <a:pt x="487197" y="129159"/>
                  </a:lnTo>
                  <a:lnTo>
                    <a:pt x="451586" y="113449"/>
                  </a:lnTo>
                  <a:lnTo>
                    <a:pt x="412711" y="104584"/>
                  </a:lnTo>
                  <a:lnTo>
                    <a:pt x="372071" y="97764"/>
                  </a:lnTo>
                  <a:lnTo>
                    <a:pt x="331165" y="88214"/>
                  </a:lnTo>
                  <a:lnTo>
                    <a:pt x="293077" y="65671"/>
                  </a:lnTo>
                  <a:lnTo>
                    <a:pt x="274891" y="36322"/>
                  </a:lnTo>
                  <a:lnTo>
                    <a:pt x="269316" y="10858"/>
                  </a:lnTo>
                  <a:lnTo>
                    <a:pt x="269062" y="0"/>
                  </a:lnTo>
                  <a:lnTo>
                    <a:pt x="256781" y="76"/>
                  </a:lnTo>
                  <a:lnTo>
                    <a:pt x="181749" y="19697"/>
                  </a:lnTo>
                  <a:lnTo>
                    <a:pt x="134531" y="51892"/>
                  </a:lnTo>
                  <a:lnTo>
                    <a:pt x="87312" y="103530"/>
                  </a:lnTo>
                  <a:lnTo>
                    <a:pt x="43980" y="161505"/>
                  </a:lnTo>
                  <a:lnTo>
                    <a:pt x="12293" y="208775"/>
                  </a:lnTo>
                  <a:lnTo>
                    <a:pt x="0" y="228320"/>
                  </a:lnTo>
                  <a:lnTo>
                    <a:pt x="78587" y="312889"/>
                  </a:lnTo>
                  <a:lnTo>
                    <a:pt x="256133" y="500100"/>
                  </a:lnTo>
                  <a:lnTo>
                    <a:pt x="445325" y="690245"/>
                  </a:lnTo>
                  <a:lnTo>
                    <a:pt x="531037" y="760704"/>
                  </a:lnTo>
                  <a:lnTo>
                    <a:pt x="620496" y="760704"/>
                  </a:lnTo>
                  <a:lnTo>
                    <a:pt x="630872" y="722274"/>
                  </a:lnTo>
                  <a:lnTo>
                    <a:pt x="631278" y="669404"/>
                  </a:lnTo>
                  <a:close/>
                </a:path>
                <a:path w="1519554" h="760729">
                  <a:moveTo>
                    <a:pt x="1519339" y="754214"/>
                  </a:moveTo>
                  <a:lnTo>
                    <a:pt x="1495399" y="688390"/>
                  </a:lnTo>
                  <a:lnTo>
                    <a:pt x="1440256" y="651395"/>
                  </a:lnTo>
                  <a:lnTo>
                    <a:pt x="1397355" y="632548"/>
                  </a:lnTo>
                  <a:lnTo>
                    <a:pt x="1349222" y="612851"/>
                  </a:lnTo>
                  <a:lnTo>
                    <a:pt x="1299641" y="591858"/>
                  </a:lnTo>
                  <a:lnTo>
                    <a:pt x="1252372" y="569112"/>
                  </a:lnTo>
                  <a:lnTo>
                    <a:pt x="1211148" y="544156"/>
                  </a:lnTo>
                  <a:lnTo>
                    <a:pt x="1179766" y="516534"/>
                  </a:lnTo>
                  <a:lnTo>
                    <a:pt x="1123899" y="455206"/>
                  </a:lnTo>
                  <a:lnTo>
                    <a:pt x="1066571" y="395960"/>
                  </a:lnTo>
                  <a:lnTo>
                    <a:pt x="1003833" y="333590"/>
                  </a:lnTo>
                  <a:lnTo>
                    <a:pt x="909154" y="407479"/>
                  </a:lnTo>
                  <a:lnTo>
                    <a:pt x="816902" y="413283"/>
                  </a:lnTo>
                  <a:lnTo>
                    <a:pt x="746975" y="388950"/>
                  </a:lnTo>
                  <a:lnTo>
                    <a:pt x="719239" y="372402"/>
                  </a:lnTo>
                  <a:lnTo>
                    <a:pt x="700011" y="411784"/>
                  </a:lnTo>
                  <a:lnTo>
                    <a:pt x="686523" y="457974"/>
                  </a:lnTo>
                  <a:lnTo>
                    <a:pt x="677938" y="508546"/>
                  </a:lnTo>
                  <a:lnTo>
                    <a:pt x="673379" y="561060"/>
                  </a:lnTo>
                  <a:lnTo>
                    <a:pt x="671995" y="613105"/>
                  </a:lnTo>
                  <a:lnTo>
                    <a:pt x="672934" y="662254"/>
                  </a:lnTo>
                  <a:lnTo>
                    <a:pt x="675347" y="706081"/>
                  </a:lnTo>
                  <a:lnTo>
                    <a:pt x="682967" y="736244"/>
                  </a:lnTo>
                  <a:lnTo>
                    <a:pt x="700024" y="760704"/>
                  </a:lnTo>
                  <a:lnTo>
                    <a:pt x="1518907" y="760704"/>
                  </a:lnTo>
                  <a:lnTo>
                    <a:pt x="1519339" y="754214"/>
                  </a:lnTo>
                  <a:close/>
                </a:path>
              </a:pathLst>
            </a:custGeom>
            <a:solidFill>
              <a:srgbClr val="2E1700"/>
            </a:solidFill>
          </p:spPr>
          <p:txBody>
            <a:bodyPr wrap="square" lIns="0" tIns="0" rIns="0" bIns="0" rtlCol="0"/>
            <a:lstStyle/>
            <a:p>
              <a:endParaRPr/>
            </a:p>
          </p:txBody>
        </p:sp>
        <p:sp>
          <p:nvSpPr>
            <p:cNvPr id="9" name="object 9"/>
            <p:cNvSpPr/>
            <p:nvPr/>
          </p:nvSpPr>
          <p:spPr>
            <a:xfrm>
              <a:off x="10885856" y="9413609"/>
              <a:ext cx="243204" cy="321945"/>
            </a:xfrm>
            <a:custGeom>
              <a:avLst/>
              <a:gdLst/>
              <a:ahLst/>
              <a:cxnLst/>
              <a:rect l="l" t="t" r="r" b="b"/>
              <a:pathLst>
                <a:path w="243204" h="321945">
                  <a:moveTo>
                    <a:pt x="218127" y="321871"/>
                  </a:moveTo>
                  <a:lnTo>
                    <a:pt x="182521" y="300645"/>
                  </a:lnTo>
                  <a:lnTo>
                    <a:pt x="143644" y="288655"/>
                  </a:lnTo>
                  <a:lnTo>
                    <a:pt x="102999" y="279439"/>
                  </a:lnTo>
                  <a:lnTo>
                    <a:pt x="62093" y="266532"/>
                  </a:lnTo>
                  <a:lnTo>
                    <a:pt x="24012" y="236065"/>
                  </a:lnTo>
                  <a:lnTo>
                    <a:pt x="5821" y="196392"/>
                  </a:lnTo>
                  <a:lnTo>
                    <a:pt x="242" y="161980"/>
                  </a:lnTo>
                  <a:lnTo>
                    <a:pt x="0" y="147294"/>
                  </a:lnTo>
                  <a:lnTo>
                    <a:pt x="56918" y="0"/>
                  </a:lnTo>
                  <a:lnTo>
                    <a:pt x="75837" y="6575"/>
                  </a:lnTo>
                  <a:lnTo>
                    <a:pt x="122892" y="31563"/>
                  </a:lnTo>
                  <a:lnTo>
                    <a:pt x="183529" y="82853"/>
                  </a:lnTo>
                  <a:lnTo>
                    <a:pt x="243196" y="168335"/>
                  </a:lnTo>
                  <a:lnTo>
                    <a:pt x="240053" y="181457"/>
                  </a:lnTo>
                  <a:lnTo>
                    <a:pt x="232725" y="216121"/>
                  </a:lnTo>
                  <a:lnTo>
                    <a:pt x="224366" y="265276"/>
                  </a:lnTo>
                  <a:lnTo>
                    <a:pt x="218127" y="321871"/>
                  </a:lnTo>
                  <a:close/>
                </a:path>
              </a:pathLst>
            </a:custGeom>
            <a:solidFill>
              <a:srgbClr val="F0C7B5"/>
            </a:solidFill>
          </p:spPr>
          <p:txBody>
            <a:bodyPr wrap="square" lIns="0" tIns="0" rIns="0" bIns="0" rtlCol="0"/>
            <a:lstStyle/>
            <a:p>
              <a:endParaRPr/>
            </a:p>
          </p:txBody>
        </p:sp>
        <p:sp>
          <p:nvSpPr>
            <p:cNvPr id="10" name="object 10"/>
            <p:cNvSpPr/>
            <p:nvPr/>
          </p:nvSpPr>
          <p:spPr>
            <a:xfrm>
              <a:off x="10834308" y="6470817"/>
              <a:ext cx="1068705" cy="3131185"/>
            </a:xfrm>
            <a:custGeom>
              <a:avLst/>
              <a:gdLst/>
              <a:ahLst/>
              <a:cxnLst/>
              <a:rect l="l" t="t" r="r" b="b"/>
              <a:pathLst>
                <a:path w="1068704" h="3131184">
                  <a:moveTo>
                    <a:pt x="435069" y="3130998"/>
                  </a:moveTo>
                  <a:lnTo>
                    <a:pt x="334700" y="3122111"/>
                  </a:lnTo>
                  <a:lnTo>
                    <a:pt x="202180" y="3078500"/>
                  </a:lnTo>
                  <a:lnTo>
                    <a:pt x="65951" y="2976603"/>
                  </a:lnTo>
                  <a:lnTo>
                    <a:pt x="507822" y="1541369"/>
                  </a:lnTo>
                  <a:lnTo>
                    <a:pt x="514314" y="1524627"/>
                  </a:lnTo>
                  <a:lnTo>
                    <a:pt x="525134" y="1481843"/>
                  </a:lnTo>
                  <a:lnTo>
                    <a:pt x="527298" y="1424177"/>
                  </a:lnTo>
                  <a:lnTo>
                    <a:pt x="507822" y="1362791"/>
                  </a:lnTo>
                  <a:lnTo>
                    <a:pt x="431669" y="1228031"/>
                  </a:lnTo>
                  <a:lnTo>
                    <a:pt x="145091" y="714621"/>
                  </a:lnTo>
                  <a:lnTo>
                    <a:pt x="0" y="106134"/>
                  </a:lnTo>
                  <a:lnTo>
                    <a:pt x="460355" y="0"/>
                  </a:lnTo>
                  <a:lnTo>
                    <a:pt x="551653" y="199191"/>
                  </a:lnTo>
                  <a:lnTo>
                    <a:pt x="754487" y="650806"/>
                  </a:lnTo>
                  <a:lnTo>
                    <a:pt x="962267" y="1135904"/>
                  </a:lnTo>
                  <a:lnTo>
                    <a:pt x="1068404" y="1435545"/>
                  </a:lnTo>
                  <a:lnTo>
                    <a:pt x="986790" y="1775442"/>
                  </a:lnTo>
                  <a:lnTo>
                    <a:pt x="781518" y="2349102"/>
                  </a:lnTo>
                  <a:lnTo>
                    <a:pt x="571299" y="2889278"/>
                  </a:lnTo>
                  <a:lnTo>
                    <a:pt x="474846" y="3128725"/>
                  </a:lnTo>
                  <a:lnTo>
                    <a:pt x="435069" y="3130998"/>
                  </a:lnTo>
                  <a:close/>
                </a:path>
              </a:pathLst>
            </a:custGeom>
            <a:solidFill>
              <a:srgbClr val="5382FF"/>
            </a:solidFill>
          </p:spPr>
          <p:txBody>
            <a:bodyPr wrap="square" lIns="0" tIns="0" rIns="0" bIns="0" rtlCol="0"/>
            <a:lstStyle/>
            <a:p>
              <a:endParaRPr/>
            </a:p>
          </p:txBody>
        </p:sp>
        <p:sp>
          <p:nvSpPr>
            <p:cNvPr id="11" name="object 11"/>
            <p:cNvSpPr/>
            <p:nvPr/>
          </p:nvSpPr>
          <p:spPr>
            <a:xfrm>
              <a:off x="9054554" y="6470827"/>
              <a:ext cx="2848610" cy="3131185"/>
            </a:xfrm>
            <a:custGeom>
              <a:avLst/>
              <a:gdLst/>
              <a:ahLst/>
              <a:cxnLst/>
              <a:rect l="l" t="t" r="r" b="b"/>
              <a:pathLst>
                <a:path w="2848609" h="3131184">
                  <a:moveTo>
                    <a:pt x="573887" y="239610"/>
                  </a:moveTo>
                  <a:lnTo>
                    <a:pt x="558304" y="230301"/>
                  </a:lnTo>
                  <a:lnTo>
                    <a:pt x="514273" y="214058"/>
                  </a:lnTo>
                  <a:lnTo>
                    <a:pt x="445846" y="208419"/>
                  </a:lnTo>
                  <a:lnTo>
                    <a:pt x="357085" y="230911"/>
                  </a:lnTo>
                  <a:lnTo>
                    <a:pt x="336016" y="256057"/>
                  </a:lnTo>
                  <a:lnTo>
                    <a:pt x="282829" y="314617"/>
                  </a:lnTo>
                  <a:lnTo>
                    <a:pt x="212572" y="381342"/>
                  </a:lnTo>
                  <a:lnTo>
                    <a:pt x="140284" y="430949"/>
                  </a:lnTo>
                  <a:lnTo>
                    <a:pt x="88036" y="460032"/>
                  </a:lnTo>
                  <a:lnTo>
                    <a:pt x="43916" y="492455"/>
                  </a:lnTo>
                  <a:lnTo>
                    <a:pt x="12903" y="524243"/>
                  </a:lnTo>
                  <a:lnTo>
                    <a:pt x="0" y="551446"/>
                  </a:lnTo>
                  <a:lnTo>
                    <a:pt x="10198" y="570103"/>
                  </a:lnTo>
                  <a:lnTo>
                    <a:pt x="42037" y="576262"/>
                  </a:lnTo>
                  <a:lnTo>
                    <a:pt x="92900" y="574446"/>
                  </a:lnTo>
                  <a:lnTo>
                    <a:pt x="154368" y="566839"/>
                  </a:lnTo>
                  <a:lnTo>
                    <a:pt x="218008" y="555599"/>
                  </a:lnTo>
                  <a:lnTo>
                    <a:pt x="275386" y="542912"/>
                  </a:lnTo>
                  <a:lnTo>
                    <a:pt x="318058" y="530961"/>
                  </a:lnTo>
                  <a:lnTo>
                    <a:pt x="363321" y="518998"/>
                  </a:lnTo>
                  <a:lnTo>
                    <a:pt x="400443" y="516826"/>
                  </a:lnTo>
                  <a:lnTo>
                    <a:pt x="427824" y="526072"/>
                  </a:lnTo>
                  <a:lnTo>
                    <a:pt x="443814" y="548347"/>
                  </a:lnTo>
                  <a:lnTo>
                    <a:pt x="457352" y="578929"/>
                  </a:lnTo>
                  <a:lnTo>
                    <a:pt x="477418" y="603796"/>
                  </a:lnTo>
                  <a:lnTo>
                    <a:pt x="530529" y="587489"/>
                  </a:lnTo>
                  <a:lnTo>
                    <a:pt x="553770" y="509282"/>
                  </a:lnTo>
                  <a:lnTo>
                    <a:pt x="566839" y="392353"/>
                  </a:lnTo>
                  <a:lnTo>
                    <a:pt x="572604" y="286016"/>
                  </a:lnTo>
                  <a:lnTo>
                    <a:pt x="573887" y="239610"/>
                  </a:lnTo>
                  <a:close/>
                </a:path>
                <a:path w="2848609" h="3131184">
                  <a:moveTo>
                    <a:pt x="1277924" y="487781"/>
                  </a:moveTo>
                  <a:lnTo>
                    <a:pt x="1202258" y="398297"/>
                  </a:lnTo>
                  <a:lnTo>
                    <a:pt x="1176985" y="409206"/>
                  </a:lnTo>
                  <a:lnTo>
                    <a:pt x="1116545" y="433222"/>
                  </a:lnTo>
                  <a:lnTo>
                    <a:pt x="1044067" y="457225"/>
                  </a:lnTo>
                  <a:lnTo>
                    <a:pt x="982624" y="468134"/>
                  </a:lnTo>
                  <a:lnTo>
                    <a:pt x="935672" y="474687"/>
                  </a:lnTo>
                  <a:lnTo>
                    <a:pt x="896251" y="492315"/>
                  </a:lnTo>
                  <a:lnTo>
                    <a:pt x="871893" y="517994"/>
                  </a:lnTo>
                  <a:lnTo>
                    <a:pt x="870127" y="548716"/>
                  </a:lnTo>
                  <a:lnTo>
                    <a:pt x="932154" y="569366"/>
                  </a:lnTo>
                  <a:lnTo>
                    <a:pt x="1052931" y="572897"/>
                  </a:lnTo>
                  <a:lnTo>
                    <a:pt x="1170698" y="568363"/>
                  </a:lnTo>
                  <a:lnTo>
                    <a:pt x="1223683" y="564845"/>
                  </a:lnTo>
                  <a:lnTo>
                    <a:pt x="1244447" y="559968"/>
                  </a:lnTo>
                  <a:lnTo>
                    <a:pt x="1277251" y="537972"/>
                  </a:lnTo>
                  <a:lnTo>
                    <a:pt x="1277924" y="487781"/>
                  </a:lnTo>
                  <a:close/>
                </a:path>
                <a:path w="2848609" h="3131184">
                  <a:moveTo>
                    <a:pt x="2848152" y="1435544"/>
                  </a:moveTo>
                  <a:lnTo>
                    <a:pt x="2742019" y="1135900"/>
                  </a:lnTo>
                  <a:lnTo>
                    <a:pt x="2534234" y="650798"/>
                  </a:lnTo>
                  <a:lnTo>
                    <a:pt x="2331402" y="199186"/>
                  </a:lnTo>
                  <a:lnTo>
                    <a:pt x="2240102" y="0"/>
                  </a:lnTo>
                  <a:lnTo>
                    <a:pt x="1779752" y="106133"/>
                  </a:lnTo>
                  <a:lnTo>
                    <a:pt x="1924837" y="714616"/>
                  </a:lnTo>
                  <a:lnTo>
                    <a:pt x="2211413" y="1228026"/>
                  </a:lnTo>
                  <a:lnTo>
                    <a:pt x="2287574" y="1362786"/>
                  </a:lnTo>
                  <a:lnTo>
                    <a:pt x="2307044" y="1424178"/>
                  </a:lnTo>
                  <a:lnTo>
                    <a:pt x="2304885" y="1481836"/>
                  </a:lnTo>
                  <a:lnTo>
                    <a:pt x="2294064" y="1524622"/>
                  </a:lnTo>
                  <a:lnTo>
                    <a:pt x="2287574" y="1541360"/>
                  </a:lnTo>
                  <a:lnTo>
                    <a:pt x="1845703" y="2976600"/>
                  </a:lnTo>
                  <a:lnTo>
                    <a:pt x="1981923" y="3078492"/>
                  </a:lnTo>
                  <a:lnTo>
                    <a:pt x="2114448" y="3122104"/>
                  </a:lnTo>
                  <a:lnTo>
                    <a:pt x="2214816" y="3130994"/>
                  </a:lnTo>
                  <a:lnTo>
                    <a:pt x="2254593" y="3128721"/>
                  </a:lnTo>
                  <a:lnTo>
                    <a:pt x="2351049" y="2889275"/>
                  </a:lnTo>
                  <a:lnTo>
                    <a:pt x="2561272" y="2349093"/>
                  </a:lnTo>
                  <a:lnTo>
                    <a:pt x="2766542" y="1775434"/>
                  </a:lnTo>
                  <a:lnTo>
                    <a:pt x="2848152" y="1435544"/>
                  </a:lnTo>
                  <a:close/>
                </a:path>
              </a:pathLst>
            </a:custGeom>
            <a:solidFill>
              <a:srgbClr val="F0C7B5"/>
            </a:solidFill>
          </p:spPr>
          <p:txBody>
            <a:bodyPr wrap="square" lIns="0" tIns="0" rIns="0" bIns="0" rtlCol="0"/>
            <a:lstStyle/>
            <a:p>
              <a:endParaRPr/>
            </a:p>
          </p:txBody>
        </p:sp>
        <p:sp>
          <p:nvSpPr>
            <p:cNvPr id="12" name="object 12"/>
            <p:cNvSpPr/>
            <p:nvPr/>
          </p:nvSpPr>
          <p:spPr>
            <a:xfrm>
              <a:off x="10108848" y="6440252"/>
              <a:ext cx="1503680" cy="3291840"/>
            </a:xfrm>
            <a:custGeom>
              <a:avLst/>
              <a:gdLst/>
              <a:ahLst/>
              <a:cxnLst/>
              <a:rect l="l" t="t" r="r" b="b"/>
              <a:pathLst>
                <a:path w="1503679" h="3291840">
                  <a:moveTo>
                    <a:pt x="1140950" y="3291570"/>
                  </a:moveTo>
                  <a:lnTo>
                    <a:pt x="1086334" y="3154846"/>
                  </a:lnTo>
                  <a:lnTo>
                    <a:pt x="951341" y="2807922"/>
                  </a:lnTo>
                  <a:lnTo>
                    <a:pt x="779251" y="2345667"/>
                  </a:lnTo>
                  <a:lnTo>
                    <a:pt x="613343" y="1862949"/>
                  </a:lnTo>
                  <a:lnTo>
                    <a:pt x="578576" y="1757508"/>
                  </a:lnTo>
                  <a:lnTo>
                    <a:pt x="540634" y="1647010"/>
                  </a:lnTo>
                  <a:lnTo>
                    <a:pt x="500127" y="1532648"/>
                  </a:lnTo>
                  <a:lnTo>
                    <a:pt x="435894" y="1356463"/>
                  </a:lnTo>
                  <a:lnTo>
                    <a:pt x="346972" y="1119136"/>
                  </a:lnTo>
                  <a:lnTo>
                    <a:pt x="120910" y="525944"/>
                  </a:lnTo>
                  <a:lnTo>
                    <a:pt x="73576" y="398055"/>
                  </a:lnTo>
                  <a:lnTo>
                    <a:pt x="47465" y="324834"/>
                  </a:lnTo>
                  <a:lnTo>
                    <a:pt x="26423" y="262632"/>
                  </a:lnTo>
                  <a:lnTo>
                    <a:pt x="11060" y="212641"/>
                  </a:lnTo>
                  <a:lnTo>
                    <a:pt x="0" y="163155"/>
                  </a:lnTo>
                  <a:lnTo>
                    <a:pt x="2603" y="142420"/>
                  </a:lnTo>
                  <a:lnTo>
                    <a:pt x="33472" y="102605"/>
                  </a:lnTo>
                  <a:lnTo>
                    <a:pt x="93094" y="66655"/>
                  </a:lnTo>
                  <a:lnTo>
                    <a:pt x="131640" y="50751"/>
                  </a:lnTo>
                  <a:lnTo>
                    <a:pt x="174916" y="36560"/>
                  </a:lnTo>
                  <a:lnTo>
                    <a:pt x="222104" y="24330"/>
                  </a:lnTo>
                  <a:lnTo>
                    <a:pt x="272384" y="14310"/>
                  </a:lnTo>
                  <a:lnTo>
                    <a:pt x="324937" y="6749"/>
                  </a:lnTo>
                  <a:lnTo>
                    <a:pt x="378944" y="1896"/>
                  </a:lnTo>
                  <a:lnTo>
                    <a:pt x="433585" y="0"/>
                  </a:lnTo>
                  <a:lnTo>
                    <a:pt x="488042" y="1308"/>
                  </a:lnTo>
                  <a:lnTo>
                    <a:pt x="541495" y="6071"/>
                  </a:lnTo>
                  <a:lnTo>
                    <a:pt x="593125" y="14536"/>
                  </a:lnTo>
                  <a:lnTo>
                    <a:pt x="642113" y="26953"/>
                  </a:lnTo>
                  <a:lnTo>
                    <a:pt x="687639" y="43570"/>
                  </a:lnTo>
                  <a:lnTo>
                    <a:pt x="728884" y="64637"/>
                  </a:lnTo>
                  <a:lnTo>
                    <a:pt x="765030" y="90401"/>
                  </a:lnTo>
                  <a:lnTo>
                    <a:pt x="1107975" y="1578548"/>
                  </a:lnTo>
                  <a:lnTo>
                    <a:pt x="1162384" y="1781411"/>
                  </a:lnTo>
                  <a:lnTo>
                    <a:pt x="1286042" y="2254001"/>
                  </a:lnTo>
                  <a:lnTo>
                    <a:pt x="1419593" y="2792317"/>
                  </a:lnTo>
                  <a:lnTo>
                    <a:pt x="1503680" y="3192360"/>
                  </a:lnTo>
                  <a:lnTo>
                    <a:pt x="1474826" y="3211582"/>
                  </a:lnTo>
                  <a:lnTo>
                    <a:pt x="1396510" y="3251886"/>
                  </a:lnTo>
                  <a:lnTo>
                    <a:pt x="1281096" y="3287229"/>
                  </a:lnTo>
                  <a:lnTo>
                    <a:pt x="1140950" y="3291570"/>
                  </a:lnTo>
                  <a:close/>
                </a:path>
              </a:pathLst>
            </a:custGeom>
            <a:solidFill>
              <a:srgbClr val="5382FF"/>
            </a:solidFill>
          </p:spPr>
          <p:txBody>
            <a:bodyPr wrap="square" lIns="0" tIns="0" rIns="0" bIns="0" rtlCol="0"/>
            <a:lstStyle/>
            <a:p>
              <a:endParaRPr/>
            </a:p>
          </p:txBody>
        </p:sp>
        <p:sp>
          <p:nvSpPr>
            <p:cNvPr id="13" name="object 13"/>
            <p:cNvSpPr/>
            <p:nvPr/>
          </p:nvSpPr>
          <p:spPr>
            <a:xfrm>
              <a:off x="9780422" y="3546752"/>
              <a:ext cx="765175" cy="536575"/>
            </a:xfrm>
            <a:custGeom>
              <a:avLst/>
              <a:gdLst/>
              <a:ahLst/>
              <a:cxnLst/>
              <a:rect l="l" t="t" r="r" b="b"/>
              <a:pathLst>
                <a:path w="765175" h="536575">
                  <a:moveTo>
                    <a:pt x="153028" y="536539"/>
                  </a:moveTo>
                  <a:lnTo>
                    <a:pt x="127616" y="525330"/>
                  </a:lnTo>
                  <a:lnTo>
                    <a:pt x="72510" y="484342"/>
                  </a:lnTo>
                  <a:lnTo>
                    <a:pt x="19406" y="402534"/>
                  </a:lnTo>
                  <a:lnTo>
                    <a:pt x="0" y="268864"/>
                  </a:lnTo>
                  <a:lnTo>
                    <a:pt x="10095" y="203579"/>
                  </a:lnTo>
                  <a:lnTo>
                    <a:pt x="31467" y="151866"/>
                  </a:lnTo>
                  <a:lnTo>
                    <a:pt x="61422" y="112225"/>
                  </a:lnTo>
                  <a:lnTo>
                    <a:pt x="97264" y="83159"/>
                  </a:lnTo>
                  <a:lnTo>
                    <a:pt x="136298" y="63169"/>
                  </a:lnTo>
                  <a:lnTo>
                    <a:pt x="175831" y="50759"/>
                  </a:lnTo>
                  <a:lnTo>
                    <a:pt x="245611" y="42681"/>
                  </a:lnTo>
                  <a:lnTo>
                    <a:pt x="316177" y="46638"/>
                  </a:lnTo>
                  <a:lnTo>
                    <a:pt x="361218" y="43571"/>
                  </a:lnTo>
                  <a:lnTo>
                    <a:pt x="403590" y="34481"/>
                  </a:lnTo>
                  <a:lnTo>
                    <a:pt x="441291" y="19034"/>
                  </a:lnTo>
                  <a:lnTo>
                    <a:pt x="463762" y="10839"/>
                  </a:lnTo>
                  <a:lnTo>
                    <a:pt x="497949" y="3965"/>
                  </a:lnTo>
                  <a:lnTo>
                    <a:pt x="540279" y="0"/>
                  </a:lnTo>
                  <a:lnTo>
                    <a:pt x="587178" y="528"/>
                  </a:lnTo>
                  <a:lnTo>
                    <a:pt x="635073" y="7137"/>
                  </a:lnTo>
                  <a:lnTo>
                    <a:pt x="680390" y="21413"/>
                  </a:lnTo>
                  <a:lnTo>
                    <a:pt x="719557" y="44942"/>
                  </a:lnTo>
                  <a:lnTo>
                    <a:pt x="748998" y="79311"/>
                  </a:lnTo>
                  <a:lnTo>
                    <a:pt x="765142" y="126104"/>
                  </a:lnTo>
                  <a:lnTo>
                    <a:pt x="755634" y="219511"/>
                  </a:lnTo>
                  <a:lnTo>
                    <a:pt x="710426" y="268418"/>
                  </a:lnTo>
                  <a:lnTo>
                    <a:pt x="660547" y="287211"/>
                  </a:lnTo>
                  <a:lnTo>
                    <a:pt x="637025" y="290278"/>
                  </a:lnTo>
                  <a:lnTo>
                    <a:pt x="153028" y="536539"/>
                  </a:lnTo>
                  <a:close/>
                </a:path>
              </a:pathLst>
            </a:custGeom>
            <a:solidFill>
              <a:srgbClr val="2E1700"/>
            </a:solidFill>
          </p:spPr>
          <p:txBody>
            <a:bodyPr wrap="square" lIns="0" tIns="0" rIns="0" bIns="0" rtlCol="0"/>
            <a:lstStyle/>
            <a:p>
              <a:endParaRPr/>
            </a:p>
          </p:txBody>
        </p:sp>
        <p:sp>
          <p:nvSpPr>
            <p:cNvPr id="14" name="object 14"/>
            <p:cNvSpPr/>
            <p:nvPr/>
          </p:nvSpPr>
          <p:spPr>
            <a:xfrm>
              <a:off x="9373734" y="4364643"/>
              <a:ext cx="1931670" cy="2368550"/>
            </a:xfrm>
            <a:custGeom>
              <a:avLst/>
              <a:gdLst/>
              <a:ahLst/>
              <a:cxnLst/>
              <a:rect l="l" t="t" r="r" b="b"/>
              <a:pathLst>
                <a:path w="1931670" h="2368550">
                  <a:moveTo>
                    <a:pt x="198737" y="2368449"/>
                  </a:moveTo>
                  <a:lnTo>
                    <a:pt x="152297" y="2366924"/>
                  </a:lnTo>
                  <a:lnTo>
                    <a:pt x="107600" y="2360519"/>
                  </a:lnTo>
                  <a:lnTo>
                    <a:pt x="67233" y="2350607"/>
                  </a:lnTo>
                  <a:lnTo>
                    <a:pt x="20373" y="2308811"/>
                  </a:lnTo>
                  <a:lnTo>
                    <a:pt x="2037" y="2242552"/>
                  </a:lnTo>
                  <a:lnTo>
                    <a:pt x="0" y="2181234"/>
                  </a:lnTo>
                  <a:lnTo>
                    <a:pt x="2037" y="2154261"/>
                  </a:lnTo>
                  <a:lnTo>
                    <a:pt x="19589" y="1892217"/>
                  </a:lnTo>
                  <a:lnTo>
                    <a:pt x="60812" y="1308201"/>
                  </a:lnTo>
                  <a:lnTo>
                    <a:pt x="108554" y="705388"/>
                  </a:lnTo>
                  <a:lnTo>
                    <a:pt x="145664" y="386952"/>
                  </a:lnTo>
                  <a:lnTo>
                    <a:pt x="180627" y="320656"/>
                  </a:lnTo>
                  <a:lnTo>
                    <a:pt x="206404" y="288006"/>
                  </a:lnTo>
                  <a:lnTo>
                    <a:pt x="237230" y="255683"/>
                  </a:lnTo>
                  <a:lnTo>
                    <a:pt x="272743" y="223685"/>
                  </a:lnTo>
                  <a:lnTo>
                    <a:pt x="312583" y="192009"/>
                  </a:lnTo>
                  <a:lnTo>
                    <a:pt x="356389" y="160650"/>
                  </a:lnTo>
                  <a:lnTo>
                    <a:pt x="403800" y="129606"/>
                  </a:lnTo>
                  <a:lnTo>
                    <a:pt x="454455" y="98873"/>
                  </a:lnTo>
                  <a:lnTo>
                    <a:pt x="492313" y="77995"/>
                  </a:lnTo>
                  <a:lnTo>
                    <a:pt x="527949" y="60833"/>
                  </a:lnTo>
                  <a:lnTo>
                    <a:pt x="606962" y="31058"/>
                  </a:lnTo>
                  <a:lnTo>
                    <a:pt x="667527" y="16551"/>
                  </a:lnTo>
                  <a:lnTo>
                    <a:pt x="706311" y="11852"/>
                  </a:lnTo>
                  <a:lnTo>
                    <a:pt x="719979" y="11499"/>
                  </a:lnTo>
                  <a:lnTo>
                    <a:pt x="767350" y="3590"/>
                  </a:lnTo>
                  <a:lnTo>
                    <a:pt x="815708" y="0"/>
                  </a:lnTo>
                  <a:lnTo>
                    <a:pt x="864640" y="363"/>
                  </a:lnTo>
                  <a:lnTo>
                    <a:pt x="913732" y="4318"/>
                  </a:lnTo>
                  <a:lnTo>
                    <a:pt x="962567" y="11499"/>
                  </a:lnTo>
                  <a:lnTo>
                    <a:pt x="1010732" y="21542"/>
                  </a:lnTo>
                  <a:lnTo>
                    <a:pt x="1057812" y="34085"/>
                  </a:lnTo>
                  <a:lnTo>
                    <a:pt x="1120949" y="54932"/>
                  </a:lnTo>
                  <a:lnTo>
                    <a:pt x="1180076" y="78950"/>
                  </a:lnTo>
                  <a:lnTo>
                    <a:pt x="1234089" y="105162"/>
                  </a:lnTo>
                  <a:lnTo>
                    <a:pt x="1281881" y="132591"/>
                  </a:lnTo>
                  <a:lnTo>
                    <a:pt x="1322347" y="160258"/>
                  </a:lnTo>
                  <a:lnTo>
                    <a:pt x="1354381" y="187187"/>
                  </a:lnTo>
                  <a:lnTo>
                    <a:pt x="1403497" y="260724"/>
                  </a:lnTo>
                  <a:lnTo>
                    <a:pt x="1424887" y="320421"/>
                  </a:lnTo>
                  <a:lnTo>
                    <a:pt x="1441472" y="384842"/>
                  </a:lnTo>
                  <a:lnTo>
                    <a:pt x="1453682" y="447337"/>
                  </a:lnTo>
                  <a:lnTo>
                    <a:pt x="1461946" y="501253"/>
                  </a:lnTo>
                  <a:lnTo>
                    <a:pt x="1466691" y="539941"/>
                  </a:lnTo>
                  <a:lnTo>
                    <a:pt x="1468347" y="556749"/>
                  </a:lnTo>
                  <a:lnTo>
                    <a:pt x="1470814" y="562805"/>
                  </a:lnTo>
                  <a:lnTo>
                    <a:pt x="1481589" y="594834"/>
                  </a:lnTo>
                  <a:lnTo>
                    <a:pt x="1526727" y="737052"/>
                  </a:lnTo>
                  <a:lnTo>
                    <a:pt x="1652667" y="1143507"/>
                  </a:lnTo>
                  <a:lnTo>
                    <a:pt x="1678816" y="1225586"/>
                  </a:lnTo>
                  <a:lnTo>
                    <a:pt x="1703495" y="1301250"/>
                  </a:lnTo>
                  <a:lnTo>
                    <a:pt x="1726733" y="1370865"/>
                  </a:lnTo>
                  <a:lnTo>
                    <a:pt x="1748563" y="1434798"/>
                  </a:lnTo>
                  <a:lnTo>
                    <a:pt x="1788123" y="1547086"/>
                  </a:lnTo>
                  <a:lnTo>
                    <a:pt x="1876259" y="1785735"/>
                  </a:lnTo>
                  <a:lnTo>
                    <a:pt x="1896293" y="1842329"/>
                  </a:lnTo>
                  <a:lnTo>
                    <a:pt x="1904700" y="1867972"/>
                  </a:lnTo>
                  <a:lnTo>
                    <a:pt x="1912074" y="1892335"/>
                  </a:lnTo>
                  <a:lnTo>
                    <a:pt x="1930018" y="1982827"/>
                  </a:lnTo>
                  <a:lnTo>
                    <a:pt x="1931163" y="2049971"/>
                  </a:lnTo>
                  <a:lnTo>
                    <a:pt x="1924937" y="2091742"/>
                  </a:lnTo>
                  <a:lnTo>
                    <a:pt x="1899502" y="2122329"/>
                  </a:lnTo>
                  <a:lnTo>
                    <a:pt x="1837883" y="2154394"/>
                  </a:lnTo>
                  <a:lnTo>
                    <a:pt x="1798738" y="2170141"/>
                  </a:lnTo>
                  <a:lnTo>
                    <a:pt x="1754844" y="2185626"/>
                  </a:lnTo>
                  <a:lnTo>
                    <a:pt x="1706806" y="2200797"/>
                  </a:lnTo>
                  <a:lnTo>
                    <a:pt x="1655227" y="2215600"/>
                  </a:lnTo>
                  <a:lnTo>
                    <a:pt x="1600715" y="2229983"/>
                  </a:lnTo>
                  <a:lnTo>
                    <a:pt x="1543872" y="2243893"/>
                  </a:lnTo>
                  <a:lnTo>
                    <a:pt x="1485305" y="2257276"/>
                  </a:lnTo>
                  <a:lnTo>
                    <a:pt x="1425619" y="2270080"/>
                  </a:lnTo>
                  <a:lnTo>
                    <a:pt x="1365418" y="2282252"/>
                  </a:lnTo>
                  <a:lnTo>
                    <a:pt x="1298744" y="2294948"/>
                  </a:lnTo>
                  <a:lnTo>
                    <a:pt x="1233006" y="2306726"/>
                  </a:lnTo>
                  <a:lnTo>
                    <a:pt x="1169032" y="2317512"/>
                  </a:lnTo>
                  <a:lnTo>
                    <a:pt x="1107650" y="2327234"/>
                  </a:lnTo>
                  <a:lnTo>
                    <a:pt x="1049690" y="2335818"/>
                  </a:lnTo>
                  <a:lnTo>
                    <a:pt x="995978" y="2343190"/>
                  </a:lnTo>
                  <a:lnTo>
                    <a:pt x="947344" y="2349279"/>
                  </a:lnTo>
                  <a:lnTo>
                    <a:pt x="904615" y="2354010"/>
                  </a:lnTo>
                  <a:lnTo>
                    <a:pt x="840187" y="2359106"/>
                  </a:lnTo>
                  <a:lnTo>
                    <a:pt x="820144" y="2359325"/>
                  </a:lnTo>
                  <a:lnTo>
                    <a:pt x="749266" y="2335660"/>
                  </a:lnTo>
                  <a:lnTo>
                    <a:pt x="703706" y="2287849"/>
                  </a:lnTo>
                  <a:lnTo>
                    <a:pt x="679372" y="2240855"/>
                  </a:lnTo>
                  <a:lnTo>
                    <a:pt x="672170" y="2219643"/>
                  </a:lnTo>
                  <a:lnTo>
                    <a:pt x="437267" y="1578102"/>
                  </a:lnTo>
                  <a:lnTo>
                    <a:pt x="430989" y="1678346"/>
                  </a:lnTo>
                  <a:lnTo>
                    <a:pt x="413264" y="1905435"/>
                  </a:lnTo>
                  <a:lnTo>
                    <a:pt x="385759" y="2148908"/>
                  </a:lnTo>
                  <a:lnTo>
                    <a:pt x="350143" y="2298301"/>
                  </a:lnTo>
                  <a:lnTo>
                    <a:pt x="322621" y="2330020"/>
                  </a:lnTo>
                  <a:lnTo>
                    <a:pt x="286487" y="2351369"/>
                  </a:lnTo>
                  <a:lnTo>
                    <a:pt x="244329" y="2363721"/>
                  </a:lnTo>
                  <a:lnTo>
                    <a:pt x="198737" y="2368449"/>
                  </a:lnTo>
                  <a:close/>
                </a:path>
              </a:pathLst>
            </a:custGeom>
            <a:solidFill>
              <a:srgbClr val="9ECCFF"/>
            </a:solidFill>
          </p:spPr>
          <p:txBody>
            <a:bodyPr wrap="square" lIns="0" tIns="0" rIns="0" bIns="0" rtlCol="0"/>
            <a:lstStyle/>
            <a:p>
              <a:endParaRPr/>
            </a:p>
          </p:txBody>
        </p:sp>
        <p:sp>
          <p:nvSpPr>
            <p:cNvPr id="15" name="object 15"/>
            <p:cNvSpPr/>
            <p:nvPr/>
          </p:nvSpPr>
          <p:spPr>
            <a:xfrm>
              <a:off x="9810928" y="4832501"/>
              <a:ext cx="929005" cy="1891664"/>
            </a:xfrm>
            <a:custGeom>
              <a:avLst/>
              <a:gdLst/>
              <a:ahLst/>
              <a:cxnLst/>
              <a:rect l="l" t="t" r="r" b="b"/>
              <a:pathLst>
                <a:path w="929004" h="1891665">
                  <a:moveTo>
                    <a:pt x="24574" y="47840"/>
                  </a:moveTo>
                  <a:lnTo>
                    <a:pt x="19189" y="35140"/>
                  </a:lnTo>
                  <a:lnTo>
                    <a:pt x="13309" y="22898"/>
                  </a:lnTo>
                  <a:lnTo>
                    <a:pt x="6921" y="11176"/>
                  </a:lnTo>
                  <a:lnTo>
                    <a:pt x="0" y="0"/>
                  </a:lnTo>
                  <a:lnTo>
                    <a:pt x="24574" y="47840"/>
                  </a:lnTo>
                  <a:close/>
                </a:path>
                <a:path w="929004" h="1891665">
                  <a:moveTo>
                    <a:pt x="928573" y="1814245"/>
                  </a:moveTo>
                  <a:lnTo>
                    <a:pt x="24574" y="47840"/>
                  </a:lnTo>
                  <a:lnTo>
                    <a:pt x="47205" y="127038"/>
                  </a:lnTo>
                  <a:lnTo>
                    <a:pt x="57873" y="202844"/>
                  </a:lnTo>
                  <a:lnTo>
                    <a:pt x="61010" y="259727"/>
                  </a:lnTo>
                  <a:lnTo>
                    <a:pt x="61074" y="282143"/>
                  </a:lnTo>
                  <a:lnTo>
                    <a:pt x="0" y="1110259"/>
                  </a:lnTo>
                  <a:lnTo>
                    <a:pt x="234899" y="1751736"/>
                  </a:lnTo>
                  <a:lnTo>
                    <a:pt x="242112" y="1772958"/>
                  </a:lnTo>
                  <a:lnTo>
                    <a:pt x="266471" y="1819960"/>
                  </a:lnTo>
                  <a:lnTo>
                    <a:pt x="312039" y="1867776"/>
                  </a:lnTo>
                  <a:lnTo>
                    <a:pt x="382879" y="1891449"/>
                  </a:lnTo>
                  <a:lnTo>
                    <a:pt x="402932" y="1891233"/>
                  </a:lnTo>
                  <a:lnTo>
                    <a:pt x="467360" y="1886153"/>
                  </a:lnTo>
                  <a:lnTo>
                    <a:pt x="510095" y="1881428"/>
                  </a:lnTo>
                  <a:lnTo>
                    <a:pt x="558736" y="1875358"/>
                  </a:lnTo>
                  <a:lnTo>
                    <a:pt x="612444" y="1867992"/>
                  </a:lnTo>
                  <a:lnTo>
                    <a:pt x="670420" y="1859419"/>
                  </a:lnTo>
                  <a:lnTo>
                    <a:pt x="731799" y="1849704"/>
                  </a:lnTo>
                  <a:lnTo>
                    <a:pt x="795782" y="1838921"/>
                  </a:lnTo>
                  <a:lnTo>
                    <a:pt x="861529" y="1827136"/>
                  </a:lnTo>
                  <a:lnTo>
                    <a:pt x="928573" y="1814245"/>
                  </a:lnTo>
                  <a:close/>
                </a:path>
              </a:pathLst>
            </a:custGeom>
            <a:solidFill>
              <a:srgbClr val="2E1700"/>
            </a:solidFill>
          </p:spPr>
          <p:txBody>
            <a:bodyPr wrap="square" lIns="0" tIns="0" rIns="0" bIns="0" rtlCol="0"/>
            <a:lstStyle/>
            <a:p>
              <a:endParaRPr/>
            </a:p>
          </p:txBody>
        </p:sp>
        <p:sp>
          <p:nvSpPr>
            <p:cNvPr id="16" name="object 16"/>
            <p:cNvSpPr/>
            <p:nvPr/>
          </p:nvSpPr>
          <p:spPr>
            <a:xfrm>
              <a:off x="9901683" y="4364643"/>
              <a:ext cx="603250" cy="409575"/>
            </a:xfrm>
            <a:custGeom>
              <a:avLst/>
              <a:gdLst/>
              <a:ahLst/>
              <a:cxnLst/>
              <a:rect l="l" t="t" r="r" b="b"/>
              <a:pathLst>
                <a:path w="603250" h="409575">
                  <a:moveTo>
                    <a:pt x="216331" y="409143"/>
                  </a:moveTo>
                  <a:lnTo>
                    <a:pt x="174113" y="398245"/>
                  </a:lnTo>
                  <a:lnTo>
                    <a:pt x="137427" y="375791"/>
                  </a:lnTo>
                  <a:lnTo>
                    <a:pt x="105915" y="344118"/>
                  </a:lnTo>
                  <a:lnTo>
                    <a:pt x="79216" y="305568"/>
                  </a:lnTo>
                  <a:lnTo>
                    <a:pt x="56972" y="262478"/>
                  </a:lnTo>
                  <a:lnTo>
                    <a:pt x="38823" y="217190"/>
                  </a:lnTo>
                  <a:lnTo>
                    <a:pt x="24411" y="172041"/>
                  </a:lnTo>
                  <a:lnTo>
                    <a:pt x="13375" y="129373"/>
                  </a:lnTo>
                  <a:lnTo>
                    <a:pt x="5358" y="91524"/>
                  </a:lnTo>
                  <a:lnTo>
                    <a:pt x="0" y="60833"/>
                  </a:lnTo>
                  <a:lnTo>
                    <a:pt x="79012" y="31058"/>
                  </a:lnTo>
                  <a:lnTo>
                    <a:pt x="139577" y="16551"/>
                  </a:lnTo>
                  <a:lnTo>
                    <a:pt x="178361" y="11852"/>
                  </a:lnTo>
                  <a:lnTo>
                    <a:pt x="192030" y="11499"/>
                  </a:lnTo>
                  <a:lnTo>
                    <a:pt x="239400" y="3590"/>
                  </a:lnTo>
                  <a:lnTo>
                    <a:pt x="287759" y="0"/>
                  </a:lnTo>
                  <a:lnTo>
                    <a:pt x="336691" y="363"/>
                  </a:lnTo>
                  <a:lnTo>
                    <a:pt x="385782" y="4318"/>
                  </a:lnTo>
                  <a:lnTo>
                    <a:pt x="434618" y="11499"/>
                  </a:lnTo>
                  <a:lnTo>
                    <a:pt x="482783" y="21542"/>
                  </a:lnTo>
                  <a:lnTo>
                    <a:pt x="529863" y="34085"/>
                  </a:lnTo>
                  <a:lnTo>
                    <a:pt x="569599" y="85282"/>
                  </a:lnTo>
                  <a:lnTo>
                    <a:pt x="593426" y="137685"/>
                  </a:lnTo>
                  <a:lnTo>
                    <a:pt x="603183" y="187809"/>
                  </a:lnTo>
                  <a:lnTo>
                    <a:pt x="600707" y="232170"/>
                  </a:lnTo>
                  <a:lnTo>
                    <a:pt x="587837" y="267286"/>
                  </a:lnTo>
                  <a:lnTo>
                    <a:pt x="566411" y="289672"/>
                  </a:lnTo>
                  <a:lnTo>
                    <a:pt x="531770" y="290867"/>
                  </a:lnTo>
                  <a:lnTo>
                    <a:pt x="491363" y="266042"/>
                  </a:lnTo>
                  <a:lnTo>
                    <a:pt x="450141" y="226077"/>
                  </a:lnTo>
                  <a:lnTo>
                    <a:pt x="413053" y="181851"/>
                  </a:lnTo>
                  <a:lnTo>
                    <a:pt x="385049" y="144245"/>
                  </a:lnTo>
                  <a:lnTo>
                    <a:pt x="380332" y="140691"/>
                  </a:lnTo>
                  <a:lnTo>
                    <a:pt x="374874" y="140481"/>
                  </a:lnTo>
                  <a:lnTo>
                    <a:pt x="370158" y="143242"/>
                  </a:lnTo>
                  <a:lnTo>
                    <a:pt x="367664" y="148604"/>
                  </a:lnTo>
                  <a:lnTo>
                    <a:pt x="354411" y="221284"/>
                  </a:lnTo>
                  <a:lnTo>
                    <a:pt x="336844" y="279927"/>
                  </a:lnTo>
                  <a:lnTo>
                    <a:pt x="316953" y="325807"/>
                  </a:lnTo>
                  <a:lnTo>
                    <a:pt x="296731" y="360199"/>
                  </a:lnTo>
                  <a:lnTo>
                    <a:pt x="265311" y="396020"/>
                  </a:lnTo>
                  <a:lnTo>
                    <a:pt x="233744" y="408756"/>
                  </a:lnTo>
                  <a:lnTo>
                    <a:pt x="216331" y="409143"/>
                  </a:lnTo>
                  <a:close/>
                </a:path>
              </a:pathLst>
            </a:custGeom>
            <a:solidFill>
              <a:srgbClr val="3328B9"/>
            </a:solidFill>
          </p:spPr>
          <p:txBody>
            <a:bodyPr wrap="square" lIns="0" tIns="0" rIns="0" bIns="0" rtlCol="0"/>
            <a:lstStyle/>
            <a:p>
              <a:endParaRPr/>
            </a:p>
          </p:txBody>
        </p:sp>
        <p:sp>
          <p:nvSpPr>
            <p:cNvPr id="17" name="object 17"/>
            <p:cNvSpPr/>
            <p:nvPr/>
          </p:nvSpPr>
          <p:spPr>
            <a:xfrm>
              <a:off x="9834257" y="3771096"/>
              <a:ext cx="640080" cy="732790"/>
            </a:xfrm>
            <a:custGeom>
              <a:avLst/>
              <a:gdLst/>
              <a:ahLst/>
              <a:cxnLst/>
              <a:rect l="l" t="t" r="r" b="b"/>
              <a:pathLst>
                <a:path w="640079" h="732789">
                  <a:moveTo>
                    <a:pt x="391485" y="732310"/>
                  </a:moveTo>
                  <a:lnTo>
                    <a:pt x="336075" y="725934"/>
                  </a:lnTo>
                  <a:lnTo>
                    <a:pt x="281476" y="712117"/>
                  </a:lnTo>
                  <a:lnTo>
                    <a:pt x="232964" y="691672"/>
                  </a:lnTo>
                  <a:lnTo>
                    <a:pt x="195815" y="665414"/>
                  </a:lnTo>
                  <a:lnTo>
                    <a:pt x="175303" y="634155"/>
                  </a:lnTo>
                  <a:lnTo>
                    <a:pt x="176118" y="614796"/>
                  </a:lnTo>
                  <a:lnTo>
                    <a:pt x="175564" y="568751"/>
                  </a:lnTo>
                  <a:lnTo>
                    <a:pt x="169140" y="514074"/>
                  </a:lnTo>
                  <a:lnTo>
                    <a:pt x="152346" y="468814"/>
                  </a:lnTo>
                  <a:lnTo>
                    <a:pt x="131184" y="468978"/>
                  </a:lnTo>
                  <a:lnTo>
                    <a:pt x="83216" y="459135"/>
                  </a:lnTo>
                  <a:lnTo>
                    <a:pt x="31728" y="423784"/>
                  </a:lnTo>
                  <a:lnTo>
                    <a:pt x="0" y="347425"/>
                  </a:lnTo>
                  <a:lnTo>
                    <a:pt x="8054" y="276952"/>
                  </a:lnTo>
                  <a:lnTo>
                    <a:pt x="44086" y="254551"/>
                  </a:lnTo>
                  <a:lnTo>
                    <a:pt x="83640" y="257658"/>
                  </a:lnTo>
                  <a:lnTo>
                    <a:pt x="102260" y="263708"/>
                  </a:lnTo>
                  <a:lnTo>
                    <a:pt x="118792" y="262302"/>
                  </a:lnTo>
                  <a:lnTo>
                    <a:pt x="154694" y="254028"/>
                  </a:lnTo>
                  <a:lnTo>
                    <a:pt x="189422" y="232805"/>
                  </a:lnTo>
                  <a:lnTo>
                    <a:pt x="202433" y="192548"/>
                  </a:lnTo>
                  <a:lnTo>
                    <a:pt x="199140" y="146112"/>
                  </a:lnTo>
                  <a:lnTo>
                    <a:pt x="201129" y="111448"/>
                  </a:lnTo>
                  <a:lnTo>
                    <a:pt x="212118" y="90126"/>
                  </a:lnTo>
                  <a:lnTo>
                    <a:pt x="235825" y="83716"/>
                  </a:lnTo>
                  <a:lnTo>
                    <a:pt x="269332" y="85491"/>
                  </a:lnTo>
                  <a:lnTo>
                    <a:pt x="314561" y="85357"/>
                  </a:lnTo>
                  <a:lnTo>
                    <a:pt x="363696" y="78894"/>
                  </a:lnTo>
                  <a:lnTo>
                    <a:pt x="408924" y="61682"/>
                  </a:lnTo>
                  <a:lnTo>
                    <a:pt x="442432" y="29300"/>
                  </a:lnTo>
                  <a:lnTo>
                    <a:pt x="463176" y="7218"/>
                  </a:lnTo>
                  <a:lnTo>
                    <a:pt x="484557" y="4030"/>
                  </a:lnTo>
                  <a:lnTo>
                    <a:pt x="534566" y="18293"/>
                  </a:lnTo>
                  <a:lnTo>
                    <a:pt x="565861" y="17722"/>
                  </a:lnTo>
                  <a:lnTo>
                    <a:pt x="603126" y="0"/>
                  </a:lnTo>
                  <a:lnTo>
                    <a:pt x="619822" y="81264"/>
                  </a:lnTo>
                  <a:lnTo>
                    <a:pt x="639648" y="262400"/>
                  </a:lnTo>
                  <a:lnTo>
                    <a:pt x="617213" y="449422"/>
                  </a:lnTo>
                  <a:lnTo>
                    <a:pt x="507127" y="548345"/>
                  </a:lnTo>
                  <a:lnTo>
                    <a:pt x="506768" y="556357"/>
                  </a:lnTo>
                  <a:lnTo>
                    <a:pt x="507388" y="574769"/>
                  </a:lnTo>
                  <a:lnTo>
                    <a:pt x="511529" y="595142"/>
                  </a:lnTo>
                  <a:lnTo>
                    <a:pt x="521736" y="609040"/>
                  </a:lnTo>
                  <a:lnTo>
                    <a:pt x="522551" y="626241"/>
                  </a:lnTo>
                  <a:lnTo>
                    <a:pt x="517301" y="665026"/>
                  </a:lnTo>
                  <a:lnTo>
                    <a:pt x="494442" y="706165"/>
                  </a:lnTo>
                  <a:lnTo>
                    <a:pt x="442432" y="730430"/>
                  </a:lnTo>
                  <a:lnTo>
                    <a:pt x="391485" y="732310"/>
                  </a:lnTo>
                  <a:close/>
                </a:path>
              </a:pathLst>
            </a:custGeom>
            <a:solidFill>
              <a:srgbClr val="F0C7B5"/>
            </a:solidFill>
          </p:spPr>
          <p:txBody>
            <a:bodyPr wrap="square" lIns="0" tIns="0" rIns="0" bIns="0" rtlCol="0"/>
            <a:lstStyle/>
            <a:p>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2794" y="975309"/>
            <a:ext cx="16871315" cy="3388360"/>
          </a:xfrm>
          <a:prstGeom prst="rect">
            <a:avLst/>
          </a:prstGeom>
        </p:spPr>
        <p:txBody>
          <a:bodyPr vert="horz" wrap="square" lIns="0" tIns="12065" rIns="0" bIns="0" rtlCol="0">
            <a:spAutoFit/>
          </a:bodyPr>
          <a:lstStyle/>
          <a:p>
            <a:pPr marL="12700">
              <a:lnSpc>
                <a:spcPct val="100000"/>
              </a:lnSpc>
              <a:spcBef>
                <a:spcPts val="95"/>
              </a:spcBef>
            </a:pPr>
            <a:r>
              <a:rPr sz="6500" spc="250" dirty="0"/>
              <a:t>Executive</a:t>
            </a:r>
            <a:r>
              <a:rPr sz="6500" spc="-555" dirty="0"/>
              <a:t> </a:t>
            </a:r>
            <a:r>
              <a:rPr sz="6500" spc="750" dirty="0"/>
              <a:t>Summary</a:t>
            </a:r>
            <a:endParaRPr sz="6500"/>
          </a:p>
          <a:p>
            <a:pPr marL="12700" marR="5080">
              <a:lnSpc>
                <a:spcPct val="130700"/>
              </a:lnSpc>
              <a:spcBef>
                <a:spcPts val="1430"/>
              </a:spcBef>
            </a:pPr>
            <a:r>
              <a:rPr sz="2200" spc="60" dirty="0">
                <a:solidFill>
                  <a:srgbClr val="B82E37"/>
                </a:solidFill>
                <a:latin typeface="Tahoma"/>
                <a:cs typeface="Tahoma"/>
              </a:rPr>
              <a:t>As</a:t>
            </a:r>
            <a:r>
              <a:rPr sz="2200" spc="-80" dirty="0">
                <a:solidFill>
                  <a:srgbClr val="B82E37"/>
                </a:solidFill>
                <a:latin typeface="Tahoma"/>
                <a:cs typeface="Tahoma"/>
              </a:rPr>
              <a:t> </a:t>
            </a:r>
            <a:r>
              <a:rPr sz="2200" spc="170" dirty="0">
                <a:solidFill>
                  <a:srgbClr val="B82E37"/>
                </a:solidFill>
                <a:latin typeface="Tahoma"/>
                <a:cs typeface="Tahoma"/>
              </a:rPr>
              <a:t>a</a:t>
            </a:r>
            <a:r>
              <a:rPr sz="2200" spc="-75" dirty="0">
                <a:solidFill>
                  <a:srgbClr val="B82E37"/>
                </a:solidFill>
                <a:latin typeface="Tahoma"/>
                <a:cs typeface="Tahoma"/>
              </a:rPr>
              <a:t> </a:t>
            </a:r>
            <a:r>
              <a:rPr sz="2200" dirty="0">
                <a:solidFill>
                  <a:srgbClr val="B82E37"/>
                </a:solidFill>
                <a:latin typeface="Tahoma"/>
                <a:cs typeface="Tahoma"/>
              </a:rPr>
              <a:t>Data</a:t>
            </a:r>
            <a:r>
              <a:rPr sz="2200" spc="-80" dirty="0">
                <a:solidFill>
                  <a:srgbClr val="B82E37"/>
                </a:solidFill>
                <a:latin typeface="Tahoma"/>
                <a:cs typeface="Tahoma"/>
              </a:rPr>
              <a:t> </a:t>
            </a:r>
            <a:r>
              <a:rPr sz="2200" dirty="0">
                <a:solidFill>
                  <a:srgbClr val="B82E37"/>
                </a:solidFill>
                <a:latin typeface="Tahoma"/>
                <a:cs typeface="Tahoma"/>
              </a:rPr>
              <a:t>Analyst</a:t>
            </a:r>
            <a:r>
              <a:rPr sz="2200" spc="-75" dirty="0">
                <a:solidFill>
                  <a:srgbClr val="B82E37"/>
                </a:solidFill>
                <a:latin typeface="Tahoma"/>
                <a:cs typeface="Tahoma"/>
              </a:rPr>
              <a:t> </a:t>
            </a:r>
            <a:r>
              <a:rPr sz="2200" spc="50" dirty="0">
                <a:solidFill>
                  <a:srgbClr val="B82E37"/>
                </a:solidFill>
                <a:latin typeface="Tahoma"/>
                <a:cs typeface="Tahoma"/>
              </a:rPr>
              <a:t>at</a:t>
            </a:r>
            <a:r>
              <a:rPr sz="2200" spc="-80" dirty="0">
                <a:solidFill>
                  <a:srgbClr val="B82E37"/>
                </a:solidFill>
                <a:latin typeface="Tahoma"/>
                <a:cs typeface="Tahoma"/>
              </a:rPr>
              <a:t> </a:t>
            </a:r>
            <a:r>
              <a:rPr sz="2200" dirty="0">
                <a:solidFill>
                  <a:srgbClr val="B82E37"/>
                </a:solidFill>
                <a:latin typeface="Tahoma"/>
                <a:cs typeface="Tahoma"/>
              </a:rPr>
              <a:t>Target</a:t>
            </a:r>
            <a:r>
              <a:rPr sz="2200" spc="-75" dirty="0">
                <a:solidFill>
                  <a:srgbClr val="B82E37"/>
                </a:solidFill>
                <a:latin typeface="Tahoma"/>
                <a:cs typeface="Tahoma"/>
              </a:rPr>
              <a:t> </a:t>
            </a:r>
            <a:r>
              <a:rPr sz="2200" dirty="0">
                <a:solidFill>
                  <a:srgbClr val="B82E37"/>
                </a:solidFill>
                <a:latin typeface="Tahoma"/>
                <a:cs typeface="Tahoma"/>
              </a:rPr>
              <a:t>Sales</a:t>
            </a:r>
            <a:r>
              <a:rPr sz="2200" spc="-80" dirty="0">
                <a:solidFill>
                  <a:srgbClr val="B82E37"/>
                </a:solidFill>
                <a:latin typeface="Tahoma"/>
                <a:cs typeface="Tahoma"/>
              </a:rPr>
              <a:t> </a:t>
            </a:r>
            <a:r>
              <a:rPr sz="2200" spc="80" dirty="0">
                <a:solidFill>
                  <a:srgbClr val="B82E37"/>
                </a:solidFill>
                <a:latin typeface="Tahoma"/>
                <a:cs typeface="Tahoma"/>
              </a:rPr>
              <a:t>Company,</a:t>
            </a:r>
            <a:r>
              <a:rPr sz="2200" spc="-75" dirty="0">
                <a:solidFill>
                  <a:srgbClr val="B82E37"/>
                </a:solidFill>
                <a:latin typeface="Tahoma"/>
                <a:cs typeface="Tahoma"/>
              </a:rPr>
              <a:t> </a:t>
            </a:r>
            <a:r>
              <a:rPr sz="2200" spc="-459" dirty="0">
                <a:solidFill>
                  <a:srgbClr val="B82E37"/>
                </a:solidFill>
                <a:latin typeface="Tahoma"/>
                <a:cs typeface="Tahoma"/>
              </a:rPr>
              <a:t>I</a:t>
            </a:r>
            <a:r>
              <a:rPr sz="2200" spc="-80" dirty="0">
                <a:solidFill>
                  <a:srgbClr val="B82E37"/>
                </a:solidFill>
                <a:latin typeface="Tahoma"/>
                <a:cs typeface="Tahoma"/>
              </a:rPr>
              <a:t> </a:t>
            </a:r>
            <a:r>
              <a:rPr sz="2200" spc="65" dirty="0">
                <a:solidFill>
                  <a:srgbClr val="B82E37"/>
                </a:solidFill>
                <a:latin typeface="Tahoma"/>
                <a:cs typeface="Tahoma"/>
              </a:rPr>
              <a:t>have</a:t>
            </a:r>
            <a:r>
              <a:rPr sz="2200" spc="-75" dirty="0">
                <a:solidFill>
                  <a:srgbClr val="B82E37"/>
                </a:solidFill>
                <a:latin typeface="Tahoma"/>
                <a:cs typeface="Tahoma"/>
              </a:rPr>
              <a:t> </a:t>
            </a:r>
            <a:r>
              <a:rPr sz="2200" spc="55" dirty="0">
                <a:solidFill>
                  <a:srgbClr val="B82E37"/>
                </a:solidFill>
                <a:latin typeface="Tahoma"/>
                <a:cs typeface="Tahoma"/>
              </a:rPr>
              <a:t>conducted</a:t>
            </a:r>
            <a:r>
              <a:rPr sz="2200" spc="-80" dirty="0">
                <a:solidFill>
                  <a:srgbClr val="B82E37"/>
                </a:solidFill>
                <a:latin typeface="Tahoma"/>
                <a:cs typeface="Tahoma"/>
              </a:rPr>
              <a:t> </a:t>
            </a:r>
            <a:r>
              <a:rPr sz="2200" spc="95" dirty="0">
                <a:solidFill>
                  <a:srgbClr val="B82E37"/>
                </a:solidFill>
                <a:latin typeface="Tahoma"/>
                <a:cs typeface="Tahoma"/>
              </a:rPr>
              <a:t>an</a:t>
            </a:r>
            <a:r>
              <a:rPr sz="2200" spc="-75" dirty="0">
                <a:solidFill>
                  <a:srgbClr val="B82E37"/>
                </a:solidFill>
                <a:latin typeface="Tahoma"/>
                <a:cs typeface="Tahoma"/>
              </a:rPr>
              <a:t> </a:t>
            </a:r>
            <a:r>
              <a:rPr sz="2200" spc="95" dirty="0">
                <a:solidFill>
                  <a:srgbClr val="B82E37"/>
                </a:solidFill>
                <a:latin typeface="Tahoma"/>
                <a:cs typeface="Tahoma"/>
              </a:rPr>
              <a:t>in-</a:t>
            </a:r>
            <a:r>
              <a:rPr sz="2200" dirty="0">
                <a:solidFill>
                  <a:srgbClr val="B82E37"/>
                </a:solidFill>
                <a:latin typeface="Tahoma"/>
                <a:cs typeface="Tahoma"/>
              </a:rPr>
              <a:t>depth</a:t>
            </a:r>
            <a:r>
              <a:rPr sz="2200" spc="-80" dirty="0">
                <a:solidFill>
                  <a:srgbClr val="B82E37"/>
                </a:solidFill>
                <a:latin typeface="Tahoma"/>
                <a:cs typeface="Tahoma"/>
              </a:rPr>
              <a:t> </a:t>
            </a:r>
            <a:r>
              <a:rPr sz="2200" spc="50" dirty="0">
                <a:solidFill>
                  <a:srgbClr val="B82E37"/>
                </a:solidFill>
                <a:latin typeface="Tahoma"/>
                <a:cs typeface="Tahoma"/>
              </a:rPr>
              <a:t>analysis</a:t>
            </a:r>
            <a:r>
              <a:rPr sz="2200" spc="-75" dirty="0">
                <a:solidFill>
                  <a:srgbClr val="B82E37"/>
                </a:solidFill>
                <a:latin typeface="Tahoma"/>
                <a:cs typeface="Tahoma"/>
              </a:rPr>
              <a:t> </a:t>
            </a:r>
            <a:r>
              <a:rPr sz="2200" spc="-20" dirty="0">
                <a:solidFill>
                  <a:srgbClr val="B82E37"/>
                </a:solidFill>
                <a:latin typeface="Tahoma"/>
                <a:cs typeface="Tahoma"/>
              </a:rPr>
              <a:t>of</a:t>
            </a:r>
            <a:r>
              <a:rPr sz="2200" spc="-80" dirty="0">
                <a:solidFill>
                  <a:srgbClr val="B82E37"/>
                </a:solidFill>
                <a:latin typeface="Tahoma"/>
                <a:cs typeface="Tahoma"/>
              </a:rPr>
              <a:t> </a:t>
            </a:r>
            <a:r>
              <a:rPr sz="2200" dirty="0">
                <a:solidFill>
                  <a:srgbClr val="B82E37"/>
                </a:solidFill>
                <a:latin typeface="Tahoma"/>
                <a:cs typeface="Tahoma"/>
              </a:rPr>
              <a:t>the</a:t>
            </a:r>
            <a:r>
              <a:rPr sz="2200" spc="-75" dirty="0">
                <a:solidFill>
                  <a:srgbClr val="B82E37"/>
                </a:solidFill>
                <a:latin typeface="Tahoma"/>
                <a:cs typeface="Tahoma"/>
              </a:rPr>
              <a:t> </a:t>
            </a:r>
            <a:r>
              <a:rPr sz="2200" spc="65" dirty="0">
                <a:solidFill>
                  <a:srgbClr val="B82E37"/>
                </a:solidFill>
                <a:latin typeface="Tahoma"/>
                <a:cs typeface="Tahoma"/>
              </a:rPr>
              <a:t>company's</a:t>
            </a:r>
            <a:r>
              <a:rPr sz="2200" spc="-80" dirty="0">
                <a:solidFill>
                  <a:srgbClr val="B82E37"/>
                </a:solidFill>
                <a:latin typeface="Tahoma"/>
                <a:cs typeface="Tahoma"/>
              </a:rPr>
              <a:t> </a:t>
            </a:r>
            <a:r>
              <a:rPr sz="2200" spc="50" dirty="0">
                <a:solidFill>
                  <a:srgbClr val="B82E37"/>
                </a:solidFill>
                <a:latin typeface="Tahoma"/>
                <a:cs typeface="Tahoma"/>
              </a:rPr>
              <a:t>sales</a:t>
            </a:r>
            <a:r>
              <a:rPr sz="2200" spc="-75" dirty="0">
                <a:solidFill>
                  <a:srgbClr val="B82E37"/>
                </a:solidFill>
                <a:latin typeface="Tahoma"/>
                <a:cs typeface="Tahoma"/>
              </a:rPr>
              <a:t> </a:t>
            </a:r>
            <a:r>
              <a:rPr sz="2200" spc="85" dirty="0">
                <a:solidFill>
                  <a:srgbClr val="B82E37"/>
                </a:solidFill>
                <a:latin typeface="Tahoma"/>
                <a:cs typeface="Tahoma"/>
              </a:rPr>
              <a:t>data</a:t>
            </a:r>
            <a:r>
              <a:rPr sz="2200" spc="-80" dirty="0">
                <a:solidFill>
                  <a:srgbClr val="B82E37"/>
                </a:solidFill>
                <a:latin typeface="Tahoma"/>
                <a:cs typeface="Tahoma"/>
              </a:rPr>
              <a:t> </a:t>
            </a:r>
            <a:r>
              <a:rPr sz="2200" spc="-25" dirty="0">
                <a:solidFill>
                  <a:srgbClr val="B82E37"/>
                </a:solidFill>
                <a:latin typeface="Tahoma"/>
                <a:cs typeface="Tahoma"/>
              </a:rPr>
              <a:t>to </a:t>
            </a:r>
            <a:r>
              <a:rPr sz="2200" dirty="0">
                <a:solidFill>
                  <a:srgbClr val="B82E37"/>
                </a:solidFill>
                <a:latin typeface="Tahoma"/>
                <a:cs typeface="Tahoma"/>
              </a:rPr>
              <a:t>uncover</a:t>
            </a:r>
            <a:r>
              <a:rPr sz="2200" spc="25" dirty="0">
                <a:solidFill>
                  <a:srgbClr val="B82E37"/>
                </a:solidFill>
                <a:latin typeface="Tahoma"/>
                <a:cs typeface="Tahoma"/>
              </a:rPr>
              <a:t> </a:t>
            </a:r>
            <a:r>
              <a:rPr sz="2200" dirty="0">
                <a:solidFill>
                  <a:srgbClr val="B82E37"/>
                </a:solidFill>
                <a:latin typeface="Tahoma"/>
                <a:cs typeface="Tahoma"/>
              </a:rPr>
              <a:t>key</a:t>
            </a:r>
            <a:r>
              <a:rPr sz="2200" spc="25" dirty="0">
                <a:solidFill>
                  <a:srgbClr val="B82E37"/>
                </a:solidFill>
                <a:latin typeface="Tahoma"/>
                <a:cs typeface="Tahoma"/>
              </a:rPr>
              <a:t> </a:t>
            </a:r>
            <a:r>
              <a:rPr sz="2200" dirty="0">
                <a:solidFill>
                  <a:srgbClr val="B82E37"/>
                </a:solidFill>
                <a:latin typeface="Tahoma"/>
                <a:cs typeface="Tahoma"/>
              </a:rPr>
              <a:t>insights</a:t>
            </a:r>
            <a:r>
              <a:rPr sz="2200" spc="25" dirty="0">
                <a:solidFill>
                  <a:srgbClr val="B82E37"/>
                </a:solidFill>
                <a:latin typeface="Tahoma"/>
                <a:cs typeface="Tahoma"/>
              </a:rPr>
              <a:t> </a:t>
            </a:r>
            <a:r>
              <a:rPr sz="2200" spc="95" dirty="0">
                <a:solidFill>
                  <a:srgbClr val="B82E37"/>
                </a:solidFill>
                <a:latin typeface="Tahoma"/>
                <a:cs typeface="Tahoma"/>
              </a:rPr>
              <a:t>and</a:t>
            </a:r>
            <a:r>
              <a:rPr sz="2200" spc="30" dirty="0">
                <a:solidFill>
                  <a:srgbClr val="B82E37"/>
                </a:solidFill>
                <a:latin typeface="Tahoma"/>
                <a:cs typeface="Tahoma"/>
              </a:rPr>
              <a:t> </a:t>
            </a:r>
            <a:r>
              <a:rPr sz="2200" dirty="0">
                <a:solidFill>
                  <a:srgbClr val="B82E37"/>
                </a:solidFill>
                <a:latin typeface="Tahoma"/>
                <a:cs typeface="Tahoma"/>
              </a:rPr>
              <a:t>provide</a:t>
            </a:r>
            <a:r>
              <a:rPr sz="2200" spc="25" dirty="0">
                <a:solidFill>
                  <a:srgbClr val="B82E37"/>
                </a:solidFill>
                <a:latin typeface="Tahoma"/>
                <a:cs typeface="Tahoma"/>
              </a:rPr>
              <a:t> </a:t>
            </a:r>
            <a:r>
              <a:rPr sz="2200" spc="45" dirty="0">
                <a:solidFill>
                  <a:srgbClr val="B82E37"/>
                </a:solidFill>
                <a:latin typeface="Tahoma"/>
                <a:cs typeface="Tahoma"/>
              </a:rPr>
              <a:t>actionable</a:t>
            </a:r>
            <a:r>
              <a:rPr sz="2200" spc="25" dirty="0">
                <a:solidFill>
                  <a:srgbClr val="B82E37"/>
                </a:solidFill>
                <a:latin typeface="Tahoma"/>
                <a:cs typeface="Tahoma"/>
              </a:rPr>
              <a:t> </a:t>
            </a:r>
            <a:r>
              <a:rPr sz="2200" dirty="0">
                <a:solidFill>
                  <a:srgbClr val="B82E37"/>
                </a:solidFill>
                <a:latin typeface="Tahoma"/>
                <a:cs typeface="Tahoma"/>
              </a:rPr>
              <a:t>recommendations.</a:t>
            </a:r>
            <a:r>
              <a:rPr sz="2200" spc="30" dirty="0">
                <a:solidFill>
                  <a:srgbClr val="B82E37"/>
                </a:solidFill>
                <a:latin typeface="Tahoma"/>
                <a:cs typeface="Tahoma"/>
              </a:rPr>
              <a:t> </a:t>
            </a:r>
            <a:r>
              <a:rPr sz="2200" dirty="0">
                <a:solidFill>
                  <a:srgbClr val="B82E37"/>
                </a:solidFill>
                <a:latin typeface="Tahoma"/>
                <a:cs typeface="Tahoma"/>
              </a:rPr>
              <a:t>The</a:t>
            </a:r>
            <a:r>
              <a:rPr sz="2200" spc="25" dirty="0">
                <a:solidFill>
                  <a:srgbClr val="B82E37"/>
                </a:solidFill>
                <a:latin typeface="Tahoma"/>
                <a:cs typeface="Tahoma"/>
              </a:rPr>
              <a:t> </a:t>
            </a:r>
            <a:r>
              <a:rPr sz="2200" spc="50" dirty="0">
                <a:solidFill>
                  <a:srgbClr val="B82E37"/>
                </a:solidFill>
                <a:latin typeface="Tahoma"/>
                <a:cs typeface="Tahoma"/>
              </a:rPr>
              <a:t>analysis</a:t>
            </a:r>
            <a:r>
              <a:rPr sz="2200" spc="25" dirty="0">
                <a:solidFill>
                  <a:srgbClr val="B82E37"/>
                </a:solidFill>
                <a:latin typeface="Tahoma"/>
                <a:cs typeface="Tahoma"/>
              </a:rPr>
              <a:t> </a:t>
            </a:r>
            <a:r>
              <a:rPr sz="2200" dirty="0">
                <a:solidFill>
                  <a:srgbClr val="B82E37"/>
                </a:solidFill>
                <a:latin typeface="Tahoma"/>
                <a:cs typeface="Tahoma"/>
              </a:rPr>
              <a:t>focused</a:t>
            </a:r>
            <a:r>
              <a:rPr sz="2200" spc="30" dirty="0">
                <a:solidFill>
                  <a:srgbClr val="B82E37"/>
                </a:solidFill>
                <a:latin typeface="Tahoma"/>
                <a:cs typeface="Tahoma"/>
              </a:rPr>
              <a:t> </a:t>
            </a:r>
            <a:r>
              <a:rPr sz="2200" dirty="0">
                <a:solidFill>
                  <a:srgbClr val="B82E37"/>
                </a:solidFill>
                <a:latin typeface="Tahoma"/>
                <a:cs typeface="Tahoma"/>
              </a:rPr>
              <a:t>on</a:t>
            </a:r>
            <a:r>
              <a:rPr sz="2200" spc="25" dirty="0">
                <a:solidFill>
                  <a:srgbClr val="B82E37"/>
                </a:solidFill>
                <a:latin typeface="Tahoma"/>
                <a:cs typeface="Tahoma"/>
              </a:rPr>
              <a:t> </a:t>
            </a:r>
            <a:r>
              <a:rPr sz="2200" spc="50" dirty="0">
                <a:solidFill>
                  <a:srgbClr val="B82E37"/>
                </a:solidFill>
                <a:latin typeface="Tahoma"/>
                <a:cs typeface="Tahoma"/>
              </a:rPr>
              <a:t>sales</a:t>
            </a:r>
            <a:r>
              <a:rPr sz="2200" spc="25" dirty="0">
                <a:solidFill>
                  <a:srgbClr val="B82E37"/>
                </a:solidFill>
                <a:latin typeface="Tahoma"/>
                <a:cs typeface="Tahoma"/>
              </a:rPr>
              <a:t> </a:t>
            </a:r>
            <a:r>
              <a:rPr sz="2200" dirty="0">
                <a:solidFill>
                  <a:srgbClr val="B82E37"/>
                </a:solidFill>
                <a:latin typeface="Tahoma"/>
                <a:cs typeface="Tahoma"/>
              </a:rPr>
              <a:t>performance,</a:t>
            </a:r>
            <a:r>
              <a:rPr sz="2200" spc="25" dirty="0">
                <a:solidFill>
                  <a:srgbClr val="B82E37"/>
                </a:solidFill>
                <a:latin typeface="Tahoma"/>
                <a:cs typeface="Tahoma"/>
              </a:rPr>
              <a:t> </a:t>
            </a:r>
            <a:r>
              <a:rPr sz="2200" spc="-10" dirty="0">
                <a:solidFill>
                  <a:srgbClr val="B82E37"/>
                </a:solidFill>
                <a:latin typeface="Tahoma"/>
                <a:cs typeface="Tahoma"/>
              </a:rPr>
              <a:t>customer </a:t>
            </a:r>
            <a:r>
              <a:rPr sz="2200" dirty="0">
                <a:solidFill>
                  <a:srgbClr val="B82E37"/>
                </a:solidFill>
                <a:latin typeface="Tahoma"/>
                <a:cs typeface="Tahoma"/>
              </a:rPr>
              <a:t>behavior,</a:t>
            </a:r>
            <a:r>
              <a:rPr sz="2200" spc="-25" dirty="0">
                <a:solidFill>
                  <a:srgbClr val="B82E37"/>
                </a:solidFill>
                <a:latin typeface="Tahoma"/>
                <a:cs typeface="Tahoma"/>
              </a:rPr>
              <a:t> </a:t>
            </a:r>
            <a:r>
              <a:rPr sz="2200" dirty="0">
                <a:solidFill>
                  <a:srgbClr val="B82E37"/>
                </a:solidFill>
                <a:latin typeface="Tahoma"/>
                <a:cs typeface="Tahoma"/>
              </a:rPr>
              <a:t>regional</a:t>
            </a:r>
            <a:r>
              <a:rPr sz="2200" spc="-20" dirty="0">
                <a:solidFill>
                  <a:srgbClr val="B82E37"/>
                </a:solidFill>
                <a:latin typeface="Tahoma"/>
                <a:cs typeface="Tahoma"/>
              </a:rPr>
              <a:t> </a:t>
            </a:r>
            <a:r>
              <a:rPr sz="2200" spc="-10" dirty="0">
                <a:solidFill>
                  <a:srgbClr val="B82E37"/>
                </a:solidFill>
                <a:latin typeface="Tahoma"/>
                <a:cs typeface="Tahoma"/>
              </a:rPr>
              <a:t>trends,</a:t>
            </a:r>
            <a:r>
              <a:rPr sz="2200" spc="-25" dirty="0">
                <a:solidFill>
                  <a:srgbClr val="B82E37"/>
                </a:solidFill>
                <a:latin typeface="Tahoma"/>
                <a:cs typeface="Tahoma"/>
              </a:rPr>
              <a:t> </a:t>
            </a:r>
            <a:r>
              <a:rPr sz="2200" spc="95" dirty="0">
                <a:solidFill>
                  <a:srgbClr val="B82E37"/>
                </a:solidFill>
                <a:latin typeface="Tahoma"/>
                <a:cs typeface="Tahoma"/>
              </a:rPr>
              <a:t>and</a:t>
            </a:r>
            <a:r>
              <a:rPr sz="2200" spc="-20" dirty="0">
                <a:solidFill>
                  <a:srgbClr val="B82E37"/>
                </a:solidFill>
                <a:latin typeface="Tahoma"/>
                <a:cs typeface="Tahoma"/>
              </a:rPr>
              <a:t> </a:t>
            </a:r>
            <a:r>
              <a:rPr sz="2200" dirty="0">
                <a:solidFill>
                  <a:srgbClr val="B82E37"/>
                </a:solidFill>
                <a:latin typeface="Tahoma"/>
                <a:cs typeface="Tahoma"/>
              </a:rPr>
              <a:t>operational</a:t>
            </a:r>
            <a:r>
              <a:rPr sz="2200" spc="-20" dirty="0">
                <a:solidFill>
                  <a:srgbClr val="B82E37"/>
                </a:solidFill>
                <a:latin typeface="Tahoma"/>
                <a:cs typeface="Tahoma"/>
              </a:rPr>
              <a:t> </a:t>
            </a:r>
            <a:r>
              <a:rPr sz="2200" dirty="0">
                <a:solidFill>
                  <a:srgbClr val="B82E37"/>
                </a:solidFill>
                <a:latin typeface="Tahoma"/>
                <a:cs typeface="Tahoma"/>
              </a:rPr>
              <a:t>metrics.</a:t>
            </a:r>
            <a:r>
              <a:rPr sz="2200" spc="-25" dirty="0">
                <a:solidFill>
                  <a:srgbClr val="B82E37"/>
                </a:solidFill>
                <a:latin typeface="Tahoma"/>
                <a:cs typeface="Tahoma"/>
              </a:rPr>
              <a:t> </a:t>
            </a:r>
            <a:r>
              <a:rPr sz="2200" dirty="0">
                <a:solidFill>
                  <a:srgbClr val="B82E37"/>
                </a:solidFill>
                <a:latin typeface="Tahoma"/>
                <a:cs typeface="Tahoma"/>
              </a:rPr>
              <a:t>The</a:t>
            </a:r>
            <a:r>
              <a:rPr sz="2200" spc="-20" dirty="0">
                <a:solidFill>
                  <a:srgbClr val="B82E37"/>
                </a:solidFill>
                <a:latin typeface="Tahoma"/>
                <a:cs typeface="Tahoma"/>
              </a:rPr>
              <a:t> </a:t>
            </a:r>
            <a:r>
              <a:rPr sz="2200" dirty="0">
                <a:solidFill>
                  <a:srgbClr val="B82E37"/>
                </a:solidFill>
                <a:latin typeface="Tahoma"/>
                <a:cs typeface="Tahoma"/>
              </a:rPr>
              <a:t>findings</a:t>
            </a:r>
            <a:r>
              <a:rPr sz="2200" spc="-25" dirty="0">
                <a:solidFill>
                  <a:srgbClr val="B82E37"/>
                </a:solidFill>
                <a:latin typeface="Tahoma"/>
                <a:cs typeface="Tahoma"/>
              </a:rPr>
              <a:t> </a:t>
            </a:r>
            <a:r>
              <a:rPr sz="2200" dirty="0">
                <a:solidFill>
                  <a:srgbClr val="B82E37"/>
                </a:solidFill>
                <a:latin typeface="Tahoma"/>
                <a:cs typeface="Tahoma"/>
              </a:rPr>
              <a:t>are</a:t>
            </a:r>
            <a:r>
              <a:rPr sz="2200" spc="-20" dirty="0">
                <a:solidFill>
                  <a:srgbClr val="B82E37"/>
                </a:solidFill>
                <a:latin typeface="Tahoma"/>
                <a:cs typeface="Tahoma"/>
              </a:rPr>
              <a:t> </a:t>
            </a:r>
            <a:r>
              <a:rPr sz="2200" dirty="0">
                <a:solidFill>
                  <a:srgbClr val="B82E37"/>
                </a:solidFill>
                <a:latin typeface="Tahoma"/>
                <a:cs typeface="Tahoma"/>
              </a:rPr>
              <a:t>presented</a:t>
            </a:r>
            <a:r>
              <a:rPr sz="2200" spc="-20" dirty="0">
                <a:solidFill>
                  <a:srgbClr val="B82E37"/>
                </a:solidFill>
                <a:latin typeface="Tahoma"/>
                <a:cs typeface="Tahoma"/>
              </a:rPr>
              <a:t> </a:t>
            </a:r>
            <a:r>
              <a:rPr sz="2200" dirty="0">
                <a:solidFill>
                  <a:srgbClr val="B82E37"/>
                </a:solidFill>
                <a:latin typeface="Tahoma"/>
                <a:cs typeface="Tahoma"/>
              </a:rPr>
              <a:t>through</a:t>
            </a:r>
            <a:r>
              <a:rPr sz="2200" spc="-25" dirty="0">
                <a:solidFill>
                  <a:srgbClr val="B82E37"/>
                </a:solidFill>
                <a:latin typeface="Tahoma"/>
                <a:cs typeface="Tahoma"/>
              </a:rPr>
              <a:t> </a:t>
            </a:r>
            <a:r>
              <a:rPr sz="2200" spc="95" dirty="0">
                <a:solidFill>
                  <a:srgbClr val="B82E37"/>
                </a:solidFill>
                <a:latin typeface="Tahoma"/>
                <a:cs typeface="Tahoma"/>
              </a:rPr>
              <a:t>an</a:t>
            </a:r>
            <a:r>
              <a:rPr sz="2200" spc="-20" dirty="0">
                <a:solidFill>
                  <a:srgbClr val="B82E37"/>
                </a:solidFill>
                <a:latin typeface="Tahoma"/>
                <a:cs typeface="Tahoma"/>
              </a:rPr>
              <a:t> </a:t>
            </a:r>
            <a:r>
              <a:rPr sz="2200" dirty="0">
                <a:solidFill>
                  <a:srgbClr val="B82E37"/>
                </a:solidFill>
                <a:latin typeface="Tahoma"/>
                <a:cs typeface="Tahoma"/>
              </a:rPr>
              <a:t>interactive</a:t>
            </a:r>
            <a:r>
              <a:rPr sz="2200" spc="-20" dirty="0">
                <a:solidFill>
                  <a:srgbClr val="B82E37"/>
                </a:solidFill>
                <a:latin typeface="Tahoma"/>
                <a:cs typeface="Tahoma"/>
              </a:rPr>
              <a:t> </a:t>
            </a:r>
            <a:r>
              <a:rPr sz="2200" spc="60" dirty="0">
                <a:solidFill>
                  <a:srgbClr val="B82E37"/>
                </a:solidFill>
                <a:latin typeface="Tahoma"/>
                <a:cs typeface="Tahoma"/>
              </a:rPr>
              <a:t>dashboard </a:t>
            </a:r>
            <a:r>
              <a:rPr sz="2200" spc="45" dirty="0">
                <a:solidFill>
                  <a:srgbClr val="B82E37"/>
                </a:solidFill>
                <a:latin typeface="Tahoma"/>
                <a:cs typeface="Tahoma"/>
              </a:rPr>
              <a:t>created</a:t>
            </a:r>
            <a:r>
              <a:rPr sz="2200" spc="-25" dirty="0">
                <a:solidFill>
                  <a:srgbClr val="B82E37"/>
                </a:solidFill>
                <a:latin typeface="Tahoma"/>
                <a:cs typeface="Tahoma"/>
              </a:rPr>
              <a:t> </a:t>
            </a:r>
            <a:r>
              <a:rPr sz="2200" dirty="0">
                <a:solidFill>
                  <a:srgbClr val="B82E37"/>
                </a:solidFill>
                <a:latin typeface="Tahoma"/>
                <a:cs typeface="Tahoma"/>
              </a:rPr>
              <a:t>in</a:t>
            </a:r>
            <a:r>
              <a:rPr sz="2200" spc="-20" dirty="0">
                <a:solidFill>
                  <a:srgbClr val="B82E37"/>
                </a:solidFill>
                <a:latin typeface="Tahoma"/>
                <a:cs typeface="Tahoma"/>
              </a:rPr>
              <a:t> </a:t>
            </a:r>
            <a:r>
              <a:rPr sz="2200" spc="-50" dirty="0">
                <a:solidFill>
                  <a:srgbClr val="B82E37"/>
                </a:solidFill>
                <a:latin typeface="Tahoma"/>
                <a:cs typeface="Tahoma"/>
              </a:rPr>
              <a:t>Power</a:t>
            </a:r>
            <a:r>
              <a:rPr sz="2200" spc="-25" dirty="0">
                <a:solidFill>
                  <a:srgbClr val="B82E37"/>
                </a:solidFill>
                <a:latin typeface="Tahoma"/>
                <a:cs typeface="Tahoma"/>
              </a:rPr>
              <a:t> </a:t>
            </a:r>
            <a:r>
              <a:rPr sz="2200" spc="-285" dirty="0">
                <a:solidFill>
                  <a:srgbClr val="B82E37"/>
                </a:solidFill>
                <a:latin typeface="Tahoma"/>
                <a:cs typeface="Tahoma"/>
              </a:rPr>
              <a:t>BI</a:t>
            </a:r>
            <a:r>
              <a:rPr sz="2200" spc="-20" dirty="0">
                <a:solidFill>
                  <a:srgbClr val="B82E37"/>
                </a:solidFill>
                <a:latin typeface="Tahoma"/>
                <a:cs typeface="Tahoma"/>
              </a:rPr>
              <a:t> </a:t>
            </a:r>
            <a:r>
              <a:rPr sz="2200" dirty="0">
                <a:solidFill>
                  <a:srgbClr val="B82E37"/>
                </a:solidFill>
                <a:latin typeface="Tahoma"/>
                <a:cs typeface="Tahoma"/>
              </a:rPr>
              <a:t>providing</a:t>
            </a:r>
            <a:r>
              <a:rPr sz="2200" spc="-25" dirty="0">
                <a:solidFill>
                  <a:srgbClr val="B82E37"/>
                </a:solidFill>
                <a:latin typeface="Tahoma"/>
                <a:cs typeface="Tahoma"/>
              </a:rPr>
              <a:t> </a:t>
            </a:r>
            <a:r>
              <a:rPr sz="2200" dirty="0">
                <a:solidFill>
                  <a:srgbClr val="B82E37"/>
                </a:solidFill>
                <a:latin typeface="Tahoma"/>
                <a:cs typeface="Tahoma"/>
              </a:rPr>
              <a:t>stakeholders</a:t>
            </a:r>
            <a:r>
              <a:rPr sz="2200" spc="-20" dirty="0">
                <a:solidFill>
                  <a:srgbClr val="B82E37"/>
                </a:solidFill>
                <a:latin typeface="Tahoma"/>
                <a:cs typeface="Tahoma"/>
              </a:rPr>
              <a:t> </a:t>
            </a:r>
            <a:r>
              <a:rPr sz="2200" spc="-60" dirty="0">
                <a:solidFill>
                  <a:srgbClr val="B82E37"/>
                </a:solidFill>
                <a:latin typeface="Tahoma"/>
                <a:cs typeface="Tahoma"/>
              </a:rPr>
              <a:t>with</a:t>
            </a:r>
            <a:r>
              <a:rPr sz="2200" spc="-25" dirty="0">
                <a:solidFill>
                  <a:srgbClr val="B82E37"/>
                </a:solidFill>
                <a:latin typeface="Tahoma"/>
                <a:cs typeface="Tahoma"/>
              </a:rPr>
              <a:t> </a:t>
            </a:r>
            <a:r>
              <a:rPr sz="2200" spc="170" dirty="0">
                <a:solidFill>
                  <a:srgbClr val="B82E37"/>
                </a:solidFill>
                <a:latin typeface="Tahoma"/>
                <a:cs typeface="Tahoma"/>
              </a:rPr>
              <a:t>a</a:t>
            </a:r>
            <a:r>
              <a:rPr sz="2200" spc="-20" dirty="0">
                <a:solidFill>
                  <a:srgbClr val="B82E37"/>
                </a:solidFill>
                <a:latin typeface="Tahoma"/>
                <a:cs typeface="Tahoma"/>
              </a:rPr>
              <a:t> </a:t>
            </a:r>
            <a:r>
              <a:rPr sz="2200" dirty="0">
                <a:solidFill>
                  <a:srgbClr val="B82E37"/>
                </a:solidFill>
                <a:latin typeface="Tahoma"/>
                <a:cs typeface="Tahoma"/>
              </a:rPr>
              <a:t>clear</a:t>
            </a:r>
            <a:r>
              <a:rPr sz="2200" spc="-25" dirty="0">
                <a:solidFill>
                  <a:srgbClr val="B82E37"/>
                </a:solidFill>
                <a:latin typeface="Tahoma"/>
                <a:cs typeface="Tahoma"/>
              </a:rPr>
              <a:t> view</a:t>
            </a:r>
            <a:r>
              <a:rPr sz="2200" spc="-20" dirty="0">
                <a:solidFill>
                  <a:srgbClr val="B82E37"/>
                </a:solidFill>
                <a:latin typeface="Tahoma"/>
                <a:cs typeface="Tahoma"/>
              </a:rPr>
              <a:t> of</a:t>
            </a:r>
            <a:r>
              <a:rPr sz="2200" spc="-25" dirty="0">
                <a:solidFill>
                  <a:srgbClr val="B82E37"/>
                </a:solidFill>
                <a:latin typeface="Tahoma"/>
                <a:cs typeface="Tahoma"/>
              </a:rPr>
              <a:t> </a:t>
            </a:r>
            <a:r>
              <a:rPr sz="2200" dirty="0">
                <a:solidFill>
                  <a:srgbClr val="B82E37"/>
                </a:solidFill>
                <a:latin typeface="Tahoma"/>
                <a:cs typeface="Tahoma"/>
              </a:rPr>
              <a:t>business</a:t>
            </a:r>
            <a:r>
              <a:rPr sz="2200" spc="-20" dirty="0">
                <a:solidFill>
                  <a:srgbClr val="B82E37"/>
                </a:solidFill>
                <a:latin typeface="Tahoma"/>
                <a:cs typeface="Tahoma"/>
              </a:rPr>
              <a:t> </a:t>
            </a:r>
            <a:r>
              <a:rPr sz="2200" dirty="0">
                <a:solidFill>
                  <a:srgbClr val="B82E37"/>
                </a:solidFill>
                <a:latin typeface="Tahoma"/>
                <a:cs typeface="Tahoma"/>
              </a:rPr>
              <a:t>performance</a:t>
            </a:r>
            <a:r>
              <a:rPr sz="2200" spc="-25" dirty="0">
                <a:solidFill>
                  <a:srgbClr val="B82E37"/>
                </a:solidFill>
                <a:latin typeface="Tahoma"/>
                <a:cs typeface="Tahoma"/>
              </a:rPr>
              <a:t> </a:t>
            </a:r>
            <a:r>
              <a:rPr sz="2200" spc="95" dirty="0">
                <a:solidFill>
                  <a:srgbClr val="B82E37"/>
                </a:solidFill>
                <a:latin typeface="Tahoma"/>
                <a:cs typeface="Tahoma"/>
              </a:rPr>
              <a:t>and</a:t>
            </a:r>
            <a:r>
              <a:rPr sz="2200" spc="-20" dirty="0">
                <a:solidFill>
                  <a:srgbClr val="B82E37"/>
                </a:solidFill>
                <a:latin typeface="Tahoma"/>
                <a:cs typeface="Tahoma"/>
              </a:rPr>
              <a:t> </a:t>
            </a:r>
            <a:r>
              <a:rPr sz="2200" dirty="0">
                <a:solidFill>
                  <a:srgbClr val="B82E37"/>
                </a:solidFill>
                <a:latin typeface="Tahoma"/>
                <a:cs typeface="Tahoma"/>
              </a:rPr>
              <a:t>opportunities</a:t>
            </a:r>
            <a:r>
              <a:rPr sz="2200" spc="-25" dirty="0">
                <a:solidFill>
                  <a:srgbClr val="B82E37"/>
                </a:solidFill>
                <a:latin typeface="Tahoma"/>
                <a:cs typeface="Tahoma"/>
              </a:rPr>
              <a:t> for </a:t>
            </a:r>
            <a:r>
              <a:rPr sz="2200" spc="-10" dirty="0">
                <a:solidFill>
                  <a:srgbClr val="B82E37"/>
                </a:solidFill>
                <a:latin typeface="Tahoma"/>
                <a:cs typeface="Tahoma"/>
              </a:rPr>
              <a:t>optimization.</a:t>
            </a:r>
            <a:endParaRPr sz="2200">
              <a:latin typeface="Tahoma"/>
              <a:cs typeface="Tahoma"/>
            </a:endParaRPr>
          </a:p>
        </p:txBody>
      </p:sp>
      <p:pic>
        <p:nvPicPr>
          <p:cNvPr id="3" name="object 3"/>
          <p:cNvPicPr/>
          <p:nvPr/>
        </p:nvPicPr>
        <p:blipFill>
          <a:blip r:embed="rId2" cstate="print"/>
          <a:stretch>
            <a:fillRect/>
          </a:stretch>
        </p:blipFill>
        <p:spPr>
          <a:xfrm>
            <a:off x="1074569" y="6780764"/>
            <a:ext cx="95250" cy="95249"/>
          </a:xfrm>
          <a:prstGeom prst="rect">
            <a:avLst/>
          </a:prstGeom>
        </p:spPr>
      </p:pic>
      <p:pic>
        <p:nvPicPr>
          <p:cNvPr id="4" name="object 4"/>
          <p:cNvPicPr/>
          <p:nvPr/>
        </p:nvPicPr>
        <p:blipFill>
          <a:blip r:embed="rId2" cstate="print"/>
          <a:stretch>
            <a:fillRect/>
          </a:stretch>
        </p:blipFill>
        <p:spPr>
          <a:xfrm>
            <a:off x="1074569" y="7218914"/>
            <a:ext cx="95250" cy="95249"/>
          </a:xfrm>
          <a:prstGeom prst="rect">
            <a:avLst/>
          </a:prstGeom>
        </p:spPr>
      </p:pic>
      <p:pic>
        <p:nvPicPr>
          <p:cNvPr id="5" name="object 5"/>
          <p:cNvPicPr/>
          <p:nvPr/>
        </p:nvPicPr>
        <p:blipFill>
          <a:blip r:embed="rId2" cstate="print"/>
          <a:stretch>
            <a:fillRect/>
          </a:stretch>
        </p:blipFill>
        <p:spPr>
          <a:xfrm>
            <a:off x="1074569" y="7657064"/>
            <a:ext cx="95250" cy="95249"/>
          </a:xfrm>
          <a:prstGeom prst="rect">
            <a:avLst/>
          </a:prstGeom>
        </p:spPr>
      </p:pic>
      <p:pic>
        <p:nvPicPr>
          <p:cNvPr id="6" name="object 6"/>
          <p:cNvPicPr/>
          <p:nvPr/>
        </p:nvPicPr>
        <p:blipFill>
          <a:blip r:embed="rId2" cstate="print"/>
          <a:stretch>
            <a:fillRect/>
          </a:stretch>
        </p:blipFill>
        <p:spPr>
          <a:xfrm>
            <a:off x="1074569" y="8095213"/>
            <a:ext cx="95250" cy="95249"/>
          </a:xfrm>
          <a:prstGeom prst="rect">
            <a:avLst/>
          </a:prstGeom>
        </p:spPr>
      </p:pic>
      <p:pic>
        <p:nvPicPr>
          <p:cNvPr id="7" name="object 7"/>
          <p:cNvPicPr/>
          <p:nvPr/>
        </p:nvPicPr>
        <p:blipFill>
          <a:blip r:embed="rId2" cstate="print"/>
          <a:stretch>
            <a:fillRect/>
          </a:stretch>
        </p:blipFill>
        <p:spPr>
          <a:xfrm>
            <a:off x="1074569" y="8533363"/>
            <a:ext cx="95250" cy="95249"/>
          </a:xfrm>
          <a:prstGeom prst="rect">
            <a:avLst/>
          </a:prstGeom>
        </p:spPr>
      </p:pic>
      <p:pic>
        <p:nvPicPr>
          <p:cNvPr id="8" name="object 8"/>
          <p:cNvPicPr/>
          <p:nvPr/>
        </p:nvPicPr>
        <p:blipFill>
          <a:blip r:embed="rId2" cstate="print"/>
          <a:stretch>
            <a:fillRect/>
          </a:stretch>
        </p:blipFill>
        <p:spPr>
          <a:xfrm>
            <a:off x="1074569" y="8971513"/>
            <a:ext cx="95250" cy="95249"/>
          </a:xfrm>
          <a:prstGeom prst="rect">
            <a:avLst/>
          </a:prstGeom>
        </p:spPr>
      </p:pic>
      <p:sp>
        <p:nvSpPr>
          <p:cNvPr id="9" name="object 9"/>
          <p:cNvSpPr txBox="1"/>
          <p:nvPr/>
        </p:nvSpPr>
        <p:spPr>
          <a:xfrm>
            <a:off x="842794" y="4776063"/>
            <a:ext cx="16868775" cy="4845050"/>
          </a:xfrm>
          <a:prstGeom prst="rect">
            <a:avLst/>
          </a:prstGeom>
        </p:spPr>
        <p:txBody>
          <a:bodyPr vert="horz" wrap="square" lIns="0" tIns="12700" rIns="0" bIns="0" rtlCol="0">
            <a:spAutoFit/>
          </a:bodyPr>
          <a:lstStyle/>
          <a:p>
            <a:pPr marL="12700" marR="5080">
              <a:lnSpc>
                <a:spcPct val="130700"/>
              </a:lnSpc>
              <a:spcBef>
                <a:spcPts val="100"/>
              </a:spcBef>
            </a:pPr>
            <a:r>
              <a:rPr sz="2200" b="1" dirty="0">
                <a:solidFill>
                  <a:srgbClr val="B82E37"/>
                </a:solidFill>
                <a:latin typeface="Tahoma"/>
                <a:cs typeface="Tahoma"/>
              </a:rPr>
              <a:t>The</a:t>
            </a:r>
            <a:r>
              <a:rPr sz="2200" b="1" spc="-45" dirty="0">
                <a:solidFill>
                  <a:srgbClr val="B82E37"/>
                </a:solidFill>
                <a:latin typeface="Tahoma"/>
                <a:cs typeface="Tahoma"/>
              </a:rPr>
              <a:t> </a:t>
            </a:r>
            <a:r>
              <a:rPr sz="2200" b="1" spc="50" dirty="0">
                <a:solidFill>
                  <a:srgbClr val="B82E37"/>
                </a:solidFill>
                <a:latin typeface="Tahoma"/>
                <a:cs typeface="Tahoma"/>
              </a:rPr>
              <a:t>analysis</a:t>
            </a:r>
            <a:r>
              <a:rPr sz="2200" b="1" spc="-40" dirty="0">
                <a:solidFill>
                  <a:srgbClr val="B82E37"/>
                </a:solidFill>
                <a:latin typeface="Tahoma"/>
                <a:cs typeface="Tahoma"/>
              </a:rPr>
              <a:t> </a:t>
            </a:r>
            <a:r>
              <a:rPr sz="2200" b="1" dirty="0">
                <a:solidFill>
                  <a:srgbClr val="B82E37"/>
                </a:solidFill>
                <a:latin typeface="Tahoma"/>
                <a:cs typeface="Tahoma"/>
              </a:rPr>
              <a:t>covered</a:t>
            </a:r>
            <a:r>
              <a:rPr sz="2200" b="1" spc="-40" dirty="0">
                <a:solidFill>
                  <a:srgbClr val="B82E37"/>
                </a:solidFill>
                <a:latin typeface="Tahoma"/>
                <a:cs typeface="Tahoma"/>
              </a:rPr>
              <a:t> </a:t>
            </a:r>
            <a:r>
              <a:rPr sz="2200" b="1" dirty="0">
                <a:solidFill>
                  <a:srgbClr val="B82E37"/>
                </a:solidFill>
                <a:latin typeface="Tahoma"/>
                <a:cs typeface="Tahoma"/>
              </a:rPr>
              <a:t>various</a:t>
            </a:r>
            <a:r>
              <a:rPr sz="2200" b="1" spc="-40" dirty="0">
                <a:solidFill>
                  <a:srgbClr val="B82E37"/>
                </a:solidFill>
                <a:latin typeface="Tahoma"/>
                <a:cs typeface="Tahoma"/>
              </a:rPr>
              <a:t> </a:t>
            </a:r>
            <a:r>
              <a:rPr sz="2200" b="1" dirty="0">
                <a:solidFill>
                  <a:srgbClr val="B82E37"/>
                </a:solidFill>
                <a:latin typeface="Tahoma"/>
                <a:cs typeface="Tahoma"/>
              </a:rPr>
              <a:t>critical</a:t>
            </a:r>
            <a:r>
              <a:rPr sz="2200" b="1" spc="-40" dirty="0">
                <a:solidFill>
                  <a:srgbClr val="B82E37"/>
                </a:solidFill>
                <a:latin typeface="Tahoma"/>
                <a:cs typeface="Tahoma"/>
              </a:rPr>
              <a:t> </a:t>
            </a:r>
            <a:r>
              <a:rPr sz="2200" b="1" spc="70" dirty="0">
                <a:solidFill>
                  <a:srgbClr val="B82E37"/>
                </a:solidFill>
                <a:latin typeface="Tahoma"/>
                <a:cs typeface="Tahoma"/>
              </a:rPr>
              <a:t>areas</a:t>
            </a:r>
            <a:r>
              <a:rPr sz="2200" b="1" spc="-40" dirty="0">
                <a:solidFill>
                  <a:srgbClr val="B82E37"/>
                </a:solidFill>
                <a:latin typeface="Tahoma"/>
                <a:cs typeface="Tahoma"/>
              </a:rPr>
              <a:t> </a:t>
            </a:r>
            <a:r>
              <a:rPr sz="2200" b="1" spc="60" dirty="0">
                <a:solidFill>
                  <a:srgbClr val="B82E37"/>
                </a:solidFill>
                <a:latin typeface="Tahoma"/>
                <a:cs typeface="Tahoma"/>
              </a:rPr>
              <a:t>such</a:t>
            </a:r>
            <a:r>
              <a:rPr sz="2200" b="1" spc="-40" dirty="0">
                <a:solidFill>
                  <a:srgbClr val="B82E37"/>
                </a:solidFill>
                <a:latin typeface="Tahoma"/>
                <a:cs typeface="Tahoma"/>
              </a:rPr>
              <a:t> </a:t>
            </a:r>
            <a:r>
              <a:rPr sz="2200" b="1" spc="110" dirty="0">
                <a:solidFill>
                  <a:srgbClr val="B82E37"/>
                </a:solidFill>
                <a:latin typeface="Tahoma"/>
                <a:cs typeface="Tahoma"/>
              </a:rPr>
              <a:t>as</a:t>
            </a:r>
            <a:r>
              <a:rPr sz="2200" b="1" spc="-45" dirty="0">
                <a:solidFill>
                  <a:srgbClr val="B82E37"/>
                </a:solidFill>
                <a:latin typeface="Tahoma"/>
                <a:cs typeface="Tahoma"/>
              </a:rPr>
              <a:t> </a:t>
            </a:r>
            <a:r>
              <a:rPr sz="2200" b="1" dirty="0">
                <a:solidFill>
                  <a:srgbClr val="B82E37"/>
                </a:solidFill>
                <a:latin typeface="Tahoma"/>
                <a:cs typeface="Tahoma"/>
              </a:rPr>
              <a:t>Sales</a:t>
            </a:r>
            <a:r>
              <a:rPr sz="2200" b="1" spc="-40" dirty="0">
                <a:solidFill>
                  <a:srgbClr val="B82E37"/>
                </a:solidFill>
                <a:latin typeface="Tahoma"/>
                <a:cs typeface="Tahoma"/>
              </a:rPr>
              <a:t> </a:t>
            </a:r>
            <a:r>
              <a:rPr sz="2200" b="1" dirty="0">
                <a:solidFill>
                  <a:srgbClr val="B82E37"/>
                </a:solidFill>
                <a:latin typeface="Tahoma"/>
                <a:cs typeface="Tahoma"/>
              </a:rPr>
              <a:t>Performance,</a:t>
            </a:r>
            <a:r>
              <a:rPr sz="2200" b="1" spc="-40" dirty="0">
                <a:solidFill>
                  <a:srgbClr val="B82E37"/>
                </a:solidFill>
                <a:latin typeface="Tahoma"/>
                <a:cs typeface="Tahoma"/>
              </a:rPr>
              <a:t> </a:t>
            </a:r>
            <a:r>
              <a:rPr sz="2200" b="1" spc="50" dirty="0">
                <a:solidFill>
                  <a:srgbClr val="B82E37"/>
                </a:solidFill>
                <a:latin typeface="Tahoma"/>
                <a:cs typeface="Tahoma"/>
              </a:rPr>
              <a:t>Customer</a:t>
            </a:r>
            <a:r>
              <a:rPr sz="2200" b="1" spc="-40" dirty="0">
                <a:solidFill>
                  <a:srgbClr val="B82E37"/>
                </a:solidFill>
                <a:latin typeface="Tahoma"/>
                <a:cs typeface="Tahoma"/>
              </a:rPr>
              <a:t> </a:t>
            </a:r>
            <a:r>
              <a:rPr sz="2200" b="1" spc="-10" dirty="0">
                <a:solidFill>
                  <a:srgbClr val="B82E37"/>
                </a:solidFill>
                <a:latin typeface="Tahoma"/>
                <a:cs typeface="Tahoma"/>
              </a:rPr>
              <a:t>Behavior,</a:t>
            </a:r>
            <a:r>
              <a:rPr sz="2200" b="1" spc="-40" dirty="0">
                <a:solidFill>
                  <a:srgbClr val="B82E37"/>
                </a:solidFill>
                <a:latin typeface="Tahoma"/>
                <a:cs typeface="Tahoma"/>
              </a:rPr>
              <a:t> </a:t>
            </a:r>
            <a:r>
              <a:rPr sz="2200" b="1" dirty="0">
                <a:solidFill>
                  <a:srgbClr val="B82E37"/>
                </a:solidFill>
                <a:latin typeface="Tahoma"/>
                <a:cs typeface="Tahoma"/>
              </a:rPr>
              <a:t>Operational</a:t>
            </a:r>
            <a:r>
              <a:rPr sz="2200" b="1" spc="-40" dirty="0">
                <a:solidFill>
                  <a:srgbClr val="B82E37"/>
                </a:solidFill>
                <a:latin typeface="Tahoma"/>
                <a:cs typeface="Tahoma"/>
              </a:rPr>
              <a:t> </a:t>
            </a:r>
            <a:r>
              <a:rPr sz="2200" b="1" dirty="0">
                <a:solidFill>
                  <a:srgbClr val="B82E37"/>
                </a:solidFill>
                <a:latin typeface="Tahoma"/>
                <a:cs typeface="Tahoma"/>
              </a:rPr>
              <a:t>Metrics</a:t>
            </a:r>
            <a:r>
              <a:rPr sz="2200" b="1" spc="-40" dirty="0">
                <a:solidFill>
                  <a:srgbClr val="B82E37"/>
                </a:solidFill>
                <a:latin typeface="Tahoma"/>
                <a:cs typeface="Tahoma"/>
              </a:rPr>
              <a:t> </a:t>
            </a:r>
            <a:r>
              <a:rPr sz="2200" b="1" dirty="0">
                <a:solidFill>
                  <a:srgbClr val="B82E37"/>
                </a:solidFill>
                <a:latin typeface="Tahoma"/>
                <a:cs typeface="Tahoma"/>
              </a:rPr>
              <a:t>to</a:t>
            </a:r>
            <a:r>
              <a:rPr sz="2200" b="1" spc="-40" dirty="0">
                <a:solidFill>
                  <a:srgbClr val="B82E37"/>
                </a:solidFill>
                <a:latin typeface="Tahoma"/>
                <a:cs typeface="Tahoma"/>
              </a:rPr>
              <a:t> </a:t>
            </a:r>
            <a:r>
              <a:rPr sz="2200" b="1" spc="-20" dirty="0">
                <a:solidFill>
                  <a:srgbClr val="B82E37"/>
                </a:solidFill>
                <a:latin typeface="Tahoma"/>
                <a:cs typeface="Tahoma"/>
              </a:rPr>
              <a:t>help </a:t>
            </a:r>
            <a:r>
              <a:rPr sz="2200" b="1" dirty="0">
                <a:solidFill>
                  <a:srgbClr val="B82E37"/>
                </a:solidFill>
                <a:latin typeface="Tahoma"/>
                <a:cs typeface="Tahoma"/>
              </a:rPr>
              <a:t>stakeholders</a:t>
            </a:r>
            <a:r>
              <a:rPr sz="2200" b="1" spc="-10" dirty="0">
                <a:solidFill>
                  <a:srgbClr val="B82E37"/>
                </a:solidFill>
                <a:latin typeface="Tahoma"/>
                <a:cs typeface="Tahoma"/>
              </a:rPr>
              <a:t> </a:t>
            </a:r>
            <a:r>
              <a:rPr sz="2200" b="1" dirty="0">
                <a:solidFill>
                  <a:srgbClr val="B82E37"/>
                </a:solidFill>
                <a:latin typeface="Tahoma"/>
                <a:cs typeface="Tahoma"/>
              </a:rPr>
              <a:t>understand</a:t>
            </a:r>
            <a:r>
              <a:rPr sz="2200" b="1" spc="-5" dirty="0">
                <a:solidFill>
                  <a:srgbClr val="B82E37"/>
                </a:solidFill>
                <a:latin typeface="Tahoma"/>
                <a:cs typeface="Tahoma"/>
              </a:rPr>
              <a:t> </a:t>
            </a:r>
            <a:r>
              <a:rPr sz="2200" b="1" dirty="0">
                <a:solidFill>
                  <a:srgbClr val="B82E37"/>
                </a:solidFill>
                <a:latin typeface="Tahoma"/>
                <a:cs typeface="Tahoma"/>
              </a:rPr>
              <a:t>what</a:t>
            </a:r>
            <a:r>
              <a:rPr sz="2200" b="1" spc="-5" dirty="0">
                <a:solidFill>
                  <a:srgbClr val="B82E37"/>
                </a:solidFill>
                <a:latin typeface="Tahoma"/>
                <a:cs typeface="Tahoma"/>
              </a:rPr>
              <a:t> </a:t>
            </a:r>
            <a:r>
              <a:rPr sz="2200" b="1" dirty="0">
                <a:solidFill>
                  <a:srgbClr val="B82E37"/>
                </a:solidFill>
                <a:latin typeface="Tahoma"/>
                <a:cs typeface="Tahoma"/>
              </a:rPr>
              <a:t>drives</a:t>
            </a:r>
            <a:r>
              <a:rPr sz="2200" b="1" spc="-5" dirty="0">
                <a:solidFill>
                  <a:srgbClr val="B82E37"/>
                </a:solidFill>
                <a:latin typeface="Tahoma"/>
                <a:cs typeface="Tahoma"/>
              </a:rPr>
              <a:t> </a:t>
            </a:r>
            <a:r>
              <a:rPr sz="2200" b="1" dirty="0">
                <a:solidFill>
                  <a:srgbClr val="B82E37"/>
                </a:solidFill>
                <a:latin typeface="Tahoma"/>
                <a:cs typeface="Tahoma"/>
              </a:rPr>
              <a:t>sales,</a:t>
            </a:r>
            <a:r>
              <a:rPr sz="2200" b="1" spc="-5" dirty="0">
                <a:solidFill>
                  <a:srgbClr val="B82E37"/>
                </a:solidFill>
                <a:latin typeface="Tahoma"/>
                <a:cs typeface="Tahoma"/>
              </a:rPr>
              <a:t> </a:t>
            </a:r>
            <a:r>
              <a:rPr sz="2200" b="1" spc="-20" dirty="0">
                <a:solidFill>
                  <a:srgbClr val="B82E37"/>
                </a:solidFill>
                <a:latin typeface="Tahoma"/>
                <a:cs typeface="Tahoma"/>
              </a:rPr>
              <a:t>who</a:t>
            </a:r>
            <a:r>
              <a:rPr sz="2200" b="1" spc="-5" dirty="0">
                <a:solidFill>
                  <a:srgbClr val="B82E37"/>
                </a:solidFill>
                <a:latin typeface="Tahoma"/>
                <a:cs typeface="Tahoma"/>
              </a:rPr>
              <a:t> </a:t>
            </a:r>
            <a:r>
              <a:rPr sz="2200" b="1" dirty="0">
                <a:solidFill>
                  <a:srgbClr val="B82E37"/>
                </a:solidFill>
                <a:latin typeface="Tahoma"/>
                <a:cs typeface="Tahoma"/>
              </a:rPr>
              <a:t>the</a:t>
            </a:r>
            <a:r>
              <a:rPr sz="2200" b="1" spc="-5" dirty="0">
                <a:solidFill>
                  <a:srgbClr val="B82E37"/>
                </a:solidFill>
                <a:latin typeface="Tahoma"/>
                <a:cs typeface="Tahoma"/>
              </a:rPr>
              <a:t> </a:t>
            </a:r>
            <a:r>
              <a:rPr sz="2200" b="1" dirty="0">
                <a:solidFill>
                  <a:srgbClr val="B82E37"/>
                </a:solidFill>
                <a:latin typeface="Tahoma"/>
                <a:cs typeface="Tahoma"/>
              </a:rPr>
              <a:t>key</a:t>
            </a:r>
            <a:r>
              <a:rPr sz="2200" b="1" spc="-5" dirty="0">
                <a:solidFill>
                  <a:srgbClr val="B82E37"/>
                </a:solidFill>
                <a:latin typeface="Tahoma"/>
                <a:cs typeface="Tahoma"/>
              </a:rPr>
              <a:t> </a:t>
            </a:r>
            <a:r>
              <a:rPr sz="2200" b="1" dirty="0">
                <a:solidFill>
                  <a:srgbClr val="B82E37"/>
                </a:solidFill>
                <a:latin typeface="Tahoma"/>
                <a:cs typeface="Tahoma"/>
              </a:rPr>
              <a:t>customers</a:t>
            </a:r>
            <a:r>
              <a:rPr sz="2200" b="1" spc="-5" dirty="0">
                <a:solidFill>
                  <a:srgbClr val="B82E37"/>
                </a:solidFill>
                <a:latin typeface="Tahoma"/>
                <a:cs typeface="Tahoma"/>
              </a:rPr>
              <a:t> </a:t>
            </a:r>
            <a:r>
              <a:rPr sz="2200" b="1" dirty="0">
                <a:solidFill>
                  <a:srgbClr val="B82E37"/>
                </a:solidFill>
                <a:latin typeface="Tahoma"/>
                <a:cs typeface="Tahoma"/>
              </a:rPr>
              <a:t>are,</a:t>
            </a:r>
            <a:r>
              <a:rPr sz="2200" b="1" spc="-5" dirty="0">
                <a:solidFill>
                  <a:srgbClr val="B82E37"/>
                </a:solidFill>
                <a:latin typeface="Tahoma"/>
                <a:cs typeface="Tahoma"/>
              </a:rPr>
              <a:t> </a:t>
            </a:r>
            <a:r>
              <a:rPr sz="2200" b="1" spc="95" dirty="0">
                <a:solidFill>
                  <a:srgbClr val="B82E37"/>
                </a:solidFill>
                <a:latin typeface="Tahoma"/>
                <a:cs typeface="Tahoma"/>
              </a:rPr>
              <a:t>and</a:t>
            </a:r>
            <a:r>
              <a:rPr sz="2200" b="1" spc="-5" dirty="0">
                <a:solidFill>
                  <a:srgbClr val="B82E37"/>
                </a:solidFill>
                <a:latin typeface="Tahoma"/>
                <a:cs typeface="Tahoma"/>
              </a:rPr>
              <a:t> </a:t>
            </a:r>
            <a:r>
              <a:rPr sz="2200" b="1" spc="-20" dirty="0">
                <a:solidFill>
                  <a:srgbClr val="B82E37"/>
                </a:solidFill>
                <a:latin typeface="Tahoma"/>
                <a:cs typeface="Tahoma"/>
              </a:rPr>
              <a:t>how</a:t>
            </a:r>
            <a:r>
              <a:rPr sz="2200" b="1" spc="-10" dirty="0">
                <a:solidFill>
                  <a:srgbClr val="B82E37"/>
                </a:solidFill>
                <a:latin typeface="Tahoma"/>
                <a:cs typeface="Tahoma"/>
              </a:rPr>
              <a:t> </a:t>
            </a:r>
            <a:r>
              <a:rPr sz="2200" b="1" dirty="0">
                <a:solidFill>
                  <a:srgbClr val="B82E37"/>
                </a:solidFill>
                <a:latin typeface="Tahoma"/>
                <a:cs typeface="Tahoma"/>
              </a:rPr>
              <a:t>to</a:t>
            </a:r>
            <a:r>
              <a:rPr sz="2200" b="1" spc="-5" dirty="0">
                <a:solidFill>
                  <a:srgbClr val="B82E37"/>
                </a:solidFill>
                <a:latin typeface="Tahoma"/>
                <a:cs typeface="Tahoma"/>
              </a:rPr>
              <a:t> </a:t>
            </a:r>
            <a:r>
              <a:rPr sz="2200" b="1" dirty="0">
                <a:solidFill>
                  <a:srgbClr val="B82E37"/>
                </a:solidFill>
                <a:latin typeface="Tahoma"/>
                <a:cs typeface="Tahoma"/>
              </a:rPr>
              <a:t>improve</a:t>
            </a:r>
            <a:r>
              <a:rPr sz="2200" b="1" spc="-5" dirty="0">
                <a:solidFill>
                  <a:srgbClr val="B82E37"/>
                </a:solidFill>
                <a:latin typeface="Tahoma"/>
                <a:cs typeface="Tahoma"/>
              </a:rPr>
              <a:t> </a:t>
            </a:r>
            <a:r>
              <a:rPr sz="2200" b="1" dirty="0">
                <a:solidFill>
                  <a:srgbClr val="B82E37"/>
                </a:solidFill>
                <a:latin typeface="Tahoma"/>
                <a:cs typeface="Tahoma"/>
              </a:rPr>
              <a:t>operational</a:t>
            </a:r>
            <a:r>
              <a:rPr sz="2200" b="1" spc="-5" dirty="0">
                <a:solidFill>
                  <a:srgbClr val="B82E37"/>
                </a:solidFill>
                <a:latin typeface="Tahoma"/>
                <a:cs typeface="Tahoma"/>
              </a:rPr>
              <a:t> </a:t>
            </a:r>
            <a:r>
              <a:rPr sz="2200" b="1" spc="-10" dirty="0">
                <a:solidFill>
                  <a:srgbClr val="B82E37"/>
                </a:solidFill>
                <a:latin typeface="Tahoma"/>
                <a:cs typeface="Tahoma"/>
              </a:rPr>
              <a:t>efficiency.</a:t>
            </a:r>
            <a:endParaRPr sz="2200">
              <a:latin typeface="Tahoma"/>
              <a:cs typeface="Tahoma"/>
            </a:endParaRPr>
          </a:p>
          <a:p>
            <a:pPr>
              <a:lnSpc>
                <a:spcPct val="100000"/>
              </a:lnSpc>
              <a:spcBef>
                <a:spcPts val="1600"/>
              </a:spcBef>
            </a:pPr>
            <a:endParaRPr sz="2200">
              <a:latin typeface="Tahoma"/>
              <a:cs typeface="Tahoma"/>
            </a:endParaRPr>
          </a:p>
          <a:p>
            <a:pPr marL="12700">
              <a:lnSpc>
                <a:spcPct val="100000"/>
              </a:lnSpc>
              <a:spcBef>
                <a:spcPts val="5"/>
              </a:spcBef>
            </a:pPr>
            <a:r>
              <a:rPr sz="2200" b="1" spc="65" dirty="0">
                <a:solidFill>
                  <a:srgbClr val="B82E37"/>
                </a:solidFill>
                <a:latin typeface="Tahoma"/>
                <a:cs typeface="Tahoma"/>
              </a:rPr>
              <a:t>K</a:t>
            </a:r>
            <a:r>
              <a:rPr sz="2200" b="1" spc="65" dirty="0">
                <a:solidFill>
                  <a:srgbClr val="B82E37"/>
                </a:solidFill>
                <a:latin typeface="Trebuchet MS"/>
                <a:cs typeface="Trebuchet MS"/>
              </a:rPr>
              <a:t>ey</a:t>
            </a:r>
            <a:r>
              <a:rPr sz="2200" b="1" spc="-200" dirty="0">
                <a:solidFill>
                  <a:srgbClr val="B82E37"/>
                </a:solidFill>
                <a:latin typeface="Trebuchet MS"/>
                <a:cs typeface="Trebuchet MS"/>
              </a:rPr>
              <a:t> </a:t>
            </a:r>
            <a:r>
              <a:rPr sz="2200" b="1" spc="195" dirty="0">
                <a:solidFill>
                  <a:srgbClr val="B82E37"/>
                </a:solidFill>
                <a:latin typeface="Trebuchet MS"/>
                <a:cs typeface="Trebuchet MS"/>
              </a:rPr>
              <a:t>areas</a:t>
            </a:r>
            <a:r>
              <a:rPr sz="2200" b="1" spc="-195" dirty="0">
                <a:solidFill>
                  <a:srgbClr val="B82E37"/>
                </a:solidFill>
                <a:latin typeface="Trebuchet MS"/>
                <a:cs typeface="Trebuchet MS"/>
              </a:rPr>
              <a:t> </a:t>
            </a:r>
            <a:r>
              <a:rPr sz="2200" b="1" spc="60" dirty="0">
                <a:solidFill>
                  <a:srgbClr val="B82E37"/>
                </a:solidFill>
                <a:latin typeface="Trebuchet MS"/>
                <a:cs typeface="Trebuchet MS"/>
              </a:rPr>
              <a:t>of</a:t>
            </a:r>
            <a:r>
              <a:rPr sz="2200" b="1" spc="-195" dirty="0">
                <a:solidFill>
                  <a:srgbClr val="B82E37"/>
                </a:solidFill>
                <a:latin typeface="Trebuchet MS"/>
                <a:cs typeface="Trebuchet MS"/>
              </a:rPr>
              <a:t> </a:t>
            </a:r>
            <a:r>
              <a:rPr sz="2200" b="1" spc="80" dirty="0">
                <a:solidFill>
                  <a:srgbClr val="B82E37"/>
                </a:solidFill>
                <a:latin typeface="Trebuchet MS"/>
                <a:cs typeface="Trebuchet MS"/>
              </a:rPr>
              <a:t>focus:</a:t>
            </a:r>
            <a:endParaRPr sz="2200">
              <a:latin typeface="Trebuchet MS"/>
              <a:cs typeface="Trebuchet MS"/>
            </a:endParaRPr>
          </a:p>
          <a:p>
            <a:pPr marL="487045">
              <a:lnSpc>
                <a:spcPct val="100000"/>
              </a:lnSpc>
              <a:spcBef>
                <a:spcPts val="810"/>
              </a:spcBef>
            </a:pPr>
            <a:r>
              <a:rPr sz="2200" b="1" dirty="0">
                <a:solidFill>
                  <a:srgbClr val="B82E37"/>
                </a:solidFill>
                <a:latin typeface="Tahoma"/>
                <a:cs typeface="Tahoma"/>
              </a:rPr>
              <a:t>Sales</a:t>
            </a:r>
            <a:r>
              <a:rPr sz="2200" b="1" spc="85" dirty="0">
                <a:solidFill>
                  <a:srgbClr val="B82E37"/>
                </a:solidFill>
                <a:latin typeface="Tahoma"/>
                <a:cs typeface="Tahoma"/>
              </a:rPr>
              <a:t> </a:t>
            </a:r>
            <a:r>
              <a:rPr sz="2200" b="1" dirty="0">
                <a:solidFill>
                  <a:srgbClr val="B82E37"/>
                </a:solidFill>
                <a:latin typeface="Tahoma"/>
                <a:cs typeface="Tahoma"/>
              </a:rPr>
              <a:t>Performance</a:t>
            </a:r>
            <a:r>
              <a:rPr sz="2200" b="1" spc="85" dirty="0">
                <a:solidFill>
                  <a:srgbClr val="B82E37"/>
                </a:solidFill>
                <a:latin typeface="Tahoma"/>
                <a:cs typeface="Tahoma"/>
              </a:rPr>
              <a:t> </a:t>
            </a:r>
            <a:r>
              <a:rPr sz="2200" b="1" spc="-10" dirty="0">
                <a:solidFill>
                  <a:srgbClr val="B82E37"/>
                </a:solidFill>
                <a:latin typeface="Tahoma"/>
                <a:cs typeface="Tahoma"/>
              </a:rPr>
              <a:t>Trends</a:t>
            </a:r>
            <a:endParaRPr sz="2200">
              <a:latin typeface="Tahoma"/>
              <a:cs typeface="Tahoma"/>
            </a:endParaRPr>
          </a:p>
          <a:p>
            <a:pPr marL="487045" marR="9617710">
              <a:lnSpc>
                <a:spcPct val="130700"/>
              </a:lnSpc>
            </a:pPr>
            <a:r>
              <a:rPr sz="2200" b="1" spc="50" dirty="0">
                <a:solidFill>
                  <a:srgbClr val="B82E37"/>
                </a:solidFill>
                <a:latin typeface="Tahoma"/>
                <a:cs typeface="Tahoma"/>
              </a:rPr>
              <a:t>Customer</a:t>
            </a:r>
            <a:r>
              <a:rPr sz="2200" b="1" spc="-55" dirty="0">
                <a:solidFill>
                  <a:srgbClr val="B82E37"/>
                </a:solidFill>
                <a:latin typeface="Tahoma"/>
                <a:cs typeface="Tahoma"/>
              </a:rPr>
              <a:t> </a:t>
            </a:r>
            <a:r>
              <a:rPr sz="2200" b="1" spc="-35" dirty="0">
                <a:solidFill>
                  <a:srgbClr val="B82E37"/>
                </a:solidFill>
                <a:latin typeface="Tahoma"/>
                <a:cs typeface="Tahoma"/>
              </a:rPr>
              <a:t>Lifetime</a:t>
            </a:r>
            <a:r>
              <a:rPr sz="2200" b="1" spc="-50" dirty="0">
                <a:solidFill>
                  <a:srgbClr val="B82E37"/>
                </a:solidFill>
                <a:latin typeface="Tahoma"/>
                <a:cs typeface="Tahoma"/>
              </a:rPr>
              <a:t> </a:t>
            </a:r>
            <a:r>
              <a:rPr sz="2200" b="1" dirty="0">
                <a:solidFill>
                  <a:srgbClr val="B82E37"/>
                </a:solidFill>
                <a:latin typeface="Tahoma"/>
                <a:cs typeface="Tahoma"/>
              </a:rPr>
              <a:t>Value</a:t>
            </a:r>
            <a:r>
              <a:rPr sz="2200" b="1" spc="-50" dirty="0">
                <a:solidFill>
                  <a:srgbClr val="B82E37"/>
                </a:solidFill>
                <a:latin typeface="Tahoma"/>
                <a:cs typeface="Tahoma"/>
              </a:rPr>
              <a:t> </a:t>
            </a:r>
            <a:r>
              <a:rPr sz="2200" b="1" dirty="0">
                <a:solidFill>
                  <a:srgbClr val="B82E37"/>
                </a:solidFill>
                <a:latin typeface="Tahoma"/>
                <a:cs typeface="Tahoma"/>
              </a:rPr>
              <a:t>(CLV)</a:t>
            </a:r>
            <a:r>
              <a:rPr sz="2200" b="1" spc="-50" dirty="0">
                <a:solidFill>
                  <a:srgbClr val="B82E37"/>
                </a:solidFill>
                <a:latin typeface="Tahoma"/>
                <a:cs typeface="Tahoma"/>
              </a:rPr>
              <a:t> </a:t>
            </a:r>
            <a:r>
              <a:rPr sz="2200" b="1" dirty="0">
                <a:solidFill>
                  <a:srgbClr val="B82E37"/>
                </a:solidFill>
                <a:latin typeface="Tahoma"/>
                <a:cs typeface="Tahoma"/>
              </a:rPr>
              <a:t>&amp;</a:t>
            </a:r>
            <a:r>
              <a:rPr sz="2200" b="1" spc="-50" dirty="0">
                <a:solidFill>
                  <a:srgbClr val="B82E37"/>
                </a:solidFill>
                <a:latin typeface="Tahoma"/>
                <a:cs typeface="Tahoma"/>
              </a:rPr>
              <a:t> </a:t>
            </a:r>
            <a:r>
              <a:rPr sz="2200" b="1" spc="-10" dirty="0">
                <a:solidFill>
                  <a:srgbClr val="B82E37"/>
                </a:solidFill>
                <a:latin typeface="Tahoma"/>
                <a:cs typeface="Tahoma"/>
              </a:rPr>
              <a:t>Segmentation </a:t>
            </a:r>
            <a:r>
              <a:rPr sz="2200" b="1" dirty="0">
                <a:solidFill>
                  <a:srgbClr val="B82E37"/>
                </a:solidFill>
                <a:latin typeface="Tahoma"/>
                <a:cs typeface="Tahoma"/>
              </a:rPr>
              <a:t>Regional</a:t>
            </a:r>
            <a:r>
              <a:rPr sz="2200" b="1" spc="-80" dirty="0">
                <a:solidFill>
                  <a:srgbClr val="B82E37"/>
                </a:solidFill>
                <a:latin typeface="Tahoma"/>
                <a:cs typeface="Tahoma"/>
              </a:rPr>
              <a:t> </a:t>
            </a:r>
            <a:r>
              <a:rPr sz="2200" b="1" dirty="0">
                <a:solidFill>
                  <a:srgbClr val="B82E37"/>
                </a:solidFill>
                <a:latin typeface="Tahoma"/>
                <a:cs typeface="Tahoma"/>
              </a:rPr>
              <a:t>Sales</a:t>
            </a:r>
            <a:r>
              <a:rPr sz="2200" b="1" spc="-75" dirty="0">
                <a:solidFill>
                  <a:srgbClr val="B82E37"/>
                </a:solidFill>
                <a:latin typeface="Tahoma"/>
                <a:cs typeface="Tahoma"/>
              </a:rPr>
              <a:t> </a:t>
            </a:r>
            <a:r>
              <a:rPr sz="2200" b="1" dirty="0">
                <a:solidFill>
                  <a:srgbClr val="B82E37"/>
                </a:solidFill>
                <a:latin typeface="Tahoma"/>
                <a:cs typeface="Tahoma"/>
              </a:rPr>
              <a:t>&amp;</a:t>
            </a:r>
            <a:r>
              <a:rPr sz="2200" b="1" spc="-80" dirty="0">
                <a:solidFill>
                  <a:srgbClr val="B82E37"/>
                </a:solidFill>
                <a:latin typeface="Tahoma"/>
                <a:cs typeface="Tahoma"/>
              </a:rPr>
              <a:t> </a:t>
            </a:r>
            <a:r>
              <a:rPr sz="2200" b="1" spc="-45" dirty="0">
                <a:solidFill>
                  <a:srgbClr val="B82E37"/>
                </a:solidFill>
                <a:latin typeface="Tahoma"/>
                <a:cs typeface="Tahoma"/>
              </a:rPr>
              <a:t>Return</a:t>
            </a:r>
            <a:r>
              <a:rPr sz="2200" b="1" spc="-75" dirty="0">
                <a:solidFill>
                  <a:srgbClr val="B82E37"/>
                </a:solidFill>
                <a:latin typeface="Tahoma"/>
                <a:cs typeface="Tahoma"/>
              </a:rPr>
              <a:t> </a:t>
            </a:r>
            <a:r>
              <a:rPr sz="2200" b="1" spc="-10" dirty="0">
                <a:solidFill>
                  <a:srgbClr val="B82E37"/>
                </a:solidFill>
                <a:latin typeface="Tahoma"/>
                <a:cs typeface="Tahoma"/>
              </a:rPr>
              <a:t>Analysis</a:t>
            </a:r>
            <a:endParaRPr sz="2200">
              <a:latin typeface="Tahoma"/>
              <a:cs typeface="Tahoma"/>
            </a:endParaRPr>
          </a:p>
          <a:p>
            <a:pPr marL="487045" marR="10024745">
              <a:lnSpc>
                <a:spcPct val="130700"/>
              </a:lnSpc>
            </a:pPr>
            <a:r>
              <a:rPr sz="2200" b="1" dirty="0">
                <a:solidFill>
                  <a:srgbClr val="B82E37"/>
                </a:solidFill>
                <a:latin typeface="Tahoma"/>
                <a:cs typeface="Tahoma"/>
              </a:rPr>
              <a:t>Operational</a:t>
            </a:r>
            <a:r>
              <a:rPr sz="2200" b="1" spc="-40" dirty="0">
                <a:solidFill>
                  <a:srgbClr val="B82E37"/>
                </a:solidFill>
                <a:latin typeface="Tahoma"/>
                <a:cs typeface="Tahoma"/>
              </a:rPr>
              <a:t> </a:t>
            </a:r>
            <a:r>
              <a:rPr sz="2200" b="1" dirty="0">
                <a:solidFill>
                  <a:srgbClr val="B82E37"/>
                </a:solidFill>
                <a:latin typeface="Tahoma"/>
                <a:cs typeface="Tahoma"/>
              </a:rPr>
              <a:t>Metrics</a:t>
            </a:r>
            <a:r>
              <a:rPr sz="2200" b="1" spc="-40" dirty="0">
                <a:solidFill>
                  <a:srgbClr val="B82E37"/>
                </a:solidFill>
                <a:latin typeface="Tahoma"/>
                <a:cs typeface="Tahoma"/>
              </a:rPr>
              <a:t> </a:t>
            </a:r>
            <a:r>
              <a:rPr sz="2200" b="1" dirty="0">
                <a:solidFill>
                  <a:srgbClr val="B82E37"/>
                </a:solidFill>
                <a:latin typeface="Tahoma"/>
                <a:cs typeface="Tahoma"/>
              </a:rPr>
              <a:t>&amp;</a:t>
            </a:r>
            <a:r>
              <a:rPr sz="2200" b="1" spc="-40" dirty="0">
                <a:solidFill>
                  <a:srgbClr val="B82E37"/>
                </a:solidFill>
                <a:latin typeface="Tahoma"/>
                <a:cs typeface="Tahoma"/>
              </a:rPr>
              <a:t> </a:t>
            </a:r>
            <a:r>
              <a:rPr sz="2200" b="1" spc="-20" dirty="0">
                <a:solidFill>
                  <a:srgbClr val="B82E37"/>
                </a:solidFill>
                <a:latin typeface="Tahoma"/>
                <a:cs typeface="Tahoma"/>
              </a:rPr>
              <a:t>Delivery</a:t>
            </a:r>
            <a:r>
              <a:rPr sz="2200" b="1" spc="-35" dirty="0">
                <a:solidFill>
                  <a:srgbClr val="B82E37"/>
                </a:solidFill>
                <a:latin typeface="Tahoma"/>
                <a:cs typeface="Tahoma"/>
              </a:rPr>
              <a:t> </a:t>
            </a:r>
            <a:r>
              <a:rPr sz="2200" b="1" dirty="0">
                <a:solidFill>
                  <a:srgbClr val="B82E37"/>
                </a:solidFill>
                <a:latin typeface="Tahoma"/>
                <a:cs typeface="Tahoma"/>
              </a:rPr>
              <a:t>Time</a:t>
            </a:r>
            <a:r>
              <a:rPr sz="2200" b="1" spc="-40" dirty="0">
                <a:solidFill>
                  <a:srgbClr val="B82E37"/>
                </a:solidFill>
                <a:latin typeface="Tahoma"/>
                <a:cs typeface="Tahoma"/>
              </a:rPr>
              <a:t> </a:t>
            </a:r>
            <a:r>
              <a:rPr sz="2200" b="1" spc="-10" dirty="0">
                <a:solidFill>
                  <a:srgbClr val="B82E37"/>
                </a:solidFill>
                <a:latin typeface="Tahoma"/>
                <a:cs typeface="Tahoma"/>
              </a:rPr>
              <a:t>Analysis </a:t>
            </a:r>
            <a:r>
              <a:rPr sz="2200" b="1" dirty="0">
                <a:solidFill>
                  <a:srgbClr val="B82E37"/>
                </a:solidFill>
                <a:latin typeface="Tahoma"/>
                <a:cs typeface="Tahoma"/>
              </a:rPr>
              <a:t>Seasonality</a:t>
            </a:r>
            <a:r>
              <a:rPr sz="2200" b="1" spc="-15" dirty="0">
                <a:solidFill>
                  <a:srgbClr val="B82E37"/>
                </a:solidFill>
                <a:latin typeface="Tahoma"/>
                <a:cs typeface="Tahoma"/>
              </a:rPr>
              <a:t> </a:t>
            </a:r>
            <a:r>
              <a:rPr sz="2200" b="1" dirty="0">
                <a:solidFill>
                  <a:srgbClr val="B82E37"/>
                </a:solidFill>
                <a:latin typeface="Tahoma"/>
                <a:cs typeface="Tahoma"/>
              </a:rPr>
              <a:t>&amp;</a:t>
            </a:r>
            <a:r>
              <a:rPr sz="2200" b="1" spc="-15" dirty="0">
                <a:solidFill>
                  <a:srgbClr val="B82E37"/>
                </a:solidFill>
                <a:latin typeface="Tahoma"/>
                <a:cs typeface="Tahoma"/>
              </a:rPr>
              <a:t> </a:t>
            </a:r>
            <a:r>
              <a:rPr sz="2200" b="1" dirty="0">
                <a:solidFill>
                  <a:srgbClr val="B82E37"/>
                </a:solidFill>
                <a:latin typeface="Tahoma"/>
                <a:cs typeface="Tahoma"/>
              </a:rPr>
              <a:t>Monthly</a:t>
            </a:r>
            <a:r>
              <a:rPr sz="2200" b="1" spc="-10" dirty="0">
                <a:solidFill>
                  <a:srgbClr val="B82E37"/>
                </a:solidFill>
                <a:latin typeface="Tahoma"/>
                <a:cs typeface="Tahoma"/>
              </a:rPr>
              <a:t> </a:t>
            </a:r>
            <a:r>
              <a:rPr sz="2200" b="1" dirty="0">
                <a:solidFill>
                  <a:srgbClr val="B82E37"/>
                </a:solidFill>
                <a:latin typeface="Tahoma"/>
                <a:cs typeface="Tahoma"/>
              </a:rPr>
              <a:t>Sales</a:t>
            </a:r>
            <a:r>
              <a:rPr sz="2200" b="1" spc="-15" dirty="0">
                <a:solidFill>
                  <a:srgbClr val="B82E37"/>
                </a:solidFill>
                <a:latin typeface="Tahoma"/>
                <a:cs typeface="Tahoma"/>
              </a:rPr>
              <a:t> </a:t>
            </a:r>
            <a:r>
              <a:rPr sz="2200" b="1" spc="-10" dirty="0">
                <a:solidFill>
                  <a:srgbClr val="B82E37"/>
                </a:solidFill>
                <a:latin typeface="Tahoma"/>
                <a:cs typeface="Tahoma"/>
              </a:rPr>
              <a:t>Trends</a:t>
            </a:r>
            <a:endParaRPr sz="2200">
              <a:latin typeface="Tahoma"/>
              <a:cs typeface="Tahoma"/>
            </a:endParaRPr>
          </a:p>
          <a:p>
            <a:pPr marL="544195" marR="4053840" indent="-57150">
              <a:lnSpc>
                <a:spcPct val="130700"/>
              </a:lnSpc>
            </a:pPr>
            <a:r>
              <a:rPr sz="2200" b="1" dirty="0">
                <a:solidFill>
                  <a:srgbClr val="B82E37"/>
                </a:solidFill>
                <a:latin typeface="Tahoma"/>
                <a:cs typeface="Tahoma"/>
              </a:rPr>
              <a:t>The</a:t>
            </a:r>
            <a:r>
              <a:rPr sz="2200" b="1" spc="-85" dirty="0">
                <a:solidFill>
                  <a:srgbClr val="B82E37"/>
                </a:solidFill>
                <a:latin typeface="Tahoma"/>
                <a:cs typeface="Tahoma"/>
              </a:rPr>
              <a:t> </a:t>
            </a:r>
            <a:r>
              <a:rPr sz="2200" b="1" spc="-10" dirty="0">
                <a:solidFill>
                  <a:srgbClr val="B82E37"/>
                </a:solidFill>
                <a:latin typeface="Tahoma"/>
                <a:cs typeface="Tahoma"/>
              </a:rPr>
              <a:t>report</a:t>
            </a:r>
            <a:r>
              <a:rPr sz="2200" b="1" spc="-80" dirty="0">
                <a:solidFill>
                  <a:srgbClr val="B82E37"/>
                </a:solidFill>
                <a:latin typeface="Tahoma"/>
                <a:cs typeface="Tahoma"/>
              </a:rPr>
              <a:t> </a:t>
            </a:r>
            <a:r>
              <a:rPr sz="2200" b="1" dirty="0">
                <a:solidFill>
                  <a:srgbClr val="B82E37"/>
                </a:solidFill>
                <a:latin typeface="Tahoma"/>
                <a:cs typeface="Tahoma"/>
              </a:rPr>
              <a:t>outlines</a:t>
            </a:r>
            <a:r>
              <a:rPr sz="2200" b="1" spc="-80" dirty="0">
                <a:solidFill>
                  <a:srgbClr val="B82E37"/>
                </a:solidFill>
                <a:latin typeface="Tahoma"/>
                <a:cs typeface="Tahoma"/>
              </a:rPr>
              <a:t> </a:t>
            </a:r>
            <a:r>
              <a:rPr sz="2200" b="1" dirty="0">
                <a:solidFill>
                  <a:srgbClr val="B82E37"/>
                </a:solidFill>
                <a:latin typeface="Tahoma"/>
                <a:cs typeface="Tahoma"/>
              </a:rPr>
              <a:t>key</a:t>
            </a:r>
            <a:r>
              <a:rPr sz="2200" b="1" spc="-85" dirty="0">
                <a:solidFill>
                  <a:srgbClr val="B82E37"/>
                </a:solidFill>
                <a:latin typeface="Tahoma"/>
                <a:cs typeface="Tahoma"/>
              </a:rPr>
              <a:t> </a:t>
            </a:r>
            <a:r>
              <a:rPr sz="2200" b="1" dirty="0">
                <a:solidFill>
                  <a:srgbClr val="B82E37"/>
                </a:solidFill>
                <a:latin typeface="Tahoma"/>
                <a:cs typeface="Tahoma"/>
              </a:rPr>
              <a:t>findings</a:t>
            </a:r>
            <a:r>
              <a:rPr sz="2200" b="1" spc="-80" dirty="0">
                <a:solidFill>
                  <a:srgbClr val="B82E37"/>
                </a:solidFill>
                <a:latin typeface="Tahoma"/>
                <a:cs typeface="Tahoma"/>
              </a:rPr>
              <a:t> </a:t>
            </a:r>
            <a:r>
              <a:rPr sz="2200" b="1" spc="95" dirty="0">
                <a:solidFill>
                  <a:srgbClr val="B82E37"/>
                </a:solidFill>
                <a:latin typeface="Tahoma"/>
                <a:cs typeface="Tahoma"/>
              </a:rPr>
              <a:t>and</a:t>
            </a:r>
            <a:r>
              <a:rPr sz="2200" b="1" spc="-80" dirty="0">
                <a:solidFill>
                  <a:srgbClr val="B82E37"/>
                </a:solidFill>
                <a:latin typeface="Tahoma"/>
                <a:cs typeface="Tahoma"/>
              </a:rPr>
              <a:t> </a:t>
            </a:r>
            <a:r>
              <a:rPr sz="2200" b="1" dirty="0">
                <a:solidFill>
                  <a:srgbClr val="B82E37"/>
                </a:solidFill>
                <a:latin typeface="Tahoma"/>
                <a:cs typeface="Tahoma"/>
              </a:rPr>
              <a:t>provides</a:t>
            </a:r>
            <a:r>
              <a:rPr sz="2200" b="1" spc="-80" dirty="0">
                <a:solidFill>
                  <a:srgbClr val="B82E37"/>
                </a:solidFill>
                <a:latin typeface="Tahoma"/>
                <a:cs typeface="Tahoma"/>
              </a:rPr>
              <a:t> </a:t>
            </a:r>
            <a:r>
              <a:rPr sz="2200" b="1" spc="45" dirty="0">
                <a:solidFill>
                  <a:srgbClr val="B82E37"/>
                </a:solidFill>
                <a:latin typeface="Tahoma"/>
                <a:cs typeface="Tahoma"/>
              </a:rPr>
              <a:t>actionable</a:t>
            </a:r>
            <a:r>
              <a:rPr sz="2200" b="1" spc="-85" dirty="0">
                <a:solidFill>
                  <a:srgbClr val="B82E37"/>
                </a:solidFill>
                <a:latin typeface="Tahoma"/>
                <a:cs typeface="Tahoma"/>
              </a:rPr>
              <a:t> </a:t>
            </a:r>
            <a:r>
              <a:rPr sz="2200" b="1" spc="50" dirty="0">
                <a:solidFill>
                  <a:srgbClr val="B82E37"/>
                </a:solidFill>
                <a:latin typeface="Tahoma"/>
                <a:cs typeface="Tahoma"/>
              </a:rPr>
              <a:t>recommendations</a:t>
            </a:r>
            <a:r>
              <a:rPr sz="2200" b="1" spc="-80" dirty="0">
                <a:solidFill>
                  <a:srgbClr val="B82E37"/>
                </a:solidFill>
                <a:latin typeface="Tahoma"/>
                <a:cs typeface="Tahoma"/>
              </a:rPr>
              <a:t> </a:t>
            </a:r>
            <a:r>
              <a:rPr sz="2200" b="1" dirty="0">
                <a:solidFill>
                  <a:srgbClr val="B82E37"/>
                </a:solidFill>
                <a:latin typeface="Tahoma"/>
                <a:cs typeface="Tahoma"/>
              </a:rPr>
              <a:t>to</a:t>
            </a:r>
            <a:r>
              <a:rPr sz="2200" b="1" spc="-80" dirty="0">
                <a:solidFill>
                  <a:srgbClr val="B82E37"/>
                </a:solidFill>
                <a:latin typeface="Tahoma"/>
                <a:cs typeface="Tahoma"/>
              </a:rPr>
              <a:t> </a:t>
            </a:r>
            <a:r>
              <a:rPr sz="2200" b="1" spc="-10" dirty="0">
                <a:solidFill>
                  <a:srgbClr val="B82E37"/>
                </a:solidFill>
                <a:latin typeface="Tahoma"/>
                <a:cs typeface="Tahoma"/>
              </a:rPr>
              <a:t>improve </a:t>
            </a:r>
            <a:r>
              <a:rPr sz="2200" b="1" dirty="0">
                <a:solidFill>
                  <a:srgbClr val="B82E37"/>
                </a:solidFill>
                <a:latin typeface="Tahoma"/>
                <a:cs typeface="Tahoma"/>
              </a:rPr>
              <a:t>business</a:t>
            </a:r>
            <a:r>
              <a:rPr sz="2200" b="1" spc="114" dirty="0">
                <a:solidFill>
                  <a:srgbClr val="B82E37"/>
                </a:solidFill>
                <a:latin typeface="Tahoma"/>
                <a:cs typeface="Tahoma"/>
              </a:rPr>
              <a:t> </a:t>
            </a:r>
            <a:r>
              <a:rPr sz="2200" b="1" dirty="0">
                <a:solidFill>
                  <a:srgbClr val="B82E37"/>
                </a:solidFill>
                <a:latin typeface="Tahoma"/>
                <a:cs typeface="Tahoma"/>
              </a:rPr>
              <a:t>performance,</a:t>
            </a:r>
            <a:r>
              <a:rPr sz="2200" b="1" spc="120" dirty="0">
                <a:solidFill>
                  <a:srgbClr val="B82E37"/>
                </a:solidFill>
                <a:latin typeface="Tahoma"/>
                <a:cs typeface="Tahoma"/>
              </a:rPr>
              <a:t> </a:t>
            </a:r>
            <a:r>
              <a:rPr sz="2200" b="1" dirty="0">
                <a:solidFill>
                  <a:srgbClr val="B82E37"/>
                </a:solidFill>
                <a:latin typeface="Tahoma"/>
                <a:cs typeface="Tahoma"/>
              </a:rPr>
              <a:t>customer</a:t>
            </a:r>
            <a:r>
              <a:rPr sz="2200" b="1" spc="120" dirty="0">
                <a:solidFill>
                  <a:srgbClr val="B82E37"/>
                </a:solidFill>
                <a:latin typeface="Tahoma"/>
                <a:cs typeface="Tahoma"/>
              </a:rPr>
              <a:t> </a:t>
            </a:r>
            <a:r>
              <a:rPr sz="2200" b="1" dirty="0">
                <a:solidFill>
                  <a:srgbClr val="B82E37"/>
                </a:solidFill>
                <a:latin typeface="Tahoma"/>
                <a:cs typeface="Tahoma"/>
              </a:rPr>
              <a:t>satisfaction,</a:t>
            </a:r>
            <a:r>
              <a:rPr sz="2200" b="1" spc="120" dirty="0">
                <a:solidFill>
                  <a:srgbClr val="B82E37"/>
                </a:solidFill>
                <a:latin typeface="Tahoma"/>
                <a:cs typeface="Tahoma"/>
              </a:rPr>
              <a:t> </a:t>
            </a:r>
            <a:r>
              <a:rPr sz="2200" b="1" spc="95" dirty="0">
                <a:solidFill>
                  <a:srgbClr val="B82E37"/>
                </a:solidFill>
                <a:latin typeface="Tahoma"/>
                <a:cs typeface="Tahoma"/>
              </a:rPr>
              <a:t>and</a:t>
            </a:r>
            <a:r>
              <a:rPr sz="2200" b="1" spc="120" dirty="0">
                <a:solidFill>
                  <a:srgbClr val="B82E37"/>
                </a:solidFill>
                <a:latin typeface="Tahoma"/>
                <a:cs typeface="Tahoma"/>
              </a:rPr>
              <a:t> </a:t>
            </a:r>
            <a:r>
              <a:rPr sz="2200" b="1" dirty="0">
                <a:solidFill>
                  <a:srgbClr val="B82E37"/>
                </a:solidFill>
                <a:latin typeface="Tahoma"/>
                <a:cs typeface="Tahoma"/>
              </a:rPr>
              <a:t>operational</a:t>
            </a:r>
            <a:r>
              <a:rPr sz="2200" b="1" spc="120" dirty="0">
                <a:solidFill>
                  <a:srgbClr val="B82E37"/>
                </a:solidFill>
                <a:latin typeface="Tahoma"/>
                <a:cs typeface="Tahoma"/>
              </a:rPr>
              <a:t> </a:t>
            </a:r>
            <a:r>
              <a:rPr sz="2200" b="1" spc="-10" dirty="0">
                <a:solidFill>
                  <a:srgbClr val="B82E37"/>
                </a:solidFill>
                <a:latin typeface="Tahoma"/>
                <a:cs typeface="Tahoma"/>
              </a:rPr>
              <a:t>efficiency.</a:t>
            </a:r>
            <a:endParaRPr sz="2200">
              <a:latin typeface="Tahoma"/>
              <a:cs typeface="Tahom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8418" y="966990"/>
            <a:ext cx="10250170" cy="848360"/>
          </a:xfrm>
          <a:prstGeom prst="rect">
            <a:avLst/>
          </a:prstGeom>
        </p:spPr>
        <p:txBody>
          <a:bodyPr vert="horz" wrap="square" lIns="0" tIns="12065" rIns="0" bIns="0" rtlCol="0">
            <a:spAutoFit/>
          </a:bodyPr>
          <a:lstStyle/>
          <a:p>
            <a:pPr marL="12700">
              <a:lnSpc>
                <a:spcPct val="100000"/>
              </a:lnSpc>
              <a:spcBef>
                <a:spcPts val="95"/>
              </a:spcBef>
            </a:pPr>
            <a:r>
              <a:rPr sz="5400" spc="-815" dirty="0">
                <a:solidFill>
                  <a:srgbClr val="B82E37"/>
                </a:solidFill>
              </a:rPr>
              <a:t>1.</a:t>
            </a:r>
            <a:r>
              <a:rPr sz="5400" spc="-470" dirty="0">
                <a:solidFill>
                  <a:srgbClr val="B82E37"/>
                </a:solidFill>
              </a:rPr>
              <a:t> </a:t>
            </a:r>
            <a:r>
              <a:rPr sz="5400" spc="440" dirty="0">
                <a:solidFill>
                  <a:srgbClr val="B82E37"/>
                </a:solidFill>
              </a:rPr>
              <a:t>Sales</a:t>
            </a:r>
            <a:r>
              <a:rPr sz="5400" spc="-465" dirty="0">
                <a:solidFill>
                  <a:srgbClr val="B82E37"/>
                </a:solidFill>
              </a:rPr>
              <a:t> </a:t>
            </a:r>
            <a:r>
              <a:rPr sz="5400" spc="325" dirty="0">
                <a:solidFill>
                  <a:srgbClr val="B82E37"/>
                </a:solidFill>
              </a:rPr>
              <a:t>Performance</a:t>
            </a:r>
            <a:r>
              <a:rPr sz="5400" spc="-465" dirty="0">
                <a:solidFill>
                  <a:srgbClr val="B82E37"/>
                </a:solidFill>
              </a:rPr>
              <a:t> </a:t>
            </a:r>
            <a:r>
              <a:rPr sz="5400" spc="390" dirty="0">
                <a:solidFill>
                  <a:srgbClr val="B82E37"/>
                </a:solidFill>
              </a:rPr>
              <a:t>Insights</a:t>
            </a:r>
            <a:endParaRPr sz="5400"/>
          </a:p>
        </p:txBody>
      </p:sp>
      <p:pic>
        <p:nvPicPr>
          <p:cNvPr id="3" name="object 3"/>
          <p:cNvPicPr/>
          <p:nvPr/>
        </p:nvPicPr>
        <p:blipFill>
          <a:blip r:embed="rId2" cstate="print"/>
          <a:stretch>
            <a:fillRect/>
          </a:stretch>
        </p:blipFill>
        <p:spPr>
          <a:xfrm>
            <a:off x="1266824" y="3233546"/>
            <a:ext cx="104775" cy="104774"/>
          </a:xfrm>
          <a:prstGeom prst="rect">
            <a:avLst/>
          </a:prstGeom>
        </p:spPr>
      </p:pic>
      <p:pic>
        <p:nvPicPr>
          <p:cNvPr id="4" name="object 4"/>
          <p:cNvPicPr/>
          <p:nvPr/>
        </p:nvPicPr>
        <p:blipFill>
          <a:blip r:embed="rId2" cstate="print"/>
          <a:stretch>
            <a:fillRect/>
          </a:stretch>
        </p:blipFill>
        <p:spPr>
          <a:xfrm>
            <a:off x="1266824" y="5329046"/>
            <a:ext cx="104775" cy="104774"/>
          </a:xfrm>
          <a:prstGeom prst="rect">
            <a:avLst/>
          </a:prstGeom>
        </p:spPr>
      </p:pic>
      <p:pic>
        <p:nvPicPr>
          <p:cNvPr id="5" name="object 5"/>
          <p:cNvPicPr/>
          <p:nvPr/>
        </p:nvPicPr>
        <p:blipFill>
          <a:blip r:embed="rId3" cstate="print"/>
          <a:stretch>
            <a:fillRect/>
          </a:stretch>
        </p:blipFill>
        <p:spPr>
          <a:xfrm>
            <a:off x="1266824" y="7424546"/>
            <a:ext cx="104775" cy="104774"/>
          </a:xfrm>
          <a:prstGeom prst="rect">
            <a:avLst/>
          </a:prstGeom>
        </p:spPr>
      </p:pic>
      <p:pic>
        <p:nvPicPr>
          <p:cNvPr id="6" name="object 6"/>
          <p:cNvPicPr/>
          <p:nvPr/>
        </p:nvPicPr>
        <p:blipFill>
          <a:blip r:embed="rId2" cstate="print"/>
          <a:stretch>
            <a:fillRect/>
          </a:stretch>
        </p:blipFill>
        <p:spPr>
          <a:xfrm>
            <a:off x="1266824" y="8996171"/>
            <a:ext cx="104775" cy="104774"/>
          </a:xfrm>
          <a:prstGeom prst="rect">
            <a:avLst/>
          </a:prstGeom>
        </p:spPr>
      </p:pic>
      <p:sp>
        <p:nvSpPr>
          <p:cNvPr id="7" name="object 7"/>
          <p:cNvSpPr txBox="1"/>
          <p:nvPr/>
        </p:nvSpPr>
        <p:spPr>
          <a:xfrm>
            <a:off x="1016000" y="1872087"/>
            <a:ext cx="17277715" cy="7883525"/>
          </a:xfrm>
          <a:prstGeom prst="rect">
            <a:avLst/>
          </a:prstGeom>
        </p:spPr>
        <p:txBody>
          <a:bodyPr vert="horz" wrap="square" lIns="0" tIns="12700" rIns="0" bIns="0" rtlCol="0">
            <a:spAutoFit/>
          </a:bodyPr>
          <a:lstStyle/>
          <a:p>
            <a:pPr marL="12700" marR="61594" indent="-6985">
              <a:lnSpc>
                <a:spcPct val="143200"/>
              </a:lnSpc>
              <a:spcBef>
                <a:spcPts val="100"/>
              </a:spcBef>
              <a:buSzPct val="60416"/>
              <a:buFont typeface="Lucida Sans Unicode"/>
              <a:buAutoNum type="arabicPeriod"/>
              <a:tabLst>
                <a:tab pos="204470" algn="l"/>
              </a:tabLst>
            </a:pPr>
            <a:r>
              <a:rPr sz="2400" b="1" spc="190" dirty="0">
                <a:solidFill>
                  <a:srgbClr val="3328B9"/>
                </a:solidFill>
                <a:latin typeface="Trebuchet MS"/>
                <a:cs typeface="Trebuchet MS"/>
              </a:rPr>
              <a:t>Sales</a:t>
            </a:r>
            <a:r>
              <a:rPr sz="2400" b="1" spc="-204" dirty="0">
                <a:solidFill>
                  <a:srgbClr val="3328B9"/>
                </a:solidFill>
                <a:latin typeface="Trebuchet MS"/>
                <a:cs typeface="Trebuchet MS"/>
              </a:rPr>
              <a:t> </a:t>
            </a:r>
            <a:r>
              <a:rPr sz="2400" b="1" spc="190" dirty="0">
                <a:solidFill>
                  <a:srgbClr val="3328B9"/>
                </a:solidFill>
                <a:latin typeface="Trebuchet MS"/>
                <a:cs typeface="Trebuchet MS"/>
              </a:rPr>
              <a:t>peaked</a:t>
            </a:r>
            <a:r>
              <a:rPr sz="2400" b="1" spc="-200" dirty="0">
                <a:solidFill>
                  <a:srgbClr val="3328B9"/>
                </a:solidFill>
                <a:latin typeface="Trebuchet MS"/>
                <a:cs typeface="Trebuchet MS"/>
              </a:rPr>
              <a:t> </a:t>
            </a:r>
            <a:r>
              <a:rPr sz="2400" b="1" spc="90" dirty="0">
                <a:solidFill>
                  <a:srgbClr val="3328B9"/>
                </a:solidFill>
                <a:latin typeface="Trebuchet MS"/>
                <a:cs typeface="Trebuchet MS"/>
              </a:rPr>
              <a:t>in</a:t>
            </a:r>
            <a:r>
              <a:rPr sz="2400" b="1" spc="-204" dirty="0">
                <a:solidFill>
                  <a:srgbClr val="3328B9"/>
                </a:solidFill>
                <a:latin typeface="Trebuchet MS"/>
                <a:cs typeface="Trebuchet MS"/>
              </a:rPr>
              <a:t> </a:t>
            </a:r>
            <a:r>
              <a:rPr sz="2400" b="1" spc="125" dirty="0">
                <a:solidFill>
                  <a:srgbClr val="3328B9"/>
                </a:solidFill>
                <a:latin typeface="Trebuchet MS"/>
                <a:cs typeface="Trebuchet MS"/>
              </a:rPr>
              <a:t>July</a:t>
            </a:r>
            <a:r>
              <a:rPr sz="2400" b="1" spc="-200" dirty="0">
                <a:solidFill>
                  <a:srgbClr val="3328B9"/>
                </a:solidFill>
                <a:latin typeface="Trebuchet MS"/>
                <a:cs typeface="Trebuchet MS"/>
              </a:rPr>
              <a:t> </a:t>
            </a:r>
            <a:r>
              <a:rPr sz="2400" b="1" spc="-10" dirty="0">
                <a:solidFill>
                  <a:srgbClr val="3328B9"/>
                </a:solidFill>
                <a:latin typeface="Trebuchet MS"/>
                <a:cs typeface="Trebuchet MS"/>
              </a:rPr>
              <a:t>($1.7M),</a:t>
            </a:r>
            <a:r>
              <a:rPr sz="2400" b="1" spc="-200" dirty="0">
                <a:solidFill>
                  <a:srgbClr val="3328B9"/>
                </a:solidFill>
                <a:latin typeface="Trebuchet MS"/>
                <a:cs typeface="Trebuchet MS"/>
              </a:rPr>
              <a:t> </a:t>
            </a:r>
            <a:r>
              <a:rPr sz="2400" b="1" spc="140" dirty="0">
                <a:solidFill>
                  <a:srgbClr val="3328B9"/>
                </a:solidFill>
                <a:latin typeface="Trebuchet MS"/>
                <a:cs typeface="Trebuchet MS"/>
              </a:rPr>
              <a:t>but</a:t>
            </a:r>
            <a:r>
              <a:rPr sz="2400" b="1" spc="-204" dirty="0">
                <a:solidFill>
                  <a:srgbClr val="3328B9"/>
                </a:solidFill>
                <a:latin typeface="Trebuchet MS"/>
                <a:cs typeface="Trebuchet MS"/>
              </a:rPr>
              <a:t> </a:t>
            </a:r>
            <a:r>
              <a:rPr sz="2400" b="1" spc="195" dirty="0">
                <a:solidFill>
                  <a:srgbClr val="3328B9"/>
                </a:solidFill>
                <a:latin typeface="Trebuchet MS"/>
                <a:cs typeface="Trebuchet MS"/>
              </a:rPr>
              <a:t>Q4</a:t>
            </a:r>
            <a:r>
              <a:rPr sz="2400" b="1" spc="-200" dirty="0">
                <a:solidFill>
                  <a:srgbClr val="3328B9"/>
                </a:solidFill>
                <a:latin typeface="Trebuchet MS"/>
                <a:cs typeface="Trebuchet MS"/>
              </a:rPr>
              <a:t> </a:t>
            </a:r>
            <a:r>
              <a:rPr sz="2400" b="1" spc="220" dirty="0">
                <a:solidFill>
                  <a:srgbClr val="3328B9"/>
                </a:solidFill>
                <a:latin typeface="Trebuchet MS"/>
                <a:cs typeface="Trebuchet MS"/>
              </a:rPr>
              <a:t>shows</a:t>
            </a:r>
            <a:r>
              <a:rPr sz="2400" b="1" spc="-200" dirty="0">
                <a:solidFill>
                  <a:srgbClr val="3328B9"/>
                </a:solidFill>
                <a:latin typeface="Trebuchet MS"/>
                <a:cs typeface="Trebuchet MS"/>
              </a:rPr>
              <a:t> </a:t>
            </a:r>
            <a:r>
              <a:rPr sz="2400" b="1" spc="340" dirty="0">
                <a:solidFill>
                  <a:srgbClr val="3328B9"/>
                </a:solidFill>
                <a:latin typeface="Trebuchet MS"/>
                <a:cs typeface="Trebuchet MS"/>
              </a:rPr>
              <a:t>a</a:t>
            </a:r>
            <a:r>
              <a:rPr sz="2400" b="1" spc="-204" dirty="0">
                <a:solidFill>
                  <a:srgbClr val="3328B9"/>
                </a:solidFill>
                <a:latin typeface="Trebuchet MS"/>
                <a:cs typeface="Trebuchet MS"/>
              </a:rPr>
              <a:t> </a:t>
            </a:r>
            <a:r>
              <a:rPr sz="2400" b="1" spc="145" dirty="0">
                <a:solidFill>
                  <a:srgbClr val="3328B9"/>
                </a:solidFill>
                <a:latin typeface="Trebuchet MS"/>
                <a:cs typeface="Trebuchet MS"/>
              </a:rPr>
              <a:t>significant</a:t>
            </a:r>
            <a:r>
              <a:rPr sz="2400" b="1" spc="-200" dirty="0">
                <a:solidFill>
                  <a:srgbClr val="3328B9"/>
                </a:solidFill>
                <a:latin typeface="Trebuchet MS"/>
                <a:cs typeface="Trebuchet MS"/>
              </a:rPr>
              <a:t> </a:t>
            </a:r>
            <a:r>
              <a:rPr sz="2400" b="1" spc="70" dirty="0">
                <a:solidFill>
                  <a:srgbClr val="3328B9"/>
                </a:solidFill>
                <a:latin typeface="Trebuchet MS"/>
                <a:cs typeface="Trebuchet MS"/>
              </a:rPr>
              <a:t>decline,</a:t>
            </a:r>
            <a:r>
              <a:rPr sz="2400" b="1" spc="-200" dirty="0">
                <a:solidFill>
                  <a:srgbClr val="3328B9"/>
                </a:solidFill>
                <a:latin typeface="Trebuchet MS"/>
                <a:cs typeface="Trebuchet MS"/>
              </a:rPr>
              <a:t> </a:t>
            </a:r>
            <a:r>
              <a:rPr sz="2400" b="1" spc="90" dirty="0">
                <a:solidFill>
                  <a:srgbClr val="3328B9"/>
                </a:solidFill>
                <a:latin typeface="Trebuchet MS"/>
                <a:cs typeface="Trebuchet MS"/>
              </a:rPr>
              <a:t>with</a:t>
            </a:r>
            <a:r>
              <a:rPr sz="2400" b="1" spc="-204" dirty="0">
                <a:solidFill>
                  <a:srgbClr val="3328B9"/>
                </a:solidFill>
                <a:latin typeface="Trebuchet MS"/>
                <a:cs typeface="Trebuchet MS"/>
              </a:rPr>
              <a:t> </a:t>
            </a:r>
            <a:r>
              <a:rPr sz="2400" b="1" spc="170" dirty="0">
                <a:solidFill>
                  <a:srgbClr val="3328B9"/>
                </a:solidFill>
                <a:latin typeface="Trebuchet MS"/>
                <a:cs typeface="Trebuchet MS"/>
              </a:rPr>
              <a:t>December</a:t>
            </a:r>
            <a:r>
              <a:rPr sz="2400" b="1" spc="-200" dirty="0">
                <a:solidFill>
                  <a:srgbClr val="3328B9"/>
                </a:solidFill>
                <a:latin typeface="Trebuchet MS"/>
                <a:cs typeface="Trebuchet MS"/>
              </a:rPr>
              <a:t> </a:t>
            </a:r>
            <a:r>
              <a:rPr sz="2400" b="1" spc="180" dirty="0">
                <a:solidFill>
                  <a:srgbClr val="3328B9"/>
                </a:solidFill>
                <a:latin typeface="Trebuchet MS"/>
                <a:cs typeface="Trebuchet MS"/>
              </a:rPr>
              <a:t>being</a:t>
            </a:r>
            <a:r>
              <a:rPr sz="2400" b="1" spc="-200" dirty="0">
                <a:solidFill>
                  <a:srgbClr val="3328B9"/>
                </a:solidFill>
                <a:latin typeface="Trebuchet MS"/>
                <a:cs typeface="Trebuchet MS"/>
              </a:rPr>
              <a:t> </a:t>
            </a:r>
            <a:r>
              <a:rPr sz="2400" b="1" spc="95" dirty="0">
                <a:solidFill>
                  <a:srgbClr val="3328B9"/>
                </a:solidFill>
                <a:latin typeface="Trebuchet MS"/>
                <a:cs typeface="Trebuchet MS"/>
              </a:rPr>
              <a:t>the</a:t>
            </a:r>
            <a:r>
              <a:rPr sz="2400" b="1" spc="-204" dirty="0">
                <a:solidFill>
                  <a:srgbClr val="3328B9"/>
                </a:solidFill>
                <a:latin typeface="Trebuchet MS"/>
                <a:cs typeface="Trebuchet MS"/>
              </a:rPr>
              <a:t> </a:t>
            </a:r>
            <a:r>
              <a:rPr sz="2400" b="1" spc="170" dirty="0">
                <a:solidFill>
                  <a:srgbClr val="3328B9"/>
                </a:solidFill>
                <a:latin typeface="Trebuchet MS"/>
                <a:cs typeface="Trebuchet MS"/>
              </a:rPr>
              <a:t>lowest-</a:t>
            </a:r>
            <a:r>
              <a:rPr sz="2400" b="1" spc="135" dirty="0">
                <a:solidFill>
                  <a:srgbClr val="3328B9"/>
                </a:solidFill>
                <a:latin typeface="Trebuchet MS"/>
                <a:cs typeface="Trebuchet MS"/>
              </a:rPr>
              <a:t>performing </a:t>
            </a:r>
            <a:r>
              <a:rPr sz="2400" b="1" spc="200" dirty="0">
                <a:solidFill>
                  <a:srgbClr val="3328B9"/>
                </a:solidFill>
                <a:latin typeface="Trebuchet MS"/>
                <a:cs typeface="Trebuchet MS"/>
              </a:rPr>
              <a:t>month</a:t>
            </a:r>
            <a:r>
              <a:rPr sz="2400" b="1" spc="-200" dirty="0">
                <a:solidFill>
                  <a:srgbClr val="3328B9"/>
                </a:solidFill>
                <a:latin typeface="Trebuchet MS"/>
                <a:cs typeface="Trebuchet MS"/>
              </a:rPr>
              <a:t> </a:t>
            </a:r>
            <a:r>
              <a:rPr sz="2400" b="1" spc="100" dirty="0">
                <a:solidFill>
                  <a:srgbClr val="3328B9"/>
                </a:solidFill>
                <a:latin typeface="Trebuchet MS"/>
                <a:cs typeface="Trebuchet MS"/>
              </a:rPr>
              <a:t>($0.88M).</a:t>
            </a:r>
            <a:endParaRPr sz="2400">
              <a:latin typeface="Trebuchet MS"/>
              <a:cs typeface="Trebuchet MS"/>
            </a:endParaRPr>
          </a:p>
          <a:p>
            <a:pPr marL="530225" marR="629285">
              <a:lnSpc>
                <a:spcPct val="143200"/>
              </a:lnSpc>
            </a:pPr>
            <a:r>
              <a:rPr sz="2400" b="1" spc="-10" dirty="0">
                <a:solidFill>
                  <a:srgbClr val="3328B9"/>
                </a:solidFill>
                <a:latin typeface="Tahoma"/>
                <a:cs typeface="Tahoma"/>
              </a:rPr>
              <a:t>This</a:t>
            </a:r>
            <a:r>
              <a:rPr sz="2400" b="1" spc="-45" dirty="0">
                <a:solidFill>
                  <a:srgbClr val="3328B9"/>
                </a:solidFill>
                <a:latin typeface="Tahoma"/>
                <a:cs typeface="Tahoma"/>
              </a:rPr>
              <a:t> </a:t>
            </a:r>
            <a:r>
              <a:rPr sz="2400" b="1" dirty="0">
                <a:solidFill>
                  <a:srgbClr val="3328B9"/>
                </a:solidFill>
                <a:latin typeface="Tahoma"/>
                <a:cs typeface="Tahoma"/>
              </a:rPr>
              <a:t>drop</a:t>
            </a:r>
            <a:r>
              <a:rPr sz="2400" b="1" spc="-40" dirty="0">
                <a:solidFill>
                  <a:srgbClr val="3328B9"/>
                </a:solidFill>
                <a:latin typeface="Tahoma"/>
                <a:cs typeface="Tahoma"/>
              </a:rPr>
              <a:t> </a:t>
            </a:r>
            <a:r>
              <a:rPr sz="2400" b="1" dirty="0">
                <a:solidFill>
                  <a:srgbClr val="3328B9"/>
                </a:solidFill>
                <a:latin typeface="Tahoma"/>
                <a:cs typeface="Tahoma"/>
              </a:rPr>
              <a:t>highlights</a:t>
            </a:r>
            <a:r>
              <a:rPr sz="2400" b="1" spc="-40" dirty="0">
                <a:solidFill>
                  <a:srgbClr val="3328B9"/>
                </a:solidFill>
                <a:latin typeface="Tahoma"/>
                <a:cs typeface="Tahoma"/>
              </a:rPr>
              <a:t> </a:t>
            </a:r>
            <a:r>
              <a:rPr sz="2400" b="1" spc="65" dirty="0">
                <a:solidFill>
                  <a:srgbClr val="3328B9"/>
                </a:solidFill>
                <a:latin typeface="Tahoma"/>
                <a:cs typeface="Tahoma"/>
              </a:rPr>
              <a:t>seasonal</a:t>
            </a:r>
            <a:r>
              <a:rPr sz="2400" b="1" spc="-40" dirty="0">
                <a:solidFill>
                  <a:srgbClr val="3328B9"/>
                </a:solidFill>
                <a:latin typeface="Tahoma"/>
                <a:cs typeface="Tahoma"/>
              </a:rPr>
              <a:t> </a:t>
            </a:r>
            <a:r>
              <a:rPr sz="2400" b="1" dirty="0">
                <a:solidFill>
                  <a:srgbClr val="3328B9"/>
                </a:solidFill>
                <a:latin typeface="Tahoma"/>
                <a:cs typeface="Tahoma"/>
              </a:rPr>
              <a:t>declines</a:t>
            </a:r>
            <a:r>
              <a:rPr sz="2400" b="1" spc="-40" dirty="0">
                <a:solidFill>
                  <a:srgbClr val="3328B9"/>
                </a:solidFill>
                <a:latin typeface="Tahoma"/>
                <a:cs typeface="Tahoma"/>
              </a:rPr>
              <a:t> </a:t>
            </a:r>
            <a:r>
              <a:rPr sz="2400" b="1" spc="105" dirty="0">
                <a:solidFill>
                  <a:srgbClr val="3328B9"/>
                </a:solidFill>
                <a:latin typeface="Tahoma"/>
                <a:cs typeface="Tahoma"/>
              </a:rPr>
              <a:t>and</a:t>
            </a:r>
            <a:r>
              <a:rPr sz="2400" b="1" spc="-40" dirty="0">
                <a:solidFill>
                  <a:srgbClr val="3328B9"/>
                </a:solidFill>
                <a:latin typeface="Tahoma"/>
                <a:cs typeface="Tahoma"/>
              </a:rPr>
              <a:t> </a:t>
            </a:r>
            <a:r>
              <a:rPr sz="2400" b="1" spc="65" dirty="0">
                <a:solidFill>
                  <a:srgbClr val="3328B9"/>
                </a:solidFill>
                <a:latin typeface="Tahoma"/>
                <a:cs typeface="Tahoma"/>
              </a:rPr>
              <a:t>missed</a:t>
            </a:r>
            <a:r>
              <a:rPr sz="2400" b="1" spc="-40" dirty="0">
                <a:solidFill>
                  <a:srgbClr val="3328B9"/>
                </a:solidFill>
                <a:latin typeface="Tahoma"/>
                <a:cs typeface="Tahoma"/>
              </a:rPr>
              <a:t> </a:t>
            </a:r>
            <a:r>
              <a:rPr sz="2400" b="1" dirty="0">
                <a:solidFill>
                  <a:srgbClr val="3328B9"/>
                </a:solidFill>
                <a:latin typeface="Tahoma"/>
                <a:cs typeface="Tahoma"/>
              </a:rPr>
              <a:t>opportunities</a:t>
            </a:r>
            <a:r>
              <a:rPr sz="2400" b="1" spc="-40" dirty="0">
                <a:solidFill>
                  <a:srgbClr val="3328B9"/>
                </a:solidFill>
                <a:latin typeface="Tahoma"/>
                <a:cs typeface="Tahoma"/>
              </a:rPr>
              <a:t> </a:t>
            </a:r>
            <a:r>
              <a:rPr sz="2400" b="1" spc="-50" dirty="0">
                <a:solidFill>
                  <a:srgbClr val="3328B9"/>
                </a:solidFill>
                <a:latin typeface="Tahoma"/>
                <a:cs typeface="Tahoma"/>
              </a:rPr>
              <a:t>for</a:t>
            </a:r>
            <a:r>
              <a:rPr sz="2400" b="1" spc="-40" dirty="0">
                <a:solidFill>
                  <a:srgbClr val="3328B9"/>
                </a:solidFill>
                <a:latin typeface="Tahoma"/>
                <a:cs typeface="Tahoma"/>
              </a:rPr>
              <a:t> </a:t>
            </a:r>
            <a:r>
              <a:rPr sz="2400" b="1" dirty="0">
                <a:solidFill>
                  <a:srgbClr val="3328B9"/>
                </a:solidFill>
                <a:latin typeface="Tahoma"/>
                <a:cs typeface="Tahoma"/>
              </a:rPr>
              <a:t>Q4</a:t>
            </a:r>
            <a:r>
              <a:rPr sz="2400" b="1" spc="-40" dirty="0">
                <a:solidFill>
                  <a:srgbClr val="3328B9"/>
                </a:solidFill>
                <a:latin typeface="Tahoma"/>
                <a:cs typeface="Tahoma"/>
              </a:rPr>
              <a:t> </a:t>
            </a:r>
            <a:r>
              <a:rPr sz="2400" b="1" dirty="0">
                <a:solidFill>
                  <a:srgbClr val="3328B9"/>
                </a:solidFill>
                <a:latin typeface="Tahoma"/>
                <a:cs typeface="Tahoma"/>
              </a:rPr>
              <a:t>holiday</a:t>
            </a:r>
            <a:r>
              <a:rPr sz="2400" b="1" spc="-40" dirty="0">
                <a:solidFill>
                  <a:srgbClr val="3328B9"/>
                </a:solidFill>
                <a:latin typeface="Tahoma"/>
                <a:cs typeface="Tahoma"/>
              </a:rPr>
              <a:t> </a:t>
            </a:r>
            <a:r>
              <a:rPr sz="2400" b="1" dirty="0">
                <a:solidFill>
                  <a:srgbClr val="3328B9"/>
                </a:solidFill>
                <a:latin typeface="Tahoma"/>
                <a:cs typeface="Tahoma"/>
              </a:rPr>
              <a:t>promotions,</a:t>
            </a:r>
            <a:r>
              <a:rPr sz="2400" b="1" spc="-40" dirty="0">
                <a:solidFill>
                  <a:srgbClr val="3328B9"/>
                </a:solidFill>
                <a:latin typeface="Tahoma"/>
                <a:cs typeface="Tahoma"/>
              </a:rPr>
              <a:t> </a:t>
            </a:r>
            <a:r>
              <a:rPr sz="2400" b="1" dirty="0">
                <a:solidFill>
                  <a:srgbClr val="3328B9"/>
                </a:solidFill>
                <a:latin typeface="Tahoma"/>
                <a:cs typeface="Tahoma"/>
              </a:rPr>
              <a:t>which</a:t>
            </a:r>
            <a:r>
              <a:rPr sz="2400" b="1" spc="-40" dirty="0">
                <a:solidFill>
                  <a:srgbClr val="3328B9"/>
                </a:solidFill>
                <a:latin typeface="Tahoma"/>
                <a:cs typeface="Tahoma"/>
              </a:rPr>
              <a:t> </a:t>
            </a:r>
            <a:r>
              <a:rPr sz="2400" b="1" spc="35" dirty="0">
                <a:solidFill>
                  <a:srgbClr val="3328B9"/>
                </a:solidFill>
                <a:latin typeface="Tahoma"/>
                <a:cs typeface="Tahoma"/>
              </a:rPr>
              <a:t>could </a:t>
            </a:r>
            <a:r>
              <a:rPr sz="2400" b="1" spc="75" dirty="0">
                <a:solidFill>
                  <a:srgbClr val="3328B9"/>
                </a:solidFill>
                <a:latin typeface="Tahoma"/>
                <a:cs typeface="Tahoma"/>
              </a:rPr>
              <a:t>have</a:t>
            </a:r>
            <a:r>
              <a:rPr sz="2400" b="1" spc="-35" dirty="0">
                <a:solidFill>
                  <a:srgbClr val="3328B9"/>
                </a:solidFill>
                <a:latin typeface="Tahoma"/>
                <a:cs typeface="Tahoma"/>
              </a:rPr>
              <a:t> </a:t>
            </a:r>
            <a:r>
              <a:rPr sz="2400" b="1" dirty="0">
                <a:solidFill>
                  <a:srgbClr val="3328B9"/>
                </a:solidFill>
                <a:latin typeface="Tahoma"/>
                <a:cs typeface="Tahoma"/>
              </a:rPr>
              <a:t>boosted</a:t>
            </a:r>
            <a:r>
              <a:rPr sz="2400" b="1" spc="-35" dirty="0">
                <a:solidFill>
                  <a:srgbClr val="3328B9"/>
                </a:solidFill>
                <a:latin typeface="Tahoma"/>
                <a:cs typeface="Tahoma"/>
              </a:rPr>
              <a:t> </a:t>
            </a:r>
            <a:r>
              <a:rPr sz="2400" b="1" dirty="0">
                <a:solidFill>
                  <a:srgbClr val="3328B9"/>
                </a:solidFill>
                <a:latin typeface="Tahoma"/>
                <a:cs typeface="Tahoma"/>
              </a:rPr>
              <a:t>revenue</a:t>
            </a:r>
            <a:r>
              <a:rPr sz="2400" b="1" spc="-35" dirty="0">
                <a:solidFill>
                  <a:srgbClr val="3328B9"/>
                </a:solidFill>
                <a:latin typeface="Tahoma"/>
                <a:cs typeface="Tahoma"/>
              </a:rPr>
              <a:t> </a:t>
            </a:r>
            <a:r>
              <a:rPr sz="2400" b="1" dirty="0">
                <a:solidFill>
                  <a:srgbClr val="3328B9"/>
                </a:solidFill>
                <a:latin typeface="Tahoma"/>
                <a:cs typeface="Tahoma"/>
              </a:rPr>
              <a:t>during</a:t>
            </a:r>
            <a:r>
              <a:rPr sz="2400" b="1" spc="-35" dirty="0">
                <a:solidFill>
                  <a:srgbClr val="3328B9"/>
                </a:solidFill>
                <a:latin typeface="Tahoma"/>
                <a:cs typeface="Tahoma"/>
              </a:rPr>
              <a:t> </a:t>
            </a:r>
            <a:r>
              <a:rPr sz="2400" b="1" dirty="0">
                <a:solidFill>
                  <a:srgbClr val="3328B9"/>
                </a:solidFill>
                <a:latin typeface="Tahoma"/>
                <a:cs typeface="Tahoma"/>
              </a:rPr>
              <a:t>the</a:t>
            </a:r>
            <a:r>
              <a:rPr sz="2400" b="1" spc="-35" dirty="0">
                <a:solidFill>
                  <a:srgbClr val="3328B9"/>
                </a:solidFill>
                <a:latin typeface="Tahoma"/>
                <a:cs typeface="Tahoma"/>
              </a:rPr>
              <a:t> </a:t>
            </a:r>
            <a:r>
              <a:rPr sz="2400" b="1" spc="-10" dirty="0">
                <a:solidFill>
                  <a:srgbClr val="3328B9"/>
                </a:solidFill>
                <a:latin typeface="Tahoma"/>
                <a:cs typeface="Tahoma"/>
              </a:rPr>
              <a:t>festive</a:t>
            </a:r>
            <a:r>
              <a:rPr sz="2400" b="1" spc="-35" dirty="0">
                <a:solidFill>
                  <a:srgbClr val="3328B9"/>
                </a:solidFill>
                <a:latin typeface="Tahoma"/>
                <a:cs typeface="Tahoma"/>
              </a:rPr>
              <a:t> </a:t>
            </a:r>
            <a:r>
              <a:rPr sz="2400" b="1" spc="-10" dirty="0">
                <a:solidFill>
                  <a:srgbClr val="3328B9"/>
                </a:solidFill>
                <a:latin typeface="Tahoma"/>
                <a:cs typeface="Tahoma"/>
              </a:rPr>
              <a:t>season.</a:t>
            </a:r>
            <a:endParaRPr sz="2400">
              <a:latin typeface="Tahoma"/>
              <a:cs typeface="Tahoma"/>
            </a:endParaRPr>
          </a:p>
          <a:p>
            <a:pPr marL="12700" marR="5080" indent="325120">
              <a:lnSpc>
                <a:spcPct val="143200"/>
              </a:lnSpc>
              <a:buFont typeface="Tahoma"/>
              <a:buAutoNum type="arabicPeriod" startAt="2"/>
              <a:tabLst>
                <a:tab pos="337820" algn="l"/>
              </a:tabLst>
            </a:pPr>
            <a:r>
              <a:rPr sz="2400" b="1" spc="110" dirty="0">
                <a:solidFill>
                  <a:srgbClr val="3328B9"/>
                </a:solidFill>
                <a:latin typeface="Trebuchet MS"/>
                <a:cs typeface="Trebuchet MS"/>
              </a:rPr>
              <a:t>Quarterly</a:t>
            </a:r>
            <a:r>
              <a:rPr sz="2400" b="1" spc="-200" dirty="0">
                <a:solidFill>
                  <a:srgbClr val="3328B9"/>
                </a:solidFill>
                <a:latin typeface="Trebuchet MS"/>
                <a:cs typeface="Trebuchet MS"/>
              </a:rPr>
              <a:t> </a:t>
            </a:r>
            <a:r>
              <a:rPr sz="2400" b="1" spc="75" dirty="0">
                <a:solidFill>
                  <a:srgbClr val="3328B9"/>
                </a:solidFill>
                <a:latin typeface="Trebuchet MS"/>
                <a:cs typeface="Trebuchet MS"/>
              </a:rPr>
              <a:t>Trends:</a:t>
            </a:r>
            <a:r>
              <a:rPr sz="2400" b="1" spc="-200" dirty="0">
                <a:solidFill>
                  <a:srgbClr val="3328B9"/>
                </a:solidFill>
                <a:latin typeface="Trebuchet MS"/>
                <a:cs typeface="Trebuchet MS"/>
              </a:rPr>
              <a:t> </a:t>
            </a:r>
            <a:r>
              <a:rPr sz="2400" b="1" spc="65" dirty="0">
                <a:solidFill>
                  <a:srgbClr val="3328B9"/>
                </a:solidFill>
                <a:latin typeface="Trebuchet MS"/>
                <a:cs typeface="Trebuchet MS"/>
              </a:rPr>
              <a:t>Q2</a:t>
            </a:r>
            <a:r>
              <a:rPr sz="2400" b="1" spc="-200" dirty="0">
                <a:solidFill>
                  <a:srgbClr val="3328B9"/>
                </a:solidFill>
                <a:latin typeface="Trebuchet MS"/>
                <a:cs typeface="Trebuchet MS"/>
              </a:rPr>
              <a:t> </a:t>
            </a:r>
            <a:r>
              <a:rPr sz="2400" b="1" spc="270" dirty="0">
                <a:solidFill>
                  <a:srgbClr val="3328B9"/>
                </a:solidFill>
                <a:latin typeface="Trebuchet MS"/>
                <a:cs typeface="Trebuchet MS"/>
              </a:rPr>
              <a:t>was</a:t>
            </a:r>
            <a:r>
              <a:rPr sz="2400" b="1" spc="-200" dirty="0">
                <a:solidFill>
                  <a:srgbClr val="3328B9"/>
                </a:solidFill>
                <a:latin typeface="Trebuchet MS"/>
                <a:cs typeface="Trebuchet MS"/>
              </a:rPr>
              <a:t> </a:t>
            </a:r>
            <a:r>
              <a:rPr sz="2400" b="1" spc="95" dirty="0">
                <a:solidFill>
                  <a:srgbClr val="3328B9"/>
                </a:solidFill>
                <a:latin typeface="Trebuchet MS"/>
                <a:cs typeface="Trebuchet MS"/>
              </a:rPr>
              <a:t>the</a:t>
            </a:r>
            <a:r>
              <a:rPr sz="2400" b="1" spc="-200" dirty="0">
                <a:solidFill>
                  <a:srgbClr val="3328B9"/>
                </a:solidFill>
                <a:latin typeface="Trebuchet MS"/>
                <a:cs typeface="Trebuchet MS"/>
              </a:rPr>
              <a:t> </a:t>
            </a:r>
            <a:r>
              <a:rPr sz="2400" b="1" spc="204" dirty="0">
                <a:solidFill>
                  <a:srgbClr val="3328B9"/>
                </a:solidFill>
                <a:latin typeface="Trebuchet MS"/>
                <a:cs typeface="Trebuchet MS"/>
              </a:rPr>
              <a:t>highest-</a:t>
            </a:r>
            <a:r>
              <a:rPr sz="2400" b="1" spc="145" dirty="0">
                <a:solidFill>
                  <a:srgbClr val="3328B9"/>
                </a:solidFill>
                <a:latin typeface="Trebuchet MS"/>
                <a:cs typeface="Trebuchet MS"/>
              </a:rPr>
              <a:t>performing</a:t>
            </a:r>
            <a:r>
              <a:rPr sz="2400" b="1" spc="-200" dirty="0">
                <a:solidFill>
                  <a:srgbClr val="3328B9"/>
                </a:solidFill>
                <a:latin typeface="Trebuchet MS"/>
                <a:cs typeface="Trebuchet MS"/>
              </a:rPr>
              <a:t> </a:t>
            </a:r>
            <a:r>
              <a:rPr sz="2400" b="1" spc="80" dirty="0">
                <a:solidFill>
                  <a:srgbClr val="3328B9"/>
                </a:solidFill>
                <a:latin typeface="Trebuchet MS"/>
                <a:cs typeface="Trebuchet MS"/>
              </a:rPr>
              <a:t>quarter,</a:t>
            </a:r>
            <a:r>
              <a:rPr sz="2400" b="1" spc="-200" dirty="0">
                <a:solidFill>
                  <a:srgbClr val="3328B9"/>
                </a:solidFill>
                <a:latin typeface="Trebuchet MS"/>
                <a:cs typeface="Trebuchet MS"/>
              </a:rPr>
              <a:t> </a:t>
            </a:r>
            <a:r>
              <a:rPr sz="2400" b="1" spc="170" dirty="0">
                <a:solidFill>
                  <a:srgbClr val="3328B9"/>
                </a:solidFill>
                <a:latin typeface="Trebuchet MS"/>
                <a:cs typeface="Trebuchet MS"/>
              </a:rPr>
              <a:t>generating</a:t>
            </a:r>
            <a:r>
              <a:rPr sz="2400" b="1" spc="-200" dirty="0">
                <a:solidFill>
                  <a:srgbClr val="3328B9"/>
                </a:solidFill>
                <a:latin typeface="Trebuchet MS"/>
                <a:cs typeface="Trebuchet MS"/>
              </a:rPr>
              <a:t> </a:t>
            </a:r>
            <a:r>
              <a:rPr sz="2400" b="1" spc="-10" dirty="0">
                <a:solidFill>
                  <a:srgbClr val="3328B9"/>
                </a:solidFill>
                <a:latin typeface="Trebuchet MS"/>
                <a:cs typeface="Trebuchet MS"/>
              </a:rPr>
              <a:t>$5.1M</a:t>
            </a:r>
            <a:r>
              <a:rPr sz="2400" b="1" spc="-200" dirty="0">
                <a:solidFill>
                  <a:srgbClr val="3328B9"/>
                </a:solidFill>
                <a:latin typeface="Trebuchet MS"/>
                <a:cs typeface="Trebuchet MS"/>
              </a:rPr>
              <a:t> </a:t>
            </a:r>
            <a:r>
              <a:rPr sz="2400" b="1" spc="90" dirty="0">
                <a:solidFill>
                  <a:srgbClr val="3328B9"/>
                </a:solidFill>
                <a:latin typeface="Trebuchet MS"/>
                <a:cs typeface="Trebuchet MS"/>
              </a:rPr>
              <a:t>in</a:t>
            </a:r>
            <a:r>
              <a:rPr sz="2400" b="1" spc="-200" dirty="0">
                <a:solidFill>
                  <a:srgbClr val="3328B9"/>
                </a:solidFill>
                <a:latin typeface="Trebuchet MS"/>
                <a:cs typeface="Trebuchet MS"/>
              </a:rPr>
              <a:t> </a:t>
            </a:r>
            <a:r>
              <a:rPr sz="2400" b="1" spc="130" dirty="0">
                <a:solidFill>
                  <a:srgbClr val="3328B9"/>
                </a:solidFill>
                <a:latin typeface="Trebuchet MS"/>
                <a:cs typeface="Trebuchet MS"/>
              </a:rPr>
              <a:t>sales,</a:t>
            </a:r>
            <a:r>
              <a:rPr sz="2400" b="1" spc="-195" dirty="0">
                <a:solidFill>
                  <a:srgbClr val="3328B9"/>
                </a:solidFill>
                <a:latin typeface="Trebuchet MS"/>
                <a:cs typeface="Trebuchet MS"/>
              </a:rPr>
              <a:t> </a:t>
            </a:r>
            <a:r>
              <a:rPr sz="2400" b="1" spc="85" dirty="0">
                <a:solidFill>
                  <a:srgbClr val="3328B9"/>
                </a:solidFill>
                <a:latin typeface="Trebuchet MS"/>
                <a:cs typeface="Trebuchet MS"/>
              </a:rPr>
              <a:t>while</a:t>
            </a:r>
            <a:r>
              <a:rPr sz="2400" b="1" spc="-200" dirty="0">
                <a:solidFill>
                  <a:srgbClr val="3328B9"/>
                </a:solidFill>
                <a:latin typeface="Trebuchet MS"/>
                <a:cs typeface="Trebuchet MS"/>
              </a:rPr>
              <a:t> </a:t>
            </a:r>
            <a:r>
              <a:rPr sz="2400" b="1" spc="195" dirty="0">
                <a:solidFill>
                  <a:srgbClr val="3328B9"/>
                </a:solidFill>
                <a:latin typeface="Trebuchet MS"/>
                <a:cs typeface="Trebuchet MS"/>
              </a:rPr>
              <a:t>Q4</a:t>
            </a:r>
            <a:r>
              <a:rPr sz="2400" b="1" spc="-200" dirty="0">
                <a:solidFill>
                  <a:srgbClr val="3328B9"/>
                </a:solidFill>
                <a:latin typeface="Trebuchet MS"/>
                <a:cs typeface="Trebuchet MS"/>
              </a:rPr>
              <a:t> </a:t>
            </a:r>
            <a:r>
              <a:rPr sz="2400" b="1" spc="250" dirty="0">
                <a:solidFill>
                  <a:srgbClr val="3328B9"/>
                </a:solidFill>
                <a:latin typeface="Trebuchet MS"/>
                <a:cs typeface="Trebuchet MS"/>
              </a:rPr>
              <a:t>had</a:t>
            </a:r>
            <a:r>
              <a:rPr sz="2400" b="1" spc="-200" dirty="0">
                <a:solidFill>
                  <a:srgbClr val="3328B9"/>
                </a:solidFill>
                <a:latin typeface="Trebuchet MS"/>
                <a:cs typeface="Trebuchet MS"/>
              </a:rPr>
              <a:t> </a:t>
            </a:r>
            <a:r>
              <a:rPr sz="2400" b="1" spc="95" dirty="0">
                <a:solidFill>
                  <a:srgbClr val="3328B9"/>
                </a:solidFill>
                <a:latin typeface="Trebuchet MS"/>
                <a:cs typeface="Trebuchet MS"/>
              </a:rPr>
              <a:t>the</a:t>
            </a:r>
            <a:r>
              <a:rPr sz="2400" b="1" spc="-200" dirty="0">
                <a:solidFill>
                  <a:srgbClr val="3328B9"/>
                </a:solidFill>
                <a:latin typeface="Trebuchet MS"/>
                <a:cs typeface="Trebuchet MS"/>
              </a:rPr>
              <a:t> </a:t>
            </a:r>
            <a:r>
              <a:rPr sz="2400" b="1" spc="110" dirty="0">
                <a:solidFill>
                  <a:srgbClr val="3328B9"/>
                </a:solidFill>
                <a:latin typeface="Trebuchet MS"/>
                <a:cs typeface="Trebuchet MS"/>
              </a:rPr>
              <a:t>lowest contribution</a:t>
            </a:r>
            <a:r>
              <a:rPr sz="2400" b="1" spc="-204" dirty="0">
                <a:solidFill>
                  <a:srgbClr val="3328B9"/>
                </a:solidFill>
                <a:latin typeface="Trebuchet MS"/>
                <a:cs typeface="Trebuchet MS"/>
              </a:rPr>
              <a:t> </a:t>
            </a:r>
            <a:r>
              <a:rPr sz="2400" b="1" spc="40" dirty="0">
                <a:solidFill>
                  <a:srgbClr val="3328B9"/>
                </a:solidFill>
                <a:latin typeface="Trebuchet MS"/>
                <a:cs typeface="Trebuchet MS"/>
              </a:rPr>
              <a:t>($2.7M).</a:t>
            </a:r>
            <a:endParaRPr sz="2400">
              <a:latin typeface="Trebuchet MS"/>
              <a:cs typeface="Trebuchet MS"/>
            </a:endParaRPr>
          </a:p>
          <a:p>
            <a:pPr marL="530225" marR="1071880">
              <a:lnSpc>
                <a:spcPct val="143200"/>
              </a:lnSpc>
            </a:pPr>
            <a:r>
              <a:rPr sz="2400" b="1" spc="-10" dirty="0">
                <a:solidFill>
                  <a:srgbClr val="3328B9"/>
                </a:solidFill>
                <a:latin typeface="Tahoma"/>
                <a:cs typeface="Tahoma"/>
              </a:rPr>
              <a:t>This</a:t>
            </a:r>
            <a:r>
              <a:rPr sz="2400" b="1" spc="20" dirty="0">
                <a:solidFill>
                  <a:srgbClr val="3328B9"/>
                </a:solidFill>
                <a:latin typeface="Tahoma"/>
                <a:cs typeface="Tahoma"/>
              </a:rPr>
              <a:t> </a:t>
            </a:r>
            <a:r>
              <a:rPr sz="2400" b="1" dirty="0">
                <a:solidFill>
                  <a:srgbClr val="3328B9"/>
                </a:solidFill>
                <a:latin typeface="Tahoma"/>
                <a:cs typeface="Tahoma"/>
              </a:rPr>
              <a:t>indicates</a:t>
            </a:r>
            <a:r>
              <a:rPr sz="2400" b="1" spc="20" dirty="0">
                <a:solidFill>
                  <a:srgbClr val="3328B9"/>
                </a:solidFill>
                <a:latin typeface="Tahoma"/>
                <a:cs typeface="Tahoma"/>
              </a:rPr>
              <a:t> </a:t>
            </a:r>
            <a:r>
              <a:rPr sz="2400" b="1" dirty="0">
                <a:solidFill>
                  <a:srgbClr val="3328B9"/>
                </a:solidFill>
                <a:latin typeface="Tahoma"/>
                <a:cs typeface="Tahoma"/>
              </a:rPr>
              <a:t>seasonality</a:t>
            </a:r>
            <a:r>
              <a:rPr sz="2400" b="1" spc="20" dirty="0">
                <a:solidFill>
                  <a:srgbClr val="3328B9"/>
                </a:solidFill>
                <a:latin typeface="Tahoma"/>
                <a:cs typeface="Tahoma"/>
              </a:rPr>
              <a:t> </a:t>
            </a:r>
            <a:r>
              <a:rPr sz="2400" b="1" dirty="0">
                <a:solidFill>
                  <a:srgbClr val="3328B9"/>
                </a:solidFill>
                <a:latin typeface="Tahoma"/>
                <a:cs typeface="Tahoma"/>
              </a:rPr>
              <a:t>trends</a:t>
            </a:r>
            <a:r>
              <a:rPr sz="2400" b="1" spc="20" dirty="0">
                <a:solidFill>
                  <a:srgbClr val="3328B9"/>
                </a:solidFill>
                <a:latin typeface="Tahoma"/>
                <a:cs typeface="Tahoma"/>
              </a:rPr>
              <a:t> </a:t>
            </a:r>
            <a:r>
              <a:rPr sz="2400" b="1" dirty="0">
                <a:solidFill>
                  <a:srgbClr val="3328B9"/>
                </a:solidFill>
                <a:latin typeface="Tahoma"/>
                <a:cs typeface="Tahoma"/>
              </a:rPr>
              <a:t>that</a:t>
            </a:r>
            <a:r>
              <a:rPr sz="2400" b="1" spc="25" dirty="0">
                <a:solidFill>
                  <a:srgbClr val="3328B9"/>
                </a:solidFill>
                <a:latin typeface="Tahoma"/>
                <a:cs typeface="Tahoma"/>
              </a:rPr>
              <a:t> </a:t>
            </a:r>
            <a:r>
              <a:rPr sz="2400" b="1" spc="130" dirty="0">
                <a:solidFill>
                  <a:srgbClr val="3328B9"/>
                </a:solidFill>
                <a:latin typeface="Tahoma"/>
                <a:cs typeface="Tahoma"/>
              </a:rPr>
              <a:t>can</a:t>
            </a:r>
            <a:r>
              <a:rPr sz="2400" b="1" spc="20" dirty="0">
                <a:solidFill>
                  <a:srgbClr val="3328B9"/>
                </a:solidFill>
                <a:latin typeface="Tahoma"/>
                <a:cs typeface="Tahoma"/>
              </a:rPr>
              <a:t> </a:t>
            </a:r>
            <a:r>
              <a:rPr sz="2400" b="1" spc="70" dirty="0">
                <a:solidFill>
                  <a:srgbClr val="3328B9"/>
                </a:solidFill>
                <a:latin typeface="Tahoma"/>
                <a:cs typeface="Tahoma"/>
              </a:rPr>
              <a:t>be</a:t>
            </a:r>
            <a:r>
              <a:rPr sz="2400" b="1" spc="20" dirty="0">
                <a:solidFill>
                  <a:srgbClr val="3328B9"/>
                </a:solidFill>
                <a:latin typeface="Tahoma"/>
                <a:cs typeface="Tahoma"/>
              </a:rPr>
              <a:t> </a:t>
            </a:r>
            <a:r>
              <a:rPr sz="2400" b="1" dirty="0">
                <a:solidFill>
                  <a:srgbClr val="3328B9"/>
                </a:solidFill>
                <a:latin typeface="Tahoma"/>
                <a:cs typeface="Tahoma"/>
              </a:rPr>
              <a:t>leveraged</a:t>
            </a:r>
            <a:r>
              <a:rPr sz="2400" b="1" spc="20" dirty="0">
                <a:solidFill>
                  <a:srgbClr val="3328B9"/>
                </a:solidFill>
                <a:latin typeface="Tahoma"/>
                <a:cs typeface="Tahoma"/>
              </a:rPr>
              <a:t> </a:t>
            </a:r>
            <a:r>
              <a:rPr sz="2400" b="1" spc="-10" dirty="0">
                <a:solidFill>
                  <a:srgbClr val="3328B9"/>
                </a:solidFill>
                <a:latin typeface="Tahoma"/>
                <a:cs typeface="Tahoma"/>
              </a:rPr>
              <a:t>to</a:t>
            </a:r>
            <a:r>
              <a:rPr sz="2400" b="1" spc="20" dirty="0">
                <a:solidFill>
                  <a:srgbClr val="3328B9"/>
                </a:solidFill>
                <a:latin typeface="Tahoma"/>
                <a:cs typeface="Tahoma"/>
              </a:rPr>
              <a:t> </a:t>
            </a:r>
            <a:r>
              <a:rPr sz="2400" b="1" dirty="0">
                <a:solidFill>
                  <a:srgbClr val="3328B9"/>
                </a:solidFill>
                <a:latin typeface="Tahoma"/>
                <a:cs typeface="Tahoma"/>
              </a:rPr>
              <a:t>optimize</a:t>
            </a:r>
            <a:r>
              <a:rPr sz="2400" b="1" spc="20" dirty="0">
                <a:solidFill>
                  <a:srgbClr val="3328B9"/>
                </a:solidFill>
                <a:latin typeface="Tahoma"/>
                <a:cs typeface="Tahoma"/>
              </a:rPr>
              <a:t> </a:t>
            </a:r>
            <a:r>
              <a:rPr sz="2400" b="1" dirty="0">
                <a:solidFill>
                  <a:srgbClr val="3328B9"/>
                </a:solidFill>
                <a:latin typeface="Tahoma"/>
                <a:cs typeface="Tahoma"/>
              </a:rPr>
              <a:t>marketing</a:t>
            </a:r>
            <a:r>
              <a:rPr sz="2400" b="1" spc="25" dirty="0">
                <a:solidFill>
                  <a:srgbClr val="3328B9"/>
                </a:solidFill>
                <a:latin typeface="Tahoma"/>
                <a:cs typeface="Tahoma"/>
              </a:rPr>
              <a:t> </a:t>
            </a:r>
            <a:r>
              <a:rPr sz="2400" b="1" dirty="0">
                <a:solidFill>
                  <a:srgbClr val="3328B9"/>
                </a:solidFill>
                <a:latin typeface="Tahoma"/>
                <a:cs typeface="Tahoma"/>
              </a:rPr>
              <a:t>strategies</a:t>
            </a:r>
            <a:r>
              <a:rPr sz="2400" b="1" spc="20" dirty="0">
                <a:solidFill>
                  <a:srgbClr val="3328B9"/>
                </a:solidFill>
                <a:latin typeface="Tahoma"/>
                <a:cs typeface="Tahoma"/>
              </a:rPr>
              <a:t> </a:t>
            </a:r>
            <a:r>
              <a:rPr sz="2400" b="1" dirty="0">
                <a:solidFill>
                  <a:srgbClr val="3328B9"/>
                </a:solidFill>
                <a:latin typeface="Tahoma"/>
                <a:cs typeface="Tahoma"/>
              </a:rPr>
              <a:t>during</a:t>
            </a:r>
            <a:r>
              <a:rPr sz="2400" b="1" spc="20" dirty="0">
                <a:solidFill>
                  <a:srgbClr val="3328B9"/>
                </a:solidFill>
                <a:latin typeface="Tahoma"/>
                <a:cs typeface="Tahoma"/>
              </a:rPr>
              <a:t> </a:t>
            </a:r>
            <a:r>
              <a:rPr sz="2400" b="1" spc="45" dirty="0">
                <a:solidFill>
                  <a:srgbClr val="3328B9"/>
                </a:solidFill>
                <a:latin typeface="Tahoma"/>
                <a:cs typeface="Tahoma"/>
              </a:rPr>
              <a:t>peak </a:t>
            </a:r>
            <a:r>
              <a:rPr sz="2400" b="1" spc="-10" dirty="0">
                <a:solidFill>
                  <a:srgbClr val="3328B9"/>
                </a:solidFill>
                <a:latin typeface="Tahoma"/>
                <a:cs typeface="Tahoma"/>
              </a:rPr>
              <a:t>seasons.</a:t>
            </a:r>
            <a:endParaRPr sz="2400">
              <a:latin typeface="Tahoma"/>
              <a:cs typeface="Tahoma"/>
            </a:endParaRPr>
          </a:p>
          <a:p>
            <a:pPr marL="12700" marR="594360" indent="334010">
              <a:lnSpc>
                <a:spcPct val="143200"/>
              </a:lnSpc>
              <a:spcBef>
                <a:spcPts val="5"/>
              </a:spcBef>
              <a:buAutoNum type="arabicPeriod" startAt="3"/>
              <a:tabLst>
                <a:tab pos="346710" algn="l"/>
              </a:tabLst>
            </a:pPr>
            <a:r>
              <a:rPr sz="2400" b="1" spc="120" dirty="0">
                <a:solidFill>
                  <a:srgbClr val="3328B9"/>
                </a:solidFill>
                <a:latin typeface="Trebuchet MS"/>
                <a:cs typeface="Trebuchet MS"/>
              </a:rPr>
              <a:t>Health</a:t>
            </a:r>
            <a:r>
              <a:rPr sz="2400" b="1" spc="-190" dirty="0">
                <a:solidFill>
                  <a:srgbClr val="3328B9"/>
                </a:solidFill>
                <a:latin typeface="Trebuchet MS"/>
                <a:cs typeface="Trebuchet MS"/>
              </a:rPr>
              <a:t> </a:t>
            </a:r>
            <a:r>
              <a:rPr sz="2400" b="1" spc="200" dirty="0">
                <a:solidFill>
                  <a:srgbClr val="3328B9"/>
                </a:solidFill>
                <a:latin typeface="Trebuchet MS"/>
                <a:cs typeface="Trebuchet MS"/>
              </a:rPr>
              <a:t>&amp;</a:t>
            </a:r>
            <a:r>
              <a:rPr sz="2400" b="1" spc="-190" dirty="0">
                <a:solidFill>
                  <a:srgbClr val="3328B9"/>
                </a:solidFill>
                <a:latin typeface="Trebuchet MS"/>
                <a:cs typeface="Trebuchet MS"/>
              </a:rPr>
              <a:t> </a:t>
            </a:r>
            <a:r>
              <a:rPr sz="2400" b="1" spc="165" dirty="0">
                <a:solidFill>
                  <a:srgbClr val="3328B9"/>
                </a:solidFill>
                <a:latin typeface="Trebuchet MS"/>
                <a:cs typeface="Trebuchet MS"/>
              </a:rPr>
              <a:t>Beauty</a:t>
            </a:r>
            <a:r>
              <a:rPr sz="2400" b="1" spc="-190" dirty="0">
                <a:solidFill>
                  <a:srgbClr val="3328B9"/>
                </a:solidFill>
                <a:latin typeface="Trebuchet MS"/>
                <a:cs typeface="Trebuchet MS"/>
              </a:rPr>
              <a:t> </a:t>
            </a:r>
            <a:r>
              <a:rPr sz="2400" b="1" spc="195" dirty="0">
                <a:solidFill>
                  <a:srgbClr val="3328B9"/>
                </a:solidFill>
                <a:latin typeface="Trebuchet MS"/>
                <a:cs typeface="Trebuchet MS"/>
              </a:rPr>
              <a:t>remains</a:t>
            </a:r>
            <a:r>
              <a:rPr sz="2400" b="1" spc="-185" dirty="0">
                <a:solidFill>
                  <a:srgbClr val="3328B9"/>
                </a:solidFill>
                <a:latin typeface="Trebuchet MS"/>
                <a:cs typeface="Trebuchet MS"/>
              </a:rPr>
              <a:t> </a:t>
            </a:r>
            <a:r>
              <a:rPr sz="2400" b="1" spc="95" dirty="0">
                <a:solidFill>
                  <a:srgbClr val="3328B9"/>
                </a:solidFill>
                <a:latin typeface="Trebuchet MS"/>
                <a:cs typeface="Trebuchet MS"/>
              </a:rPr>
              <a:t>the</a:t>
            </a:r>
            <a:r>
              <a:rPr sz="2400" b="1" spc="-190" dirty="0">
                <a:solidFill>
                  <a:srgbClr val="3328B9"/>
                </a:solidFill>
                <a:latin typeface="Trebuchet MS"/>
                <a:cs typeface="Trebuchet MS"/>
              </a:rPr>
              <a:t> </a:t>
            </a:r>
            <a:r>
              <a:rPr sz="2400" b="1" spc="220" dirty="0">
                <a:solidFill>
                  <a:srgbClr val="3328B9"/>
                </a:solidFill>
                <a:latin typeface="Trebuchet MS"/>
                <a:cs typeface="Trebuchet MS"/>
              </a:rPr>
              <a:t>top-</a:t>
            </a:r>
            <a:r>
              <a:rPr sz="2400" b="1" spc="145" dirty="0">
                <a:solidFill>
                  <a:srgbClr val="3328B9"/>
                </a:solidFill>
                <a:latin typeface="Trebuchet MS"/>
                <a:cs typeface="Trebuchet MS"/>
              </a:rPr>
              <a:t>performing</a:t>
            </a:r>
            <a:r>
              <a:rPr sz="2400" b="1" spc="-190" dirty="0">
                <a:solidFill>
                  <a:srgbClr val="3328B9"/>
                </a:solidFill>
                <a:latin typeface="Trebuchet MS"/>
                <a:cs typeface="Trebuchet MS"/>
              </a:rPr>
              <a:t> </a:t>
            </a:r>
            <a:r>
              <a:rPr sz="2400" b="1" spc="180" dirty="0">
                <a:solidFill>
                  <a:srgbClr val="3328B9"/>
                </a:solidFill>
                <a:latin typeface="Trebuchet MS"/>
                <a:cs typeface="Trebuchet MS"/>
              </a:rPr>
              <a:t>category</a:t>
            </a:r>
            <a:r>
              <a:rPr sz="2400" b="1" spc="-185" dirty="0">
                <a:solidFill>
                  <a:srgbClr val="3328B9"/>
                </a:solidFill>
                <a:latin typeface="Trebuchet MS"/>
                <a:cs typeface="Trebuchet MS"/>
              </a:rPr>
              <a:t> </a:t>
            </a:r>
            <a:r>
              <a:rPr sz="2400" b="1" spc="90" dirty="0">
                <a:solidFill>
                  <a:srgbClr val="3328B9"/>
                </a:solidFill>
                <a:latin typeface="Trebuchet MS"/>
                <a:cs typeface="Trebuchet MS"/>
              </a:rPr>
              <a:t>with</a:t>
            </a:r>
            <a:r>
              <a:rPr sz="2400" b="1" spc="-190" dirty="0">
                <a:solidFill>
                  <a:srgbClr val="3328B9"/>
                </a:solidFill>
                <a:latin typeface="Trebuchet MS"/>
                <a:cs typeface="Trebuchet MS"/>
              </a:rPr>
              <a:t> </a:t>
            </a:r>
            <a:r>
              <a:rPr sz="2400" b="1" dirty="0">
                <a:solidFill>
                  <a:srgbClr val="3328B9"/>
                </a:solidFill>
                <a:latin typeface="Trebuchet MS"/>
                <a:cs typeface="Trebuchet MS"/>
              </a:rPr>
              <a:t>$1.45M</a:t>
            </a:r>
            <a:r>
              <a:rPr sz="2400" b="1" spc="-190" dirty="0">
                <a:solidFill>
                  <a:srgbClr val="3328B9"/>
                </a:solidFill>
                <a:latin typeface="Trebuchet MS"/>
                <a:cs typeface="Trebuchet MS"/>
              </a:rPr>
              <a:t> </a:t>
            </a:r>
            <a:r>
              <a:rPr sz="2400" b="1" spc="90" dirty="0">
                <a:solidFill>
                  <a:srgbClr val="3328B9"/>
                </a:solidFill>
                <a:latin typeface="Trebuchet MS"/>
                <a:cs typeface="Trebuchet MS"/>
              </a:rPr>
              <a:t>in</a:t>
            </a:r>
            <a:r>
              <a:rPr sz="2400" b="1" spc="-185" dirty="0">
                <a:solidFill>
                  <a:srgbClr val="3328B9"/>
                </a:solidFill>
                <a:latin typeface="Trebuchet MS"/>
                <a:cs typeface="Trebuchet MS"/>
              </a:rPr>
              <a:t> </a:t>
            </a:r>
            <a:r>
              <a:rPr sz="2400" b="1" spc="130" dirty="0">
                <a:solidFill>
                  <a:srgbClr val="3328B9"/>
                </a:solidFill>
                <a:latin typeface="Trebuchet MS"/>
                <a:cs typeface="Trebuchet MS"/>
              </a:rPr>
              <a:t>sales,</a:t>
            </a:r>
            <a:r>
              <a:rPr sz="2400" b="1" spc="-190" dirty="0">
                <a:solidFill>
                  <a:srgbClr val="3328B9"/>
                </a:solidFill>
                <a:latin typeface="Trebuchet MS"/>
                <a:cs typeface="Trebuchet MS"/>
              </a:rPr>
              <a:t> </a:t>
            </a:r>
            <a:r>
              <a:rPr sz="2400" b="1" spc="190" dirty="0">
                <a:solidFill>
                  <a:srgbClr val="3328B9"/>
                </a:solidFill>
                <a:latin typeface="Trebuchet MS"/>
                <a:cs typeface="Trebuchet MS"/>
              </a:rPr>
              <a:t>maintaining</a:t>
            </a:r>
            <a:r>
              <a:rPr sz="2400" b="1" spc="-190" dirty="0">
                <a:solidFill>
                  <a:srgbClr val="3328B9"/>
                </a:solidFill>
                <a:latin typeface="Trebuchet MS"/>
                <a:cs typeface="Trebuchet MS"/>
              </a:rPr>
              <a:t> </a:t>
            </a:r>
            <a:r>
              <a:rPr sz="2400" b="1" spc="200" dirty="0">
                <a:solidFill>
                  <a:srgbClr val="3328B9"/>
                </a:solidFill>
                <a:latin typeface="Trebuchet MS"/>
                <a:cs typeface="Trebuchet MS"/>
              </a:rPr>
              <a:t>steady</a:t>
            </a:r>
            <a:r>
              <a:rPr sz="2400" b="1" spc="-185" dirty="0">
                <a:solidFill>
                  <a:srgbClr val="3328B9"/>
                </a:solidFill>
                <a:latin typeface="Trebuchet MS"/>
                <a:cs typeface="Trebuchet MS"/>
              </a:rPr>
              <a:t> </a:t>
            </a:r>
            <a:r>
              <a:rPr sz="2400" b="1" spc="245" dirty="0">
                <a:solidFill>
                  <a:srgbClr val="3328B9"/>
                </a:solidFill>
                <a:latin typeface="Trebuchet MS"/>
                <a:cs typeface="Trebuchet MS"/>
              </a:rPr>
              <a:t>demand </a:t>
            </a:r>
            <a:r>
              <a:rPr sz="2400" b="1" spc="150" dirty="0">
                <a:solidFill>
                  <a:srgbClr val="3328B9"/>
                </a:solidFill>
                <a:latin typeface="Trebuchet MS"/>
                <a:cs typeface="Trebuchet MS"/>
              </a:rPr>
              <a:t>even</a:t>
            </a:r>
            <a:r>
              <a:rPr sz="2400" b="1" spc="-200" dirty="0">
                <a:solidFill>
                  <a:srgbClr val="3328B9"/>
                </a:solidFill>
                <a:latin typeface="Trebuchet MS"/>
                <a:cs typeface="Trebuchet MS"/>
              </a:rPr>
              <a:t> </a:t>
            </a:r>
            <a:r>
              <a:rPr sz="2400" b="1" spc="165" dirty="0">
                <a:solidFill>
                  <a:srgbClr val="3328B9"/>
                </a:solidFill>
                <a:latin typeface="Trebuchet MS"/>
                <a:cs typeface="Trebuchet MS"/>
              </a:rPr>
              <a:t>during</a:t>
            </a:r>
            <a:r>
              <a:rPr sz="2400" b="1" spc="-200" dirty="0">
                <a:solidFill>
                  <a:srgbClr val="3328B9"/>
                </a:solidFill>
                <a:latin typeface="Trebuchet MS"/>
                <a:cs typeface="Trebuchet MS"/>
              </a:rPr>
              <a:t> </a:t>
            </a:r>
            <a:r>
              <a:rPr sz="2400" b="1" spc="145" dirty="0">
                <a:solidFill>
                  <a:srgbClr val="3328B9"/>
                </a:solidFill>
                <a:latin typeface="Trebuchet MS"/>
                <a:cs typeface="Trebuchet MS"/>
              </a:rPr>
              <a:t>off-</a:t>
            </a:r>
            <a:r>
              <a:rPr sz="2400" b="1" spc="204" dirty="0">
                <a:solidFill>
                  <a:srgbClr val="3328B9"/>
                </a:solidFill>
                <a:latin typeface="Trebuchet MS"/>
                <a:cs typeface="Trebuchet MS"/>
              </a:rPr>
              <a:t>peak</a:t>
            </a:r>
            <a:r>
              <a:rPr sz="2400" b="1" spc="-195" dirty="0">
                <a:solidFill>
                  <a:srgbClr val="3328B9"/>
                </a:solidFill>
                <a:latin typeface="Trebuchet MS"/>
                <a:cs typeface="Trebuchet MS"/>
              </a:rPr>
              <a:t> </a:t>
            </a:r>
            <a:r>
              <a:rPr sz="2400" b="1" spc="145" dirty="0">
                <a:solidFill>
                  <a:srgbClr val="3328B9"/>
                </a:solidFill>
                <a:latin typeface="Trebuchet MS"/>
                <a:cs typeface="Trebuchet MS"/>
              </a:rPr>
              <a:t>months.</a:t>
            </a:r>
            <a:endParaRPr sz="2400">
              <a:latin typeface="Trebuchet MS"/>
              <a:cs typeface="Trebuchet MS"/>
            </a:endParaRPr>
          </a:p>
          <a:p>
            <a:pPr marL="530225" marR="1167765">
              <a:lnSpc>
                <a:spcPct val="143200"/>
              </a:lnSpc>
            </a:pPr>
            <a:r>
              <a:rPr sz="2400" b="1" spc="-10" dirty="0">
                <a:solidFill>
                  <a:srgbClr val="3328B9"/>
                </a:solidFill>
                <a:latin typeface="Tahoma"/>
                <a:cs typeface="Tahoma"/>
              </a:rPr>
              <a:t>This</a:t>
            </a:r>
            <a:r>
              <a:rPr sz="2400" b="1" spc="-90" dirty="0">
                <a:solidFill>
                  <a:srgbClr val="3328B9"/>
                </a:solidFill>
                <a:latin typeface="Tahoma"/>
                <a:cs typeface="Tahoma"/>
              </a:rPr>
              <a:t> </a:t>
            </a:r>
            <a:r>
              <a:rPr sz="2400" b="1" spc="45" dirty="0">
                <a:solidFill>
                  <a:srgbClr val="3328B9"/>
                </a:solidFill>
                <a:latin typeface="Tahoma"/>
                <a:cs typeface="Tahoma"/>
              </a:rPr>
              <a:t>consistency</a:t>
            </a:r>
            <a:r>
              <a:rPr sz="2400" b="1" spc="-85" dirty="0">
                <a:solidFill>
                  <a:srgbClr val="3328B9"/>
                </a:solidFill>
                <a:latin typeface="Tahoma"/>
                <a:cs typeface="Tahoma"/>
              </a:rPr>
              <a:t> </a:t>
            </a:r>
            <a:r>
              <a:rPr sz="2400" b="1" spc="45" dirty="0">
                <a:solidFill>
                  <a:srgbClr val="3328B9"/>
                </a:solidFill>
                <a:latin typeface="Tahoma"/>
                <a:cs typeface="Tahoma"/>
              </a:rPr>
              <a:t>suggests</a:t>
            </a:r>
            <a:r>
              <a:rPr sz="2400" b="1" spc="-90" dirty="0">
                <a:solidFill>
                  <a:srgbClr val="3328B9"/>
                </a:solidFill>
                <a:latin typeface="Tahoma"/>
                <a:cs typeface="Tahoma"/>
              </a:rPr>
              <a:t> </a:t>
            </a:r>
            <a:r>
              <a:rPr sz="2400" b="1" dirty="0">
                <a:solidFill>
                  <a:srgbClr val="3328B9"/>
                </a:solidFill>
                <a:latin typeface="Tahoma"/>
                <a:cs typeface="Tahoma"/>
              </a:rPr>
              <a:t>that</a:t>
            </a:r>
            <a:r>
              <a:rPr sz="2400" b="1" spc="-85" dirty="0">
                <a:solidFill>
                  <a:srgbClr val="3328B9"/>
                </a:solidFill>
                <a:latin typeface="Tahoma"/>
                <a:cs typeface="Tahoma"/>
              </a:rPr>
              <a:t> </a:t>
            </a:r>
            <a:r>
              <a:rPr sz="2400" b="1" dirty="0">
                <a:solidFill>
                  <a:srgbClr val="3328B9"/>
                </a:solidFill>
                <a:latin typeface="Tahoma"/>
                <a:cs typeface="Tahoma"/>
              </a:rPr>
              <a:t>investing</a:t>
            </a:r>
            <a:r>
              <a:rPr sz="2400" b="1" spc="-90" dirty="0">
                <a:solidFill>
                  <a:srgbClr val="3328B9"/>
                </a:solidFill>
                <a:latin typeface="Tahoma"/>
                <a:cs typeface="Tahoma"/>
              </a:rPr>
              <a:t> </a:t>
            </a:r>
            <a:r>
              <a:rPr sz="2400" b="1" dirty="0">
                <a:solidFill>
                  <a:srgbClr val="3328B9"/>
                </a:solidFill>
                <a:latin typeface="Tahoma"/>
                <a:cs typeface="Tahoma"/>
              </a:rPr>
              <a:t>in</a:t>
            </a:r>
            <a:r>
              <a:rPr sz="2400" b="1" spc="-85" dirty="0">
                <a:solidFill>
                  <a:srgbClr val="3328B9"/>
                </a:solidFill>
                <a:latin typeface="Tahoma"/>
                <a:cs typeface="Tahoma"/>
              </a:rPr>
              <a:t> </a:t>
            </a:r>
            <a:r>
              <a:rPr sz="2400" b="1" dirty="0">
                <a:solidFill>
                  <a:srgbClr val="3328B9"/>
                </a:solidFill>
                <a:latin typeface="Tahoma"/>
                <a:cs typeface="Tahoma"/>
              </a:rPr>
              <a:t>this</a:t>
            </a:r>
            <a:r>
              <a:rPr sz="2400" b="1" spc="-90" dirty="0">
                <a:solidFill>
                  <a:srgbClr val="3328B9"/>
                </a:solidFill>
                <a:latin typeface="Tahoma"/>
                <a:cs typeface="Tahoma"/>
              </a:rPr>
              <a:t> </a:t>
            </a:r>
            <a:r>
              <a:rPr sz="2400" b="1" spc="50" dirty="0">
                <a:solidFill>
                  <a:srgbClr val="3328B9"/>
                </a:solidFill>
                <a:latin typeface="Tahoma"/>
                <a:cs typeface="Tahoma"/>
              </a:rPr>
              <a:t>category</a:t>
            </a:r>
            <a:r>
              <a:rPr sz="2400" b="1" spc="-85" dirty="0">
                <a:solidFill>
                  <a:srgbClr val="3328B9"/>
                </a:solidFill>
                <a:latin typeface="Tahoma"/>
                <a:cs typeface="Tahoma"/>
              </a:rPr>
              <a:t> </a:t>
            </a:r>
            <a:r>
              <a:rPr sz="2400" b="1" dirty="0">
                <a:solidFill>
                  <a:srgbClr val="3328B9"/>
                </a:solidFill>
                <a:latin typeface="Tahoma"/>
                <a:cs typeface="Tahoma"/>
              </a:rPr>
              <a:t>through</a:t>
            </a:r>
            <a:r>
              <a:rPr sz="2400" b="1" spc="-90" dirty="0">
                <a:solidFill>
                  <a:srgbClr val="3328B9"/>
                </a:solidFill>
                <a:latin typeface="Tahoma"/>
                <a:cs typeface="Tahoma"/>
              </a:rPr>
              <a:t> </a:t>
            </a:r>
            <a:r>
              <a:rPr sz="2400" b="1" dirty="0">
                <a:solidFill>
                  <a:srgbClr val="3328B9"/>
                </a:solidFill>
                <a:latin typeface="Tahoma"/>
                <a:cs typeface="Tahoma"/>
              </a:rPr>
              <a:t>promotions,</a:t>
            </a:r>
            <a:r>
              <a:rPr sz="2400" b="1" spc="-85" dirty="0">
                <a:solidFill>
                  <a:srgbClr val="3328B9"/>
                </a:solidFill>
                <a:latin typeface="Tahoma"/>
                <a:cs typeface="Tahoma"/>
              </a:rPr>
              <a:t> </a:t>
            </a:r>
            <a:r>
              <a:rPr sz="2400" b="1" dirty="0">
                <a:solidFill>
                  <a:srgbClr val="3328B9"/>
                </a:solidFill>
                <a:latin typeface="Tahoma"/>
                <a:cs typeface="Tahoma"/>
              </a:rPr>
              <a:t>bundling,</a:t>
            </a:r>
            <a:r>
              <a:rPr sz="2400" b="1" spc="-90" dirty="0">
                <a:solidFill>
                  <a:srgbClr val="3328B9"/>
                </a:solidFill>
                <a:latin typeface="Tahoma"/>
                <a:cs typeface="Tahoma"/>
              </a:rPr>
              <a:t> </a:t>
            </a:r>
            <a:r>
              <a:rPr sz="2400" b="1" spc="105" dirty="0">
                <a:solidFill>
                  <a:srgbClr val="3328B9"/>
                </a:solidFill>
                <a:latin typeface="Tahoma"/>
                <a:cs typeface="Tahoma"/>
              </a:rPr>
              <a:t>and</a:t>
            </a:r>
            <a:r>
              <a:rPr sz="2400" b="1" spc="-85" dirty="0">
                <a:solidFill>
                  <a:srgbClr val="3328B9"/>
                </a:solidFill>
                <a:latin typeface="Tahoma"/>
                <a:cs typeface="Tahoma"/>
              </a:rPr>
              <a:t> </a:t>
            </a:r>
            <a:r>
              <a:rPr sz="2400" b="1" spc="-10" dirty="0">
                <a:solidFill>
                  <a:srgbClr val="3328B9"/>
                </a:solidFill>
                <a:latin typeface="Tahoma"/>
                <a:cs typeface="Tahoma"/>
              </a:rPr>
              <a:t>product </a:t>
            </a:r>
            <a:r>
              <a:rPr sz="2400" b="1" dirty="0">
                <a:solidFill>
                  <a:srgbClr val="3328B9"/>
                </a:solidFill>
                <a:latin typeface="Tahoma"/>
                <a:cs typeface="Tahoma"/>
              </a:rPr>
              <a:t>expansion</a:t>
            </a:r>
            <a:r>
              <a:rPr sz="2400" b="1" spc="-60" dirty="0">
                <a:solidFill>
                  <a:srgbClr val="3328B9"/>
                </a:solidFill>
                <a:latin typeface="Tahoma"/>
                <a:cs typeface="Tahoma"/>
              </a:rPr>
              <a:t> </a:t>
            </a:r>
            <a:r>
              <a:rPr sz="2400" b="1" spc="55" dirty="0">
                <a:solidFill>
                  <a:srgbClr val="3328B9"/>
                </a:solidFill>
                <a:latin typeface="Tahoma"/>
                <a:cs typeface="Tahoma"/>
              </a:rPr>
              <a:t>could</a:t>
            </a:r>
            <a:r>
              <a:rPr sz="2400" b="1" spc="-55" dirty="0">
                <a:solidFill>
                  <a:srgbClr val="3328B9"/>
                </a:solidFill>
                <a:latin typeface="Tahoma"/>
                <a:cs typeface="Tahoma"/>
              </a:rPr>
              <a:t> </a:t>
            </a:r>
            <a:r>
              <a:rPr sz="2400" b="1" spc="-30" dirty="0">
                <a:solidFill>
                  <a:srgbClr val="3328B9"/>
                </a:solidFill>
                <a:latin typeface="Tahoma"/>
                <a:cs typeface="Tahoma"/>
              </a:rPr>
              <a:t>further</a:t>
            </a:r>
            <a:r>
              <a:rPr sz="2400" b="1" spc="-55" dirty="0">
                <a:solidFill>
                  <a:srgbClr val="3328B9"/>
                </a:solidFill>
                <a:latin typeface="Tahoma"/>
                <a:cs typeface="Tahoma"/>
              </a:rPr>
              <a:t> </a:t>
            </a:r>
            <a:r>
              <a:rPr sz="2400" b="1" dirty="0">
                <a:solidFill>
                  <a:srgbClr val="3328B9"/>
                </a:solidFill>
                <a:latin typeface="Tahoma"/>
                <a:cs typeface="Tahoma"/>
              </a:rPr>
              <a:t>drive</a:t>
            </a:r>
            <a:r>
              <a:rPr sz="2400" b="1" spc="-55" dirty="0">
                <a:solidFill>
                  <a:srgbClr val="3328B9"/>
                </a:solidFill>
                <a:latin typeface="Tahoma"/>
                <a:cs typeface="Tahoma"/>
              </a:rPr>
              <a:t> </a:t>
            </a:r>
            <a:r>
              <a:rPr sz="2400" b="1" spc="-10" dirty="0">
                <a:solidFill>
                  <a:srgbClr val="3328B9"/>
                </a:solidFill>
                <a:latin typeface="Tahoma"/>
                <a:cs typeface="Tahoma"/>
              </a:rPr>
              <a:t>revenue.</a:t>
            </a:r>
            <a:endParaRPr sz="2400">
              <a:latin typeface="Tahoma"/>
              <a:cs typeface="Tahoma"/>
            </a:endParaRPr>
          </a:p>
          <a:p>
            <a:pPr marL="368935" indent="-356235">
              <a:lnSpc>
                <a:spcPct val="100000"/>
              </a:lnSpc>
              <a:spcBef>
                <a:spcPts val="1245"/>
              </a:spcBef>
              <a:buAutoNum type="arabicPeriod" startAt="4"/>
              <a:tabLst>
                <a:tab pos="368935" algn="l"/>
              </a:tabLst>
            </a:pPr>
            <a:r>
              <a:rPr sz="2400" b="1" spc="195" dirty="0">
                <a:solidFill>
                  <a:srgbClr val="3328B9"/>
                </a:solidFill>
                <a:latin typeface="Trebuchet MS"/>
                <a:cs typeface="Trebuchet MS"/>
              </a:rPr>
              <a:t>Average</a:t>
            </a:r>
            <a:r>
              <a:rPr sz="2400" b="1" spc="-200" dirty="0">
                <a:solidFill>
                  <a:srgbClr val="3328B9"/>
                </a:solidFill>
                <a:latin typeface="Trebuchet MS"/>
                <a:cs typeface="Trebuchet MS"/>
              </a:rPr>
              <a:t> </a:t>
            </a:r>
            <a:r>
              <a:rPr sz="2400" b="1" spc="95" dirty="0">
                <a:solidFill>
                  <a:srgbClr val="3328B9"/>
                </a:solidFill>
                <a:latin typeface="Trebuchet MS"/>
                <a:cs typeface="Trebuchet MS"/>
              </a:rPr>
              <a:t>Order</a:t>
            </a:r>
            <a:r>
              <a:rPr sz="2400" b="1" spc="-195" dirty="0">
                <a:solidFill>
                  <a:srgbClr val="3328B9"/>
                </a:solidFill>
                <a:latin typeface="Trebuchet MS"/>
                <a:cs typeface="Trebuchet MS"/>
              </a:rPr>
              <a:t> </a:t>
            </a:r>
            <a:r>
              <a:rPr sz="2400" b="1" spc="170" dirty="0">
                <a:solidFill>
                  <a:srgbClr val="3328B9"/>
                </a:solidFill>
                <a:latin typeface="Trebuchet MS"/>
                <a:cs typeface="Trebuchet MS"/>
              </a:rPr>
              <a:t>Value</a:t>
            </a:r>
            <a:r>
              <a:rPr sz="2400" b="1" spc="-195" dirty="0">
                <a:solidFill>
                  <a:srgbClr val="3328B9"/>
                </a:solidFill>
                <a:latin typeface="Trebuchet MS"/>
                <a:cs typeface="Trebuchet MS"/>
              </a:rPr>
              <a:t> </a:t>
            </a:r>
            <a:r>
              <a:rPr sz="2400" b="1" spc="225" dirty="0">
                <a:solidFill>
                  <a:srgbClr val="3328B9"/>
                </a:solidFill>
                <a:latin typeface="Trebuchet MS"/>
                <a:cs typeface="Trebuchet MS"/>
              </a:rPr>
              <a:t>(AOV)</a:t>
            </a:r>
            <a:r>
              <a:rPr sz="2400" b="1" spc="-195" dirty="0">
                <a:solidFill>
                  <a:srgbClr val="3328B9"/>
                </a:solidFill>
                <a:latin typeface="Trebuchet MS"/>
                <a:cs typeface="Trebuchet MS"/>
              </a:rPr>
              <a:t> </a:t>
            </a:r>
            <a:r>
              <a:rPr sz="2400" b="1" spc="225" dirty="0">
                <a:solidFill>
                  <a:srgbClr val="3328B9"/>
                </a:solidFill>
                <a:latin typeface="Trebuchet MS"/>
                <a:cs typeface="Trebuchet MS"/>
              </a:rPr>
              <a:t>stands</a:t>
            </a:r>
            <a:r>
              <a:rPr sz="2400" b="1" spc="-195" dirty="0">
                <a:solidFill>
                  <a:srgbClr val="3328B9"/>
                </a:solidFill>
                <a:latin typeface="Trebuchet MS"/>
                <a:cs typeface="Trebuchet MS"/>
              </a:rPr>
              <a:t> </a:t>
            </a:r>
            <a:r>
              <a:rPr sz="2400" b="1" spc="175" dirty="0">
                <a:solidFill>
                  <a:srgbClr val="3328B9"/>
                </a:solidFill>
                <a:latin typeface="Trebuchet MS"/>
                <a:cs typeface="Trebuchet MS"/>
              </a:rPr>
              <a:t>at</a:t>
            </a:r>
            <a:r>
              <a:rPr sz="2400" b="1" spc="-195" dirty="0">
                <a:solidFill>
                  <a:srgbClr val="3328B9"/>
                </a:solidFill>
                <a:latin typeface="Trebuchet MS"/>
                <a:cs typeface="Trebuchet MS"/>
              </a:rPr>
              <a:t> </a:t>
            </a:r>
            <a:r>
              <a:rPr sz="2400" b="1" spc="-10" dirty="0">
                <a:solidFill>
                  <a:srgbClr val="3328B9"/>
                </a:solidFill>
                <a:latin typeface="Trebuchet MS"/>
                <a:cs typeface="Trebuchet MS"/>
              </a:rPr>
              <a:t>$154.10.</a:t>
            </a:r>
            <a:endParaRPr sz="2400">
              <a:latin typeface="Trebuchet MS"/>
              <a:cs typeface="Trebuchet MS"/>
            </a:endParaRPr>
          </a:p>
          <a:p>
            <a:pPr marL="530225" marR="80010">
              <a:lnSpc>
                <a:spcPct val="143200"/>
              </a:lnSpc>
            </a:pPr>
            <a:r>
              <a:rPr sz="2400" b="1" dirty="0">
                <a:solidFill>
                  <a:srgbClr val="3328B9"/>
                </a:solidFill>
                <a:latin typeface="Tahoma"/>
                <a:cs typeface="Tahoma"/>
              </a:rPr>
              <a:t>The</a:t>
            </a:r>
            <a:r>
              <a:rPr sz="2400" b="1" spc="-65" dirty="0">
                <a:solidFill>
                  <a:srgbClr val="3328B9"/>
                </a:solidFill>
                <a:latin typeface="Tahoma"/>
                <a:cs typeface="Tahoma"/>
              </a:rPr>
              <a:t> </a:t>
            </a:r>
            <a:r>
              <a:rPr sz="2400" b="1" spc="50" dirty="0">
                <a:solidFill>
                  <a:srgbClr val="3328B9"/>
                </a:solidFill>
                <a:latin typeface="Tahoma"/>
                <a:cs typeface="Tahoma"/>
              </a:rPr>
              <a:t>AOV</a:t>
            </a:r>
            <a:r>
              <a:rPr sz="2400" b="1" spc="-65" dirty="0">
                <a:solidFill>
                  <a:srgbClr val="3328B9"/>
                </a:solidFill>
                <a:latin typeface="Tahoma"/>
                <a:cs typeface="Tahoma"/>
              </a:rPr>
              <a:t> </a:t>
            </a:r>
            <a:r>
              <a:rPr sz="2400" b="1" dirty="0">
                <a:solidFill>
                  <a:srgbClr val="3328B9"/>
                </a:solidFill>
                <a:latin typeface="Tahoma"/>
                <a:cs typeface="Tahoma"/>
              </a:rPr>
              <a:t>indicates</a:t>
            </a:r>
            <a:r>
              <a:rPr sz="2400" b="1" spc="-60" dirty="0">
                <a:solidFill>
                  <a:srgbClr val="3328B9"/>
                </a:solidFill>
                <a:latin typeface="Tahoma"/>
                <a:cs typeface="Tahoma"/>
              </a:rPr>
              <a:t> </a:t>
            </a:r>
            <a:r>
              <a:rPr sz="2400" b="1" spc="50" dirty="0">
                <a:solidFill>
                  <a:srgbClr val="3328B9"/>
                </a:solidFill>
                <a:latin typeface="Tahoma"/>
                <a:cs typeface="Tahoma"/>
              </a:rPr>
              <a:t>moderate</a:t>
            </a:r>
            <a:r>
              <a:rPr sz="2400" b="1" spc="-65" dirty="0">
                <a:solidFill>
                  <a:srgbClr val="3328B9"/>
                </a:solidFill>
                <a:latin typeface="Tahoma"/>
                <a:cs typeface="Tahoma"/>
              </a:rPr>
              <a:t> </a:t>
            </a:r>
            <a:r>
              <a:rPr sz="2400" b="1" spc="60" dirty="0">
                <a:solidFill>
                  <a:srgbClr val="3328B9"/>
                </a:solidFill>
                <a:latin typeface="Tahoma"/>
                <a:cs typeface="Tahoma"/>
              </a:rPr>
              <a:t>purchasing</a:t>
            </a:r>
            <a:r>
              <a:rPr sz="2400" b="1" spc="-60" dirty="0">
                <a:solidFill>
                  <a:srgbClr val="3328B9"/>
                </a:solidFill>
                <a:latin typeface="Tahoma"/>
                <a:cs typeface="Tahoma"/>
              </a:rPr>
              <a:t> </a:t>
            </a:r>
            <a:r>
              <a:rPr sz="2400" b="1" dirty="0">
                <a:solidFill>
                  <a:srgbClr val="3328B9"/>
                </a:solidFill>
                <a:latin typeface="Tahoma"/>
                <a:cs typeface="Tahoma"/>
              </a:rPr>
              <a:t>behavior,</a:t>
            </a:r>
            <a:r>
              <a:rPr sz="2400" b="1" spc="-65" dirty="0">
                <a:solidFill>
                  <a:srgbClr val="3328B9"/>
                </a:solidFill>
                <a:latin typeface="Tahoma"/>
                <a:cs typeface="Tahoma"/>
              </a:rPr>
              <a:t> </a:t>
            </a:r>
            <a:r>
              <a:rPr sz="2400" b="1" dirty="0">
                <a:solidFill>
                  <a:srgbClr val="3328B9"/>
                </a:solidFill>
                <a:latin typeface="Tahoma"/>
                <a:cs typeface="Tahoma"/>
              </a:rPr>
              <a:t>which</a:t>
            </a:r>
            <a:r>
              <a:rPr sz="2400" b="1" spc="-60" dirty="0">
                <a:solidFill>
                  <a:srgbClr val="3328B9"/>
                </a:solidFill>
                <a:latin typeface="Tahoma"/>
                <a:cs typeface="Tahoma"/>
              </a:rPr>
              <a:t> </a:t>
            </a:r>
            <a:r>
              <a:rPr sz="2400" b="1" spc="130" dirty="0">
                <a:solidFill>
                  <a:srgbClr val="3328B9"/>
                </a:solidFill>
                <a:latin typeface="Tahoma"/>
                <a:cs typeface="Tahoma"/>
              </a:rPr>
              <a:t>can</a:t>
            </a:r>
            <a:r>
              <a:rPr sz="2400" b="1" spc="-65" dirty="0">
                <a:solidFill>
                  <a:srgbClr val="3328B9"/>
                </a:solidFill>
                <a:latin typeface="Tahoma"/>
                <a:cs typeface="Tahoma"/>
              </a:rPr>
              <a:t> </a:t>
            </a:r>
            <a:r>
              <a:rPr sz="2400" b="1" spc="70" dirty="0">
                <a:solidFill>
                  <a:srgbClr val="3328B9"/>
                </a:solidFill>
                <a:latin typeface="Tahoma"/>
                <a:cs typeface="Tahoma"/>
              </a:rPr>
              <a:t>be</a:t>
            </a:r>
            <a:r>
              <a:rPr sz="2400" b="1" spc="-60" dirty="0">
                <a:solidFill>
                  <a:srgbClr val="3328B9"/>
                </a:solidFill>
                <a:latin typeface="Tahoma"/>
                <a:cs typeface="Tahoma"/>
              </a:rPr>
              <a:t> </a:t>
            </a:r>
            <a:r>
              <a:rPr sz="2400" b="1" spc="45" dirty="0">
                <a:solidFill>
                  <a:srgbClr val="3328B9"/>
                </a:solidFill>
                <a:latin typeface="Tahoma"/>
                <a:cs typeface="Tahoma"/>
              </a:rPr>
              <a:t>improved</a:t>
            </a:r>
            <a:r>
              <a:rPr sz="2400" b="1" spc="-65" dirty="0">
                <a:solidFill>
                  <a:srgbClr val="3328B9"/>
                </a:solidFill>
                <a:latin typeface="Tahoma"/>
                <a:cs typeface="Tahoma"/>
              </a:rPr>
              <a:t> </a:t>
            </a:r>
            <a:r>
              <a:rPr sz="2400" b="1" spc="75" dirty="0">
                <a:solidFill>
                  <a:srgbClr val="3328B9"/>
                </a:solidFill>
                <a:latin typeface="Tahoma"/>
                <a:cs typeface="Tahoma"/>
              </a:rPr>
              <a:t>by</a:t>
            </a:r>
            <a:r>
              <a:rPr sz="2400" b="1" spc="-60" dirty="0">
                <a:solidFill>
                  <a:srgbClr val="3328B9"/>
                </a:solidFill>
                <a:latin typeface="Tahoma"/>
                <a:cs typeface="Tahoma"/>
              </a:rPr>
              <a:t> </a:t>
            </a:r>
            <a:r>
              <a:rPr sz="2400" b="1" spc="-20" dirty="0">
                <a:solidFill>
                  <a:srgbClr val="3328B9"/>
                </a:solidFill>
                <a:latin typeface="Tahoma"/>
                <a:cs typeface="Tahoma"/>
              </a:rPr>
              <a:t>offering</a:t>
            </a:r>
            <a:r>
              <a:rPr sz="2400" b="1" spc="-65" dirty="0">
                <a:solidFill>
                  <a:srgbClr val="3328B9"/>
                </a:solidFill>
                <a:latin typeface="Tahoma"/>
                <a:cs typeface="Tahoma"/>
              </a:rPr>
              <a:t> </a:t>
            </a:r>
            <a:r>
              <a:rPr sz="2400" b="1" dirty="0">
                <a:solidFill>
                  <a:srgbClr val="3328B9"/>
                </a:solidFill>
                <a:latin typeface="Tahoma"/>
                <a:cs typeface="Tahoma"/>
              </a:rPr>
              <a:t>personalized</a:t>
            </a:r>
            <a:r>
              <a:rPr sz="2400" b="1" spc="-60" dirty="0">
                <a:solidFill>
                  <a:srgbClr val="3328B9"/>
                </a:solidFill>
                <a:latin typeface="Tahoma"/>
                <a:cs typeface="Tahoma"/>
              </a:rPr>
              <a:t> </a:t>
            </a:r>
            <a:r>
              <a:rPr sz="2400" b="1" spc="-10" dirty="0">
                <a:solidFill>
                  <a:srgbClr val="3328B9"/>
                </a:solidFill>
                <a:latin typeface="Tahoma"/>
                <a:cs typeface="Tahoma"/>
              </a:rPr>
              <a:t>product </a:t>
            </a:r>
            <a:r>
              <a:rPr sz="2400" b="1" spc="60" dirty="0">
                <a:solidFill>
                  <a:srgbClr val="3328B9"/>
                </a:solidFill>
                <a:latin typeface="Tahoma"/>
                <a:cs typeface="Tahoma"/>
              </a:rPr>
              <a:t>recommendations</a:t>
            </a:r>
            <a:r>
              <a:rPr sz="2400" b="1" spc="-65" dirty="0">
                <a:solidFill>
                  <a:srgbClr val="3328B9"/>
                </a:solidFill>
                <a:latin typeface="Tahoma"/>
                <a:cs typeface="Tahoma"/>
              </a:rPr>
              <a:t> </a:t>
            </a:r>
            <a:r>
              <a:rPr sz="2400" b="1" spc="105" dirty="0">
                <a:solidFill>
                  <a:srgbClr val="3328B9"/>
                </a:solidFill>
                <a:latin typeface="Tahoma"/>
                <a:cs typeface="Tahoma"/>
              </a:rPr>
              <a:t>and</a:t>
            </a:r>
            <a:r>
              <a:rPr sz="2400" b="1" spc="-60" dirty="0">
                <a:solidFill>
                  <a:srgbClr val="3328B9"/>
                </a:solidFill>
                <a:latin typeface="Tahoma"/>
                <a:cs typeface="Tahoma"/>
              </a:rPr>
              <a:t> </a:t>
            </a:r>
            <a:r>
              <a:rPr sz="2400" b="1" dirty="0">
                <a:solidFill>
                  <a:srgbClr val="3328B9"/>
                </a:solidFill>
                <a:latin typeface="Tahoma"/>
                <a:cs typeface="Tahoma"/>
              </a:rPr>
              <a:t>upselling</a:t>
            </a:r>
            <a:r>
              <a:rPr sz="2400" b="1" spc="-65" dirty="0">
                <a:solidFill>
                  <a:srgbClr val="3328B9"/>
                </a:solidFill>
                <a:latin typeface="Tahoma"/>
                <a:cs typeface="Tahoma"/>
              </a:rPr>
              <a:t> </a:t>
            </a:r>
            <a:r>
              <a:rPr sz="2400" b="1" spc="-10" dirty="0">
                <a:solidFill>
                  <a:srgbClr val="3328B9"/>
                </a:solidFill>
                <a:latin typeface="Tahoma"/>
                <a:cs typeface="Tahoma"/>
              </a:rPr>
              <a:t>opportunities.</a:t>
            </a:r>
            <a:endParaRPr sz="2400">
              <a:latin typeface="Tahoma"/>
              <a:cs typeface="Tahom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823" y="966990"/>
            <a:ext cx="7258684" cy="848360"/>
          </a:xfrm>
          <a:prstGeom prst="rect">
            <a:avLst/>
          </a:prstGeom>
        </p:spPr>
        <p:txBody>
          <a:bodyPr vert="horz" wrap="square" lIns="0" tIns="12065" rIns="0" bIns="0" rtlCol="0">
            <a:spAutoFit/>
          </a:bodyPr>
          <a:lstStyle/>
          <a:p>
            <a:pPr marL="12700">
              <a:lnSpc>
                <a:spcPct val="100000"/>
              </a:lnSpc>
              <a:spcBef>
                <a:spcPts val="95"/>
              </a:spcBef>
            </a:pPr>
            <a:r>
              <a:rPr sz="5400" spc="-290" dirty="0">
                <a:solidFill>
                  <a:srgbClr val="B82E37"/>
                </a:solidFill>
              </a:rPr>
              <a:t>2.</a:t>
            </a:r>
            <a:r>
              <a:rPr sz="5400" spc="-475" dirty="0">
                <a:solidFill>
                  <a:srgbClr val="B82E37"/>
                </a:solidFill>
              </a:rPr>
              <a:t> </a:t>
            </a:r>
            <a:r>
              <a:rPr sz="5400" spc="440" dirty="0">
                <a:solidFill>
                  <a:srgbClr val="B82E37"/>
                </a:solidFill>
              </a:rPr>
              <a:t>Customer</a:t>
            </a:r>
            <a:r>
              <a:rPr sz="5400" spc="-470" dirty="0">
                <a:solidFill>
                  <a:srgbClr val="B82E37"/>
                </a:solidFill>
              </a:rPr>
              <a:t> </a:t>
            </a:r>
            <a:r>
              <a:rPr sz="5400" spc="390" dirty="0">
                <a:solidFill>
                  <a:srgbClr val="B82E37"/>
                </a:solidFill>
              </a:rPr>
              <a:t>Insights</a:t>
            </a:r>
            <a:endParaRPr sz="5400"/>
          </a:p>
        </p:txBody>
      </p:sp>
      <p:pic>
        <p:nvPicPr>
          <p:cNvPr id="3" name="object 3"/>
          <p:cNvPicPr/>
          <p:nvPr/>
        </p:nvPicPr>
        <p:blipFill>
          <a:blip r:embed="rId2" cstate="print"/>
          <a:stretch>
            <a:fillRect/>
          </a:stretch>
        </p:blipFill>
        <p:spPr>
          <a:xfrm>
            <a:off x="1381124" y="2784696"/>
            <a:ext cx="104775" cy="104774"/>
          </a:xfrm>
          <a:prstGeom prst="rect">
            <a:avLst/>
          </a:prstGeom>
        </p:spPr>
      </p:pic>
      <p:pic>
        <p:nvPicPr>
          <p:cNvPr id="4" name="object 4"/>
          <p:cNvPicPr/>
          <p:nvPr/>
        </p:nvPicPr>
        <p:blipFill>
          <a:blip r:embed="rId2" cstate="print"/>
          <a:stretch>
            <a:fillRect/>
          </a:stretch>
        </p:blipFill>
        <p:spPr>
          <a:xfrm>
            <a:off x="1381124" y="3308571"/>
            <a:ext cx="104775" cy="104774"/>
          </a:xfrm>
          <a:prstGeom prst="rect">
            <a:avLst/>
          </a:prstGeom>
        </p:spPr>
      </p:pic>
      <p:pic>
        <p:nvPicPr>
          <p:cNvPr id="5" name="object 5"/>
          <p:cNvPicPr/>
          <p:nvPr/>
        </p:nvPicPr>
        <p:blipFill>
          <a:blip r:embed="rId2" cstate="print"/>
          <a:stretch>
            <a:fillRect/>
          </a:stretch>
        </p:blipFill>
        <p:spPr>
          <a:xfrm>
            <a:off x="1381124" y="5404071"/>
            <a:ext cx="104775" cy="104774"/>
          </a:xfrm>
          <a:prstGeom prst="rect">
            <a:avLst/>
          </a:prstGeom>
        </p:spPr>
      </p:pic>
      <p:pic>
        <p:nvPicPr>
          <p:cNvPr id="6" name="object 6"/>
          <p:cNvPicPr/>
          <p:nvPr/>
        </p:nvPicPr>
        <p:blipFill>
          <a:blip r:embed="rId2" cstate="print"/>
          <a:stretch>
            <a:fillRect/>
          </a:stretch>
        </p:blipFill>
        <p:spPr>
          <a:xfrm>
            <a:off x="1381124" y="5927946"/>
            <a:ext cx="104775" cy="104774"/>
          </a:xfrm>
          <a:prstGeom prst="rect">
            <a:avLst/>
          </a:prstGeom>
        </p:spPr>
      </p:pic>
      <p:pic>
        <p:nvPicPr>
          <p:cNvPr id="7" name="object 7"/>
          <p:cNvPicPr/>
          <p:nvPr/>
        </p:nvPicPr>
        <p:blipFill>
          <a:blip r:embed="rId3" cstate="print"/>
          <a:stretch>
            <a:fillRect/>
          </a:stretch>
        </p:blipFill>
        <p:spPr>
          <a:xfrm>
            <a:off x="1381124" y="8547320"/>
            <a:ext cx="104775" cy="104774"/>
          </a:xfrm>
          <a:prstGeom prst="rect">
            <a:avLst/>
          </a:prstGeom>
        </p:spPr>
      </p:pic>
      <p:pic>
        <p:nvPicPr>
          <p:cNvPr id="8" name="object 8"/>
          <p:cNvPicPr/>
          <p:nvPr/>
        </p:nvPicPr>
        <p:blipFill>
          <a:blip r:embed="rId2" cstate="print"/>
          <a:stretch>
            <a:fillRect/>
          </a:stretch>
        </p:blipFill>
        <p:spPr>
          <a:xfrm>
            <a:off x="1381124" y="9071195"/>
            <a:ext cx="104775" cy="104774"/>
          </a:xfrm>
          <a:prstGeom prst="rect">
            <a:avLst/>
          </a:prstGeom>
        </p:spPr>
      </p:pic>
      <p:sp>
        <p:nvSpPr>
          <p:cNvPr id="9" name="object 9"/>
          <p:cNvSpPr txBox="1"/>
          <p:nvPr/>
        </p:nvSpPr>
        <p:spPr>
          <a:xfrm>
            <a:off x="1130300" y="1947112"/>
            <a:ext cx="16322675" cy="7883525"/>
          </a:xfrm>
          <a:prstGeom prst="rect">
            <a:avLst/>
          </a:prstGeom>
        </p:spPr>
        <p:txBody>
          <a:bodyPr vert="horz" wrap="square" lIns="0" tIns="170815" rIns="0" bIns="0" rtlCol="0">
            <a:spAutoFit/>
          </a:bodyPr>
          <a:lstStyle/>
          <a:p>
            <a:pPr marL="276860" indent="-273050">
              <a:lnSpc>
                <a:spcPct val="100000"/>
              </a:lnSpc>
              <a:spcBef>
                <a:spcPts val="1345"/>
              </a:spcBef>
              <a:buSzPct val="89583"/>
              <a:buAutoNum type="arabicPeriod"/>
              <a:tabLst>
                <a:tab pos="276860" algn="l"/>
              </a:tabLst>
            </a:pPr>
            <a:r>
              <a:rPr sz="2400" b="1" spc="75" dirty="0">
                <a:solidFill>
                  <a:srgbClr val="3328B9"/>
                </a:solidFill>
                <a:latin typeface="Trebuchet MS"/>
                <a:cs typeface="Trebuchet MS"/>
              </a:rPr>
              <a:t>93.83%</a:t>
            </a:r>
            <a:r>
              <a:rPr sz="2400" b="1" spc="-204" dirty="0">
                <a:solidFill>
                  <a:srgbClr val="3328B9"/>
                </a:solidFill>
                <a:latin typeface="Trebuchet MS"/>
                <a:cs typeface="Trebuchet MS"/>
              </a:rPr>
              <a:t> </a:t>
            </a:r>
            <a:r>
              <a:rPr sz="2400" b="1" spc="65" dirty="0">
                <a:solidFill>
                  <a:srgbClr val="3328B9"/>
                </a:solidFill>
                <a:latin typeface="Trebuchet MS"/>
                <a:cs typeface="Trebuchet MS"/>
              </a:rPr>
              <a:t>of</a:t>
            </a:r>
            <a:r>
              <a:rPr sz="2400" b="1" spc="-204" dirty="0">
                <a:solidFill>
                  <a:srgbClr val="3328B9"/>
                </a:solidFill>
                <a:latin typeface="Trebuchet MS"/>
                <a:cs typeface="Trebuchet MS"/>
              </a:rPr>
              <a:t> </a:t>
            </a:r>
            <a:r>
              <a:rPr sz="2400" b="1" spc="190" dirty="0">
                <a:solidFill>
                  <a:srgbClr val="3328B9"/>
                </a:solidFill>
                <a:latin typeface="Trebuchet MS"/>
                <a:cs typeface="Trebuchet MS"/>
              </a:rPr>
              <a:t>customers</a:t>
            </a:r>
            <a:r>
              <a:rPr sz="2400" b="1" spc="-200" dirty="0">
                <a:solidFill>
                  <a:srgbClr val="3328B9"/>
                </a:solidFill>
                <a:latin typeface="Trebuchet MS"/>
                <a:cs typeface="Trebuchet MS"/>
              </a:rPr>
              <a:t> </a:t>
            </a:r>
            <a:r>
              <a:rPr sz="2400" b="1" spc="140" dirty="0">
                <a:solidFill>
                  <a:srgbClr val="3328B9"/>
                </a:solidFill>
                <a:latin typeface="Trebuchet MS"/>
                <a:cs typeface="Trebuchet MS"/>
              </a:rPr>
              <a:t>are</a:t>
            </a:r>
            <a:r>
              <a:rPr sz="2400" b="1" spc="-204" dirty="0">
                <a:solidFill>
                  <a:srgbClr val="3328B9"/>
                </a:solidFill>
                <a:latin typeface="Trebuchet MS"/>
                <a:cs typeface="Trebuchet MS"/>
              </a:rPr>
              <a:t> </a:t>
            </a:r>
            <a:r>
              <a:rPr sz="2400" b="1" spc="110" dirty="0">
                <a:solidFill>
                  <a:srgbClr val="3328B9"/>
                </a:solidFill>
                <a:latin typeface="Trebuchet MS"/>
                <a:cs typeface="Trebuchet MS"/>
              </a:rPr>
              <a:t>low</a:t>
            </a:r>
            <a:r>
              <a:rPr sz="2400" b="1" spc="-204" dirty="0">
                <a:solidFill>
                  <a:srgbClr val="3328B9"/>
                </a:solidFill>
                <a:latin typeface="Trebuchet MS"/>
                <a:cs typeface="Trebuchet MS"/>
              </a:rPr>
              <a:t> </a:t>
            </a:r>
            <a:r>
              <a:rPr sz="2400" b="1" spc="130" dirty="0">
                <a:solidFill>
                  <a:srgbClr val="3328B9"/>
                </a:solidFill>
                <a:latin typeface="Trebuchet MS"/>
                <a:cs typeface="Trebuchet MS"/>
              </a:rPr>
              <a:t>spenders,</a:t>
            </a:r>
            <a:r>
              <a:rPr sz="2400" b="1" spc="-200" dirty="0">
                <a:solidFill>
                  <a:srgbClr val="3328B9"/>
                </a:solidFill>
                <a:latin typeface="Trebuchet MS"/>
                <a:cs typeface="Trebuchet MS"/>
              </a:rPr>
              <a:t> </a:t>
            </a:r>
            <a:r>
              <a:rPr sz="2400" b="1" spc="260" dirty="0">
                <a:solidFill>
                  <a:srgbClr val="3328B9"/>
                </a:solidFill>
                <a:latin typeface="Trebuchet MS"/>
                <a:cs typeface="Trebuchet MS"/>
              </a:rPr>
              <a:t>making</a:t>
            </a:r>
            <a:r>
              <a:rPr sz="2400" b="1" spc="-204" dirty="0">
                <a:solidFill>
                  <a:srgbClr val="3328B9"/>
                </a:solidFill>
                <a:latin typeface="Trebuchet MS"/>
                <a:cs typeface="Trebuchet MS"/>
              </a:rPr>
              <a:t> </a:t>
            </a:r>
            <a:r>
              <a:rPr sz="2400" b="1" spc="145" dirty="0">
                <a:solidFill>
                  <a:srgbClr val="3328B9"/>
                </a:solidFill>
                <a:latin typeface="Trebuchet MS"/>
                <a:cs typeface="Trebuchet MS"/>
              </a:rPr>
              <a:t>small,</a:t>
            </a:r>
            <a:r>
              <a:rPr sz="2400" b="1" spc="-204" dirty="0">
                <a:solidFill>
                  <a:srgbClr val="3328B9"/>
                </a:solidFill>
                <a:latin typeface="Trebuchet MS"/>
                <a:cs typeface="Trebuchet MS"/>
              </a:rPr>
              <a:t> </a:t>
            </a:r>
            <a:r>
              <a:rPr sz="2400" b="1" spc="95" dirty="0">
                <a:solidFill>
                  <a:srgbClr val="3328B9"/>
                </a:solidFill>
                <a:latin typeface="Trebuchet MS"/>
                <a:cs typeface="Trebuchet MS"/>
              </a:rPr>
              <a:t>infrequent</a:t>
            </a:r>
            <a:r>
              <a:rPr sz="2400" b="1" spc="-200" dirty="0">
                <a:solidFill>
                  <a:srgbClr val="3328B9"/>
                </a:solidFill>
                <a:latin typeface="Trebuchet MS"/>
                <a:cs typeface="Trebuchet MS"/>
              </a:rPr>
              <a:t> </a:t>
            </a:r>
            <a:r>
              <a:rPr sz="2400" b="1" spc="150" dirty="0">
                <a:solidFill>
                  <a:srgbClr val="3328B9"/>
                </a:solidFill>
                <a:latin typeface="Trebuchet MS"/>
                <a:cs typeface="Trebuchet MS"/>
              </a:rPr>
              <a:t>purchases.</a:t>
            </a:r>
            <a:endParaRPr sz="2400">
              <a:latin typeface="Trebuchet MS"/>
              <a:cs typeface="Trebuchet MS"/>
            </a:endParaRPr>
          </a:p>
          <a:p>
            <a:pPr marL="530225" marR="490220">
              <a:lnSpc>
                <a:spcPct val="143200"/>
              </a:lnSpc>
            </a:pPr>
            <a:r>
              <a:rPr sz="2400" dirty="0">
                <a:solidFill>
                  <a:srgbClr val="3328B9"/>
                </a:solidFill>
                <a:latin typeface="Lucida Sans Unicode"/>
                <a:cs typeface="Lucida Sans Unicode"/>
              </a:rPr>
              <a:t>The</a:t>
            </a:r>
            <a:r>
              <a:rPr sz="2400" spc="-65" dirty="0">
                <a:solidFill>
                  <a:srgbClr val="3328B9"/>
                </a:solidFill>
                <a:latin typeface="Lucida Sans Unicode"/>
                <a:cs typeface="Lucida Sans Unicode"/>
              </a:rPr>
              <a:t> </a:t>
            </a:r>
            <a:r>
              <a:rPr sz="2400" spc="75" dirty="0">
                <a:solidFill>
                  <a:srgbClr val="3328B9"/>
                </a:solidFill>
                <a:latin typeface="Lucida Sans Unicode"/>
                <a:cs typeface="Lucida Sans Unicode"/>
              </a:rPr>
              <a:t>customer</a:t>
            </a:r>
            <a:r>
              <a:rPr sz="2400" spc="-65" dirty="0">
                <a:solidFill>
                  <a:srgbClr val="3328B9"/>
                </a:solidFill>
                <a:latin typeface="Lucida Sans Unicode"/>
                <a:cs typeface="Lucida Sans Unicode"/>
              </a:rPr>
              <a:t> </a:t>
            </a:r>
            <a:r>
              <a:rPr sz="2400" spc="140" dirty="0">
                <a:solidFill>
                  <a:srgbClr val="3328B9"/>
                </a:solidFill>
                <a:latin typeface="Lucida Sans Unicode"/>
                <a:cs typeface="Lucida Sans Unicode"/>
              </a:rPr>
              <a:t>base</a:t>
            </a:r>
            <a:r>
              <a:rPr sz="2400" spc="-60" dirty="0">
                <a:solidFill>
                  <a:srgbClr val="3328B9"/>
                </a:solidFill>
                <a:latin typeface="Lucida Sans Unicode"/>
                <a:cs typeface="Lucida Sans Unicode"/>
              </a:rPr>
              <a:t> </a:t>
            </a:r>
            <a:r>
              <a:rPr sz="2400" dirty="0">
                <a:solidFill>
                  <a:srgbClr val="3328B9"/>
                </a:solidFill>
                <a:latin typeface="Lucida Sans Unicode"/>
                <a:cs typeface="Lucida Sans Unicode"/>
              </a:rPr>
              <a:t>is</a:t>
            </a:r>
            <a:r>
              <a:rPr sz="2400" spc="-65" dirty="0">
                <a:solidFill>
                  <a:srgbClr val="3328B9"/>
                </a:solidFill>
                <a:latin typeface="Lucida Sans Unicode"/>
                <a:cs typeface="Lucida Sans Unicode"/>
              </a:rPr>
              <a:t> </a:t>
            </a:r>
            <a:r>
              <a:rPr sz="2400" spc="65" dirty="0">
                <a:solidFill>
                  <a:srgbClr val="3328B9"/>
                </a:solidFill>
                <a:latin typeface="Lucida Sans Unicode"/>
                <a:cs typeface="Lucida Sans Unicode"/>
              </a:rPr>
              <a:t>predominantly</a:t>
            </a:r>
            <a:r>
              <a:rPr sz="2400" spc="-65" dirty="0">
                <a:solidFill>
                  <a:srgbClr val="3328B9"/>
                </a:solidFill>
                <a:latin typeface="Lucida Sans Unicode"/>
                <a:cs typeface="Lucida Sans Unicode"/>
              </a:rPr>
              <a:t> </a:t>
            </a:r>
            <a:r>
              <a:rPr sz="2400" dirty="0">
                <a:solidFill>
                  <a:srgbClr val="3328B9"/>
                </a:solidFill>
                <a:latin typeface="Lucida Sans Unicode"/>
                <a:cs typeface="Lucida Sans Unicode"/>
              </a:rPr>
              <a:t>low-value,</a:t>
            </a:r>
            <a:r>
              <a:rPr sz="2400" spc="-60" dirty="0">
                <a:solidFill>
                  <a:srgbClr val="3328B9"/>
                </a:solidFill>
                <a:latin typeface="Lucida Sans Unicode"/>
                <a:cs typeface="Lucida Sans Unicode"/>
              </a:rPr>
              <a:t> </a:t>
            </a:r>
            <a:r>
              <a:rPr sz="2400" spc="55" dirty="0">
                <a:solidFill>
                  <a:srgbClr val="3328B9"/>
                </a:solidFill>
                <a:latin typeface="Lucida Sans Unicode"/>
                <a:cs typeface="Lucida Sans Unicode"/>
              </a:rPr>
              <a:t>suggesting</a:t>
            </a:r>
            <a:r>
              <a:rPr sz="2400" spc="-65" dirty="0">
                <a:solidFill>
                  <a:srgbClr val="3328B9"/>
                </a:solidFill>
                <a:latin typeface="Lucida Sans Unicode"/>
                <a:cs typeface="Lucida Sans Unicode"/>
              </a:rPr>
              <a:t> </a:t>
            </a:r>
            <a:r>
              <a:rPr sz="2400" spc="75" dirty="0">
                <a:solidFill>
                  <a:srgbClr val="3328B9"/>
                </a:solidFill>
                <a:latin typeface="Lucida Sans Unicode"/>
                <a:cs typeface="Lucida Sans Unicode"/>
              </a:rPr>
              <a:t>that</a:t>
            </a:r>
            <a:r>
              <a:rPr sz="2400" spc="-65" dirty="0">
                <a:solidFill>
                  <a:srgbClr val="3328B9"/>
                </a:solidFill>
                <a:latin typeface="Lucida Sans Unicode"/>
                <a:cs typeface="Lucida Sans Unicode"/>
              </a:rPr>
              <a:t> </a:t>
            </a:r>
            <a:r>
              <a:rPr sz="2400" spc="75" dirty="0">
                <a:solidFill>
                  <a:srgbClr val="3328B9"/>
                </a:solidFill>
                <a:latin typeface="Lucida Sans Unicode"/>
                <a:cs typeface="Lucida Sans Unicode"/>
              </a:rPr>
              <a:t>most</a:t>
            </a:r>
            <a:r>
              <a:rPr sz="2400" spc="-60" dirty="0">
                <a:solidFill>
                  <a:srgbClr val="3328B9"/>
                </a:solidFill>
                <a:latin typeface="Lucida Sans Unicode"/>
                <a:cs typeface="Lucida Sans Unicode"/>
              </a:rPr>
              <a:t> </a:t>
            </a:r>
            <a:r>
              <a:rPr sz="2400" spc="65" dirty="0">
                <a:solidFill>
                  <a:srgbClr val="3328B9"/>
                </a:solidFill>
                <a:latin typeface="Lucida Sans Unicode"/>
                <a:cs typeface="Lucida Sans Unicode"/>
              </a:rPr>
              <a:t>buyers</a:t>
            </a:r>
            <a:r>
              <a:rPr sz="2400" spc="-65" dirty="0">
                <a:solidFill>
                  <a:srgbClr val="3328B9"/>
                </a:solidFill>
                <a:latin typeface="Lucida Sans Unicode"/>
                <a:cs typeface="Lucida Sans Unicode"/>
              </a:rPr>
              <a:t> </a:t>
            </a:r>
            <a:r>
              <a:rPr sz="2400" spc="114" dirty="0">
                <a:solidFill>
                  <a:srgbClr val="3328B9"/>
                </a:solidFill>
                <a:latin typeface="Lucida Sans Unicode"/>
                <a:cs typeface="Lucida Sans Unicode"/>
              </a:rPr>
              <a:t>are</a:t>
            </a:r>
            <a:r>
              <a:rPr sz="2400" spc="-65" dirty="0">
                <a:solidFill>
                  <a:srgbClr val="3328B9"/>
                </a:solidFill>
                <a:latin typeface="Lucida Sans Unicode"/>
                <a:cs typeface="Lucida Sans Unicode"/>
              </a:rPr>
              <a:t> </a:t>
            </a:r>
            <a:r>
              <a:rPr sz="2400" dirty="0">
                <a:solidFill>
                  <a:srgbClr val="3328B9"/>
                </a:solidFill>
                <a:latin typeface="Lucida Sans Unicode"/>
                <a:cs typeface="Lucida Sans Unicode"/>
              </a:rPr>
              <a:t>price-</a:t>
            </a:r>
            <a:r>
              <a:rPr sz="2400" spc="-10" dirty="0">
                <a:solidFill>
                  <a:srgbClr val="3328B9"/>
                </a:solidFill>
                <a:latin typeface="Lucida Sans Unicode"/>
                <a:cs typeface="Lucida Sans Unicode"/>
              </a:rPr>
              <a:t>sensitive. </a:t>
            </a:r>
            <a:r>
              <a:rPr sz="2400" spc="65" dirty="0">
                <a:solidFill>
                  <a:srgbClr val="3328B9"/>
                </a:solidFill>
                <a:latin typeface="Lucida Sans Unicode"/>
                <a:cs typeface="Lucida Sans Unicode"/>
              </a:rPr>
              <a:t>Actionable</a:t>
            </a:r>
            <a:r>
              <a:rPr sz="2400" spc="-105" dirty="0">
                <a:solidFill>
                  <a:srgbClr val="3328B9"/>
                </a:solidFill>
                <a:latin typeface="Lucida Sans Unicode"/>
                <a:cs typeface="Lucida Sans Unicode"/>
              </a:rPr>
              <a:t> </a:t>
            </a:r>
            <a:r>
              <a:rPr sz="2400" spc="-10" dirty="0">
                <a:solidFill>
                  <a:srgbClr val="3328B9"/>
                </a:solidFill>
                <a:latin typeface="Lucida Sans Unicode"/>
                <a:cs typeface="Lucida Sans Unicode"/>
              </a:rPr>
              <a:t>Insight:</a:t>
            </a:r>
            <a:r>
              <a:rPr sz="2400" spc="-105" dirty="0">
                <a:solidFill>
                  <a:srgbClr val="3328B9"/>
                </a:solidFill>
                <a:latin typeface="Lucida Sans Unicode"/>
                <a:cs typeface="Lucida Sans Unicode"/>
              </a:rPr>
              <a:t> </a:t>
            </a:r>
            <a:r>
              <a:rPr sz="2400" spc="80" dirty="0">
                <a:solidFill>
                  <a:srgbClr val="3328B9"/>
                </a:solidFill>
                <a:latin typeface="Lucida Sans Unicode"/>
                <a:cs typeface="Lucida Sans Unicode"/>
              </a:rPr>
              <a:t>Implement</a:t>
            </a:r>
            <a:r>
              <a:rPr sz="2400" spc="-100" dirty="0">
                <a:solidFill>
                  <a:srgbClr val="3328B9"/>
                </a:solidFill>
                <a:latin typeface="Lucida Sans Unicode"/>
                <a:cs typeface="Lucida Sans Unicode"/>
              </a:rPr>
              <a:t> </a:t>
            </a:r>
            <a:r>
              <a:rPr sz="2400" spc="60" dirty="0">
                <a:solidFill>
                  <a:srgbClr val="3328B9"/>
                </a:solidFill>
                <a:latin typeface="Lucida Sans Unicode"/>
                <a:cs typeface="Lucida Sans Unicode"/>
              </a:rPr>
              <a:t>loyalty</a:t>
            </a:r>
            <a:r>
              <a:rPr sz="2400" spc="-105" dirty="0">
                <a:solidFill>
                  <a:srgbClr val="3328B9"/>
                </a:solidFill>
                <a:latin typeface="Lucida Sans Unicode"/>
                <a:cs typeface="Lucida Sans Unicode"/>
              </a:rPr>
              <a:t> </a:t>
            </a:r>
            <a:r>
              <a:rPr sz="2400" spc="50" dirty="0">
                <a:solidFill>
                  <a:srgbClr val="3328B9"/>
                </a:solidFill>
                <a:latin typeface="Lucida Sans Unicode"/>
                <a:cs typeface="Lucida Sans Unicode"/>
              </a:rPr>
              <a:t>programs,</a:t>
            </a:r>
            <a:r>
              <a:rPr sz="2400" spc="-105" dirty="0">
                <a:solidFill>
                  <a:srgbClr val="3328B9"/>
                </a:solidFill>
                <a:latin typeface="Lucida Sans Unicode"/>
                <a:cs typeface="Lucida Sans Unicode"/>
              </a:rPr>
              <a:t> </a:t>
            </a:r>
            <a:r>
              <a:rPr sz="2400" spc="60" dirty="0">
                <a:solidFill>
                  <a:srgbClr val="3328B9"/>
                </a:solidFill>
                <a:latin typeface="Lucida Sans Unicode"/>
                <a:cs typeface="Lucida Sans Unicode"/>
              </a:rPr>
              <a:t>bundle</a:t>
            </a:r>
            <a:r>
              <a:rPr sz="2400" spc="-100" dirty="0">
                <a:solidFill>
                  <a:srgbClr val="3328B9"/>
                </a:solidFill>
                <a:latin typeface="Lucida Sans Unicode"/>
                <a:cs typeface="Lucida Sans Unicode"/>
              </a:rPr>
              <a:t> </a:t>
            </a:r>
            <a:r>
              <a:rPr sz="2400" dirty="0">
                <a:solidFill>
                  <a:srgbClr val="3328B9"/>
                </a:solidFill>
                <a:latin typeface="Lucida Sans Unicode"/>
                <a:cs typeface="Lucida Sans Unicode"/>
              </a:rPr>
              <a:t>deals,</a:t>
            </a:r>
            <a:r>
              <a:rPr sz="2400" spc="-105" dirty="0">
                <a:solidFill>
                  <a:srgbClr val="3328B9"/>
                </a:solidFill>
                <a:latin typeface="Lucida Sans Unicode"/>
                <a:cs typeface="Lucida Sans Unicode"/>
              </a:rPr>
              <a:t> </a:t>
            </a:r>
            <a:r>
              <a:rPr sz="2400" spc="145" dirty="0">
                <a:solidFill>
                  <a:srgbClr val="3328B9"/>
                </a:solidFill>
                <a:latin typeface="Lucida Sans Unicode"/>
                <a:cs typeface="Lucida Sans Unicode"/>
              </a:rPr>
              <a:t>and</a:t>
            </a:r>
            <a:r>
              <a:rPr sz="2400" spc="-105" dirty="0">
                <a:solidFill>
                  <a:srgbClr val="3328B9"/>
                </a:solidFill>
                <a:latin typeface="Lucida Sans Unicode"/>
                <a:cs typeface="Lucida Sans Unicode"/>
              </a:rPr>
              <a:t> </a:t>
            </a:r>
            <a:r>
              <a:rPr sz="2400" spc="50" dirty="0">
                <a:solidFill>
                  <a:srgbClr val="3328B9"/>
                </a:solidFill>
                <a:latin typeface="Lucida Sans Unicode"/>
                <a:cs typeface="Lucida Sans Unicode"/>
              </a:rPr>
              <a:t>discount</a:t>
            </a:r>
            <a:r>
              <a:rPr sz="2400" spc="-100" dirty="0">
                <a:solidFill>
                  <a:srgbClr val="3328B9"/>
                </a:solidFill>
                <a:latin typeface="Lucida Sans Unicode"/>
                <a:cs typeface="Lucida Sans Unicode"/>
              </a:rPr>
              <a:t> </a:t>
            </a:r>
            <a:r>
              <a:rPr sz="2400" spc="140" dirty="0">
                <a:solidFill>
                  <a:srgbClr val="3328B9"/>
                </a:solidFill>
                <a:latin typeface="Lucida Sans Unicode"/>
                <a:cs typeface="Lucida Sans Unicode"/>
              </a:rPr>
              <a:t>campaigns</a:t>
            </a:r>
            <a:r>
              <a:rPr sz="2400" spc="-105" dirty="0">
                <a:solidFill>
                  <a:srgbClr val="3328B9"/>
                </a:solidFill>
                <a:latin typeface="Lucida Sans Unicode"/>
                <a:cs typeface="Lucida Sans Unicode"/>
              </a:rPr>
              <a:t> </a:t>
            </a:r>
            <a:r>
              <a:rPr sz="2400" dirty="0">
                <a:solidFill>
                  <a:srgbClr val="3328B9"/>
                </a:solidFill>
                <a:latin typeface="Lucida Sans Unicode"/>
                <a:cs typeface="Lucida Sans Unicode"/>
              </a:rPr>
              <a:t>to</a:t>
            </a:r>
            <a:r>
              <a:rPr sz="2400" spc="-105" dirty="0">
                <a:solidFill>
                  <a:srgbClr val="3328B9"/>
                </a:solidFill>
                <a:latin typeface="Lucida Sans Unicode"/>
                <a:cs typeface="Lucida Sans Unicode"/>
              </a:rPr>
              <a:t> </a:t>
            </a:r>
            <a:r>
              <a:rPr sz="2400" spc="75" dirty="0">
                <a:solidFill>
                  <a:srgbClr val="3328B9"/>
                </a:solidFill>
                <a:latin typeface="Lucida Sans Unicode"/>
                <a:cs typeface="Lucida Sans Unicode"/>
              </a:rPr>
              <a:t>increase customer</a:t>
            </a:r>
            <a:r>
              <a:rPr sz="2400" spc="-50" dirty="0">
                <a:solidFill>
                  <a:srgbClr val="3328B9"/>
                </a:solidFill>
                <a:latin typeface="Lucida Sans Unicode"/>
                <a:cs typeface="Lucida Sans Unicode"/>
              </a:rPr>
              <a:t> </a:t>
            </a:r>
            <a:r>
              <a:rPr sz="2400" dirty="0">
                <a:solidFill>
                  <a:srgbClr val="3328B9"/>
                </a:solidFill>
                <a:latin typeface="Lucida Sans Unicode"/>
                <a:cs typeface="Lucida Sans Unicode"/>
              </a:rPr>
              <a:t>lifetime</a:t>
            </a:r>
            <a:r>
              <a:rPr sz="2400" spc="-45" dirty="0">
                <a:solidFill>
                  <a:srgbClr val="3328B9"/>
                </a:solidFill>
                <a:latin typeface="Lucida Sans Unicode"/>
                <a:cs typeface="Lucida Sans Unicode"/>
              </a:rPr>
              <a:t> </a:t>
            </a:r>
            <a:r>
              <a:rPr sz="2400" spc="45" dirty="0">
                <a:solidFill>
                  <a:srgbClr val="3328B9"/>
                </a:solidFill>
                <a:latin typeface="Lucida Sans Unicode"/>
                <a:cs typeface="Lucida Sans Unicode"/>
              </a:rPr>
              <a:t>value.</a:t>
            </a:r>
            <a:endParaRPr sz="2400">
              <a:latin typeface="Lucida Sans Unicode"/>
              <a:cs typeface="Lucida Sans Unicode"/>
            </a:endParaRPr>
          </a:p>
          <a:p>
            <a:pPr>
              <a:lnSpc>
                <a:spcPct val="100000"/>
              </a:lnSpc>
              <a:spcBef>
                <a:spcPts val="434"/>
              </a:spcBef>
            </a:pPr>
            <a:endParaRPr sz="2400">
              <a:latin typeface="Lucida Sans Unicode"/>
              <a:cs typeface="Lucida Sans Unicode"/>
            </a:endParaRPr>
          </a:p>
          <a:p>
            <a:pPr marL="335915" marR="454659" indent="-323850">
              <a:lnSpc>
                <a:spcPct val="143200"/>
              </a:lnSpc>
              <a:buSzPct val="89583"/>
              <a:buAutoNum type="arabicPeriod" startAt="2"/>
              <a:tabLst>
                <a:tab pos="530225" algn="l"/>
              </a:tabLst>
            </a:pPr>
            <a:r>
              <a:rPr sz="2400" b="1" spc="195" dirty="0">
                <a:solidFill>
                  <a:srgbClr val="3328B9"/>
                </a:solidFill>
                <a:latin typeface="Trebuchet MS"/>
                <a:cs typeface="Trebuchet MS"/>
              </a:rPr>
              <a:t>Customer</a:t>
            </a:r>
            <a:r>
              <a:rPr sz="2400" b="1" spc="-165" dirty="0">
                <a:solidFill>
                  <a:srgbClr val="3328B9"/>
                </a:solidFill>
                <a:latin typeface="Trebuchet MS"/>
                <a:cs typeface="Trebuchet MS"/>
              </a:rPr>
              <a:t> </a:t>
            </a:r>
            <a:r>
              <a:rPr sz="2400" b="1" spc="50" dirty="0">
                <a:solidFill>
                  <a:srgbClr val="3328B9"/>
                </a:solidFill>
                <a:latin typeface="Trebuchet MS"/>
                <a:cs typeface="Trebuchet MS"/>
              </a:rPr>
              <a:t>Lifetime</a:t>
            </a:r>
            <a:r>
              <a:rPr sz="2400" b="1" spc="-165" dirty="0">
                <a:solidFill>
                  <a:srgbClr val="3328B9"/>
                </a:solidFill>
                <a:latin typeface="Trebuchet MS"/>
                <a:cs typeface="Trebuchet MS"/>
              </a:rPr>
              <a:t> </a:t>
            </a:r>
            <a:r>
              <a:rPr sz="2400" b="1" spc="170" dirty="0">
                <a:solidFill>
                  <a:srgbClr val="3328B9"/>
                </a:solidFill>
                <a:latin typeface="Trebuchet MS"/>
                <a:cs typeface="Trebuchet MS"/>
              </a:rPr>
              <a:t>Value</a:t>
            </a:r>
            <a:r>
              <a:rPr sz="2400" b="1" spc="-165" dirty="0">
                <a:solidFill>
                  <a:srgbClr val="3328B9"/>
                </a:solidFill>
                <a:latin typeface="Trebuchet MS"/>
                <a:cs typeface="Trebuchet MS"/>
              </a:rPr>
              <a:t> </a:t>
            </a:r>
            <a:r>
              <a:rPr sz="2400" b="1" spc="114" dirty="0">
                <a:solidFill>
                  <a:srgbClr val="3328B9"/>
                </a:solidFill>
                <a:latin typeface="Trebuchet MS"/>
                <a:cs typeface="Trebuchet MS"/>
              </a:rPr>
              <a:t>(CLV):</a:t>
            </a:r>
            <a:r>
              <a:rPr sz="2400" b="1" spc="-35" dirty="0">
                <a:solidFill>
                  <a:srgbClr val="3328B9"/>
                </a:solidFill>
                <a:latin typeface="Trebuchet MS"/>
                <a:cs typeface="Trebuchet MS"/>
              </a:rPr>
              <a:t> </a:t>
            </a:r>
            <a:r>
              <a:rPr sz="2400" dirty="0">
                <a:solidFill>
                  <a:srgbClr val="3328B9"/>
                </a:solidFill>
                <a:latin typeface="Lucida Sans Unicode"/>
                <a:cs typeface="Lucida Sans Unicode"/>
              </a:rPr>
              <a:t>The</a:t>
            </a:r>
            <a:r>
              <a:rPr sz="2400" spc="-80" dirty="0">
                <a:solidFill>
                  <a:srgbClr val="3328B9"/>
                </a:solidFill>
                <a:latin typeface="Lucida Sans Unicode"/>
                <a:cs typeface="Lucida Sans Unicode"/>
              </a:rPr>
              <a:t> </a:t>
            </a:r>
            <a:r>
              <a:rPr sz="2400" dirty="0">
                <a:solidFill>
                  <a:srgbClr val="3328B9"/>
                </a:solidFill>
                <a:latin typeface="Lucida Sans Unicode"/>
                <a:cs typeface="Lucida Sans Unicode"/>
              </a:rPr>
              <a:t>highest</a:t>
            </a:r>
            <a:r>
              <a:rPr sz="2400" spc="-75" dirty="0">
                <a:solidFill>
                  <a:srgbClr val="3328B9"/>
                </a:solidFill>
                <a:latin typeface="Lucida Sans Unicode"/>
                <a:cs typeface="Lucida Sans Unicode"/>
              </a:rPr>
              <a:t> </a:t>
            </a:r>
            <a:r>
              <a:rPr sz="2400" dirty="0">
                <a:solidFill>
                  <a:srgbClr val="3328B9"/>
                </a:solidFill>
                <a:latin typeface="Lucida Sans Unicode"/>
                <a:cs typeface="Lucida Sans Unicode"/>
              </a:rPr>
              <a:t>CLV</a:t>
            </a:r>
            <a:r>
              <a:rPr sz="2400" spc="-80" dirty="0">
                <a:solidFill>
                  <a:srgbClr val="3328B9"/>
                </a:solidFill>
                <a:latin typeface="Lucida Sans Unicode"/>
                <a:cs typeface="Lucida Sans Unicode"/>
              </a:rPr>
              <a:t> </a:t>
            </a:r>
            <a:r>
              <a:rPr sz="2400" dirty="0">
                <a:solidFill>
                  <a:srgbClr val="3328B9"/>
                </a:solidFill>
                <a:latin typeface="Lucida Sans Unicode"/>
                <a:cs typeface="Lucida Sans Unicode"/>
              </a:rPr>
              <a:t>is</a:t>
            </a:r>
            <a:r>
              <a:rPr sz="2400" spc="-75" dirty="0">
                <a:solidFill>
                  <a:srgbClr val="3328B9"/>
                </a:solidFill>
                <a:latin typeface="Lucida Sans Unicode"/>
                <a:cs typeface="Lucida Sans Unicode"/>
              </a:rPr>
              <a:t> </a:t>
            </a:r>
            <a:r>
              <a:rPr sz="2400" spc="-210" dirty="0">
                <a:solidFill>
                  <a:srgbClr val="3328B9"/>
                </a:solidFill>
                <a:latin typeface="Lucida Sans Unicode"/>
                <a:cs typeface="Lucida Sans Unicode"/>
              </a:rPr>
              <a:t>$13.7K,</a:t>
            </a:r>
            <a:r>
              <a:rPr sz="2400" spc="-80" dirty="0">
                <a:solidFill>
                  <a:srgbClr val="3328B9"/>
                </a:solidFill>
                <a:latin typeface="Lucida Sans Unicode"/>
                <a:cs typeface="Lucida Sans Unicode"/>
              </a:rPr>
              <a:t> </a:t>
            </a:r>
            <a:r>
              <a:rPr sz="2400" dirty="0">
                <a:solidFill>
                  <a:srgbClr val="3328B9"/>
                </a:solidFill>
                <a:latin typeface="Lucida Sans Unicode"/>
                <a:cs typeface="Lucida Sans Unicode"/>
              </a:rPr>
              <a:t>driven</a:t>
            </a:r>
            <a:r>
              <a:rPr sz="2400" spc="-75" dirty="0">
                <a:solidFill>
                  <a:srgbClr val="3328B9"/>
                </a:solidFill>
                <a:latin typeface="Lucida Sans Unicode"/>
                <a:cs typeface="Lucida Sans Unicode"/>
              </a:rPr>
              <a:t> </a:t>
            </a:r>
            <a:r>
              <a:rPr sz="2400" spc="114" dirty="0">
                <a:solidFill>
                  <a:srgbClr val="3328B9"/>
                </a:solidFill>
                <a:latin typeface="Lucida Sans Unicode"/>
                <a:cs typeface="Lucida Sans Unicode"/>
              </a:rPr>
              <a:t>by</a:t>
            </a:r>
            <a:r>
              <a:rPr sz="2400" spc="-80" dirty="0">
                <a:solidFill>
                  <a:srgbClr val="3328B9"/>
                </a:solidFill>
                <a:latin typeface="Lucida Sans Unicode"/>
                <a:cs typeface="Lucida Sans Unicode"/>
              </a:rPr>
              <a:t> </a:t>
            </a:r>
            <a:r>
              <a:rPr sz="2400" spc="290" dirty="0">
                <a:solidFill>
                  <a:srgbClr val="3328B9"/>
                </a:solidFill>
                <a:latin typeface="Lucida Sans Unicode"/>
                <a:cs typeface="Lucida Sans Unicode"/>
              </a:rPr>
              <a:t>a</a:t>
            </a:r>
            <a:r>
              <a:rPr sz="2400" spc="-75" dirty="0">
                <a:solidFill>
                  <a:srgbClr val="3328B9"/>
                </a:solidFill>
                <a:latin typeface="Lucida Sans Unicode"/>
                <a:cs typeface="Lucida Sans Unicode"/>
              </a:rPr>
              <a:t> </a:t>
            </a:r>
            <a:r>
              <a:rPr sz="2400" spc="85" dirty="0">
                <a:solidFill>
                  <a:srgbClr val="3328B9"/>
                </a:solidFill>
                <a:latin typeface="Lucida Sans Unicode"/>
                <a:cs typeface="Lucida Sans Unicode"/>
              </a:rPr>
              <a:t>small</a:t>
            </a:r>
            <a:r>
              <a:rPr sz="2400" spc="-80" dirty="0">
                <a:solidFill>
                  <a:srgbClr val="3328B9"/>
                </a:solidFill>
                <a:latin typeface="Lucida Sans Unicode"/>
                <a:cs typeface="Lucida Sans Unicode"/>
              </a:rPr>
              <a:t> </a:t>
            </a:r>
            <a:r>
              <a:rPr sz="2400" dirty="0">
                <a:solidFill>
                  <a:srgbClr val="3328B9"/>
                </a:solidFill>
                <a:latin typeface="Lucida Sans Unicode"/>
                <a:cs typeface="Lucida Sans Unicode"/>
              </a:rPr>
              <a:t>group</a:t>
            </a:r>
            <a:r>
              <a:rPr sz="2400" spc="-75" dirty="0">
                <a:solidFill>
                  <a:srgbClr val="3328B9"/>
                </a:solidFill>
                <a:latin typeface="Lucida Sans Unicode"/>
                <a:cs typeface="Lucida Sans Unicode"/>
              </a:rPr>
              <a:t> </a:t>
            </a:r>
            <a:r>
              <a:rPr sz="2400" spc="-10" dirty="0">
                <a:solidFill>
                  <a:srgbClr val="3328B9"/>
                </a:solidFill>
                <a:latin typeface="Lucida Sans Unicode"/>
                <a:cs typeface="Lucida Sans Unicode"/>
              </a:rPr>
              <a:t>of</a:t>
            </a:r>
            <a:r>
              <a:rPr sz="2400" spc="-80" dirty="0">
                <a:solidFill>
                  <a:srgbClr val="3328B9"/>
                </a:solidFill>
                <a:latin typeface="Lucida Sans Unicode"/>
                <a:cs typeface="Lucida Sans Unicode"/>
              </a:rPr>
              <a:t> </a:t>
            </a:r>
            <a:r>
              <a:rPr sz="2400" spc="60" dirty="0">
                <a:solidFill>
                  <a:srgbClr val="3328B9"/>
                </a:solidFill>
                <a:latin typeface="Lucida Sans Unicode"/>
                <a:cs typeface="Lucida Sans Unicode"/>
              </a:rPr>
              <a:t>loyal</a:t>
            </a:r>
            <a:r>
              <a:rPr sz="2400" spc="-75" dirty="0">
                <a:solidFill>
                  <a:srgbClr val="3328B9"/>
                </a:solidFill>
                <a:latin typeface="Lucida Sans Unicode"/>
                <a:cs typeface="Lucida Sans Unicode"/>
              </a:rPr>
              <a:t> </a:t>
            </a:r>
            <a:r>
              <a:rPr sz="2400" spc="35" dirty="0">
                <a:solidFill>
                  <a:srgbClr val="3328B9"/>
                </a:solidFill>
                <a:latin typeface="Lucida Sans Unicode"/>
                <a:cs typeface="Lucida Sans Unicode"/>
              </a:rPr>
              <a:t>customers. 	</a:t>
            </a:r>
            <a:r>
              <a:rPr sz="2400" dirty="0">
                <a:solidFill>
                  <a:srgbClr val="3328B9"/>
                </a:solidFill>
                <a:latin typeface="Lucida Sans Unicode"/>
                <a:cs typeface="Lucida Sans Unicode"/>
              </a:rPr>
              <a:t>These</a:t>
            </a:r>
            <a:r>
              <a:rPr sz="2400" spc="45" dirty="0">
                <a:solidFill>
                  <a:srgbClr val="3328B9"/>
                </a:solidFill>
                <a:latin typeface="Lucida Sans Unicode"/>
                <a:cs typeface="Lucida Sans Unicode"/>
              </a:rPr>
              <a:t> </a:t>
            </a:r>
            <a:r>
              <a:rPr sz="2400" dirty="0">
                <a:solidFill>
                  <a:srgbClr val="3328B9"/>
                </a:solidFill>
                <a:latin typeface="Lucida Sans Unicode"/>
                <a:cs typeface="Lucida Sans Unicode"/>
              </a:rPr>
              <a:t>high-</a:t>
            </a:r>
            <a:r>
              <a:rPr sz="2400" spc="105" dirty="0">
                <a:solidFill>
                  <a:srgbClr val="3328B9"/>
                </a:solidFill>
                <a:latin typeface="Lucida Sans Unicode"/>
                <a:cs typeface="Lucida Sans Unicode"/>
              </a:rPr>
              <a:t>value</a:t>
            </a:r>
            <a:r>
              <a:rPr sz="2400" spc="50" dirty="0">
                <a:solidFill>
                  <a:srgbClr val="3328B9"/>
                </a:solidFill>
                <a:latin typeface="Lucida Sans Unicode"/>
                <a:cs typeface="Lucida Sans Unicode"/>
              </a:rPr>
              <a:t> </a:t>
            </a:r>
            <a:r>
              <a:rPr sz="2400" spc="70" dirty="0">
                <a:solidFill>
                  <a:srgbClr val="3328B9"/>
                </a:solidFill>
                <a:latin typeface="Lucida Sans Unicode"/>
                <a:cs typeface="Lucida Sans Unicode"/>
              </a:rPr>
              <a:t>customers</a:t>
            </a:r>
            <a:r>
              <a:rPr sz="2400" spc="50" dirty="0">
                <a:solidFill>
                  <a:srgbClr val="3328B9"/>
                </a:solidFill>
                <a:latin typeface="Lucida Sans Unicode"/>
                <a:cs typeface="Lucida Sans Unicode"/>
              </a:rPr>
              <a:t> </a:t>
            </a:r>
            <a:r>
              <a:rPr sz="2400" dirty="0">
                <a:solidFill>
                  <a:srgbClr val="3328B9"/>
                </a:solidFill>
                <a:latin typeface="Lucida Sans Unicode"/>
                <a:cs typeface="Lucida Sans Unicode"/>
              </a:rPr>
              <a:t>contribute</a:t>
            </a:r>
            <a:r>
              <a:rPr sz="2400" spc="50" dirty="0">
                <a:solidFill>
                  <a:srgbClr val="3328B9"/>
                </a:solidFill>
                <a:latin typeface="Lucida Sans Unicode"/>
                <a:cs typeface="Lucida Sans Unicode"/>
              </a:rPr>
              <a:t> </a:t>
            </a:r>
            <a:r>
              <a:rPr sz="2400" dirty="0">
                <a:solidFill>
                  <a:srgbClr val="3328B9"/>
                </a:solidFill>
                <a:latin typeface="Lucida Sans Unicode"/>
                <a:cs typeface="Lucida Sans Unicode"/>
              </a:rPr>
              <a:t>significantly</a:t>
            </a:r>
            <a:r>
              <a:rPr sz="2400" spc="50" dirty="0">
                <a:solidFill>
                  <a:srgbClr val="3328B9"/>
                </a:solidFill>
                <a:latin typeface="Lucida Sans Unicode"/>
                <a:cs typeface="Lucida Sans Unicode"/>
              </a:rPr>
              <a:t> </a:t>
            </a:r>
            <a:r>
              <a:rPr sz="2400" dirty="0">
                <a:solidFill>
                  <a:srgbClr val="3328B9"/>
                </a:solidFill>
                <a:latin typeface="Lucida Sans Unicode"/>
                <a:cs typeface="Lucida Sans Unicode"/>
              </a:rPr>
              <a:t>to</a:t>
            </a:r>
            <a:r>
              <a:rPr sz="2400" spc="50" dirty="0">
                <a:solidFill>
                  <a:srgbClr val="3328B9"/>
                </a:solidFill>
                <a:latin typeface="Lucida Sans Unicode"/>
                <a:cs typeface="Lucida Sans Unicode"/>
              </a:rPr>
              <a:t> overall </a:t>
            </a:r>
            <a:r>
              <a:rPr sz="2400" spc="35" dirty="0">
                <a:solidFill>
                  <a:srgbClr val="3328B9"/>
                </a:solidFill>
                <a:latin typeface="Lucida Sans Unicode"/>
                <a:cs typeface="Lucida Sans Unicode"/>
              </a:rPr>
              <a:t>revenue.</a:t>
            </a:r>
            <a:endParaRPr sz="2400">
              <a:latin typeface="Lucida Sans Unicode"/>
              <a:cs typeface="Lucida Sans Unicode"/>
            </a:endParaRPr>
          </a:p>
          <a:p>
            <a:pPr marL="530225" marR="661035">
              <a:lnSpc>
                <a:spcPct val="143200"/>
              </a:lnSpc>
              <a:spcBef>
                <a:spcPts val="5"/>
              </a:spcBef>
            </a:pPr>
            <a:r>
              <a:rPr sz="2400" spc="65" dirty="0">
                <a:solidFill>
                  <a:srgbClr val="3328B9"/>
                </a:solidFill>
                <a:latin typeface="Lucida Sans Unicode"/>
                <a:cs typeface="Lucida Sans Unicode"/>
              </a:rPr>
              <a:t>Actionable</a:t>
            </a:r>
            <a:r>
              <a:rPr sz="2400" spc="-40" dirty="0">
                <a:solidFill>
                  <a:srgbClr val="3328B9"/>
                </a:solidFill>
                <a:latin typeface="Lucida Sans Unicode"/>
                <a:cs typeface="Lucida Sans Unicode"/>
              </a:rPr>
              <a:t> </a:t>
            </a:r>
            <a:r>
              <a:rPr sz="2400" spc="-10" dirty="0">
                <a:solidFill>
                  <a:srgbClr val="3328B9"/>
                </a:solidFill>
                <a:latin typeface="Lucida Sans Unicode"/>
                <a:cs typeface="Lucida Sans Unicode"/>
              </a:rPr>
              <a:t>Insight:</a:t>
            </a:r>
            <a:r>
              <a:rPr sz="2400" spc="-40" dirty="0">
                <a:solidFill>
                  <a:srgbClr val="3328B9"/>
                </a:solidFill>
                <a:latin typeface="Lucida Sans Unicode"/>
                <a:cs typeface="Lucida Sans Unicode"/>
              </a:rPr>
              <a:t> </a:t>
            </a:r>
            <a:r>
              <a:rPr sz="2400" spc="55" dirty="0">
                <a:solidFill>
                  <a:srgbClr val="3328B9"/>
                </a:solidFill>
                <a:latin typeface="Lucida Sans Unicode"/>
                <a:cs typeface="Lucida Sans Unicode"/>
              </a:rPr>
              <a:t>Focus</a:t>
            </a:r>
            <a:r>
              <a:rPr sz="2400" spc="-35" dirty="0">
                <a:solidFill>
                  <a:srgbClr val="3328B9"/>
                </a:solidFill>
                <a:latin typeface="Lucida Sans Unicode"/>
                <a:cs typeface="Lucida Sans Unicode"/>
              </a:rPr>
              <a:t> </a:t>
            </a:r>
            <a:r>
              <a:rPr sz="2400" dirty="0">
                <a:solidFill>
                  <a:srgbClr val="3328B9"/>
                </a:solidFill>
                <a:latin typeface="Lucida Sans Unicode"/>
                <a:cs typeface="Lucida Sans Unicode"/>
              </a:rPr>
              <a:t>on</a:t>
            </a:r>
            <a:r>
              <a:rPr sz="2400" spc="-40" dirty="0">
                <a:solidFill>
                  <a:srgbClr val="3328B9"/>
                </a:solidFill>
                <a:latin typeface="Lucida Sans Unicode"/>
                <a:cs typeface="Lucida Sans Unicode"/>
              </a:rPr>
              <a:t> </a:t>
            </a:r>
            <a:r>
              <a:rPr sz="2400" spc="45" dirty="0">
                <a:solidFill>
                  <a:srgbClr val="3328B9"/>
                </a:solidFill>
                <a:latin typeface="Lucida Sans Unicode"/>
                <a:cs typeface="Lucida Sans Unicode"/>
              </a:rPr>
              <a:t>retaining</a:t>
            </a:r>
            <a:r>
              <a:rPr sz="2400" spc="-35" dirty="0">
                <a:solidFill>
                  <a:srgbClr val="3328B9"/>
                </a:solidFill>
                <a:latin typeface="Lucida Sans Unicode"/>
                <a:cs typeface="Lucida Sans Unicode"/>
              </a:rPr>
              <a:t> </a:t>
            </a:r>
            <a:r>
              <a:rPr sz="2400" dirty="0">
                <a:solidFill>
                  <a:srgbClr val="3328B9"/>
                </a:solidFill>
                <a:latin typeface="Lucida Sans Unicode"/>
                <a:cs typeface="Lucida Sans Unicode"/>
              </a:rPr>
              <a:t>high-</a:t>
            </a:r>
            <a:r>
              <a:rPr sz="2400" spc="105" dirty="0">
                <a:solidFill>
                  <a:srgbClr val="3328B9"/>
                </a:solidFill>
                <a:latin typeface="Lucida Sans Unicode"/>
                <a:cs typeface="Lucida Sans Unicode"/>
              </a:rPr>
              <a:t>value</a:t>
            </a:r>
            <a:r>
              <a:rPr sz="2400" spc="-40" dirty="0">
                <a:solidFill>
                  <a:srgbClr val="3328B9"/>
                </a:solidFill>
                <a:latin typeface="Lucida Sans Unicode"/>
                <a:cs typeface="Lucida Sans Unicode"/>
              </a:rPr>
              <a:t> </a:t>
            </a:r>
            <a:r>
              <a:rPr sz="2400" spc="70" dirty="0">
                <a:solidFill>
                  <a:srgbClr val="3328B9"/>
                </a:solidFill>
                <a:latin typeface="Lucida Sans Unicode"/>
                <a:cs typeface="Lucida Sans Unicode"/>
              </a:rPr>
              <a:t>customers</a:t>
            </a:r>
            <a:r>
              <a:rPr sz="2400" spc="-35" dirty="0">
                <a:solidFill>
                  <a:srgbClr val="3328B9"/>
                </a:solidFill>
                <a:latin typeface="Lucida Sans Unicode"/>
                <a:cs typeface="Lucida Sans Unicode"/>
              </a:rPr>
              <a:t> </a:t>
            </a:r>
            <a:r>
              <a:rPr sz="2400" dirty="0">
                <a:solidFill>
                  <a:srgbClr val="3328B9"/>
                </a:solidFill>
                <a:latin typeface="Lucida Sans Unicode"/>
                <a:cs typeface="Lucida Sans Unicode"/>
              </a:rPr>
              <a:t>through</a:t>
            </a:r>
            <a:r>
              <a:rPr sz="2400" spc="-40" dirty="0">
                <a:solidFill>
                  <a:srgbClr val="3328B9"/>
                </a:solidFill>
                <a:latin typeface="Lucida Sans Unicode"/>
                <a:cs typeface="Lucida Sans Unicode"/>
              </a:rPr>
              <a:t> </a:t>
            </a:r>
            <a:r>
              <a:rPr sz="2400" dirty="0">
                <a:solidFill>
                  <a:srgbClr val="3328B9"/>
                </a:solidFill>
                <a:latin typeface="Lucida Sans Unicode"/>
                <a:cs typeface="Lucida Sans Unicode"/>
              </a:rPr>
              <a:t>personalized</a:t>
            </a:r>
            <a:r>
              <a:rPr sz="2400" spc="-35" dirty="0">
                <a:solidFill>
                  <a:srgbClr val="3328B9"/>
                </a:solidFill>
                <a:latin typeface="Lucida Sans Unicode"/>
                <a:cs typeface="Lucida Sans Unicode"/>
              </a:rPr>
              <a:t> </a:t>
            </a:r>
            <a:r>
              <a:rPr sz="2400" spc="-45" dirty="0">
                <a:solidFill>
                  <a:srgbClr val="3328B9"/>
                </a:solidFill>
                <a:latin typeface="Lucida Sans Unicode"/>
                <a:cs typeface="Lucida Sans Unicode"/>
              </a:rPr>
              <a:t>offers,</a:t>
            </a:r>
            <a:r>
              <a:rPr sz="2400" spc="-40" dirty="0">
                <a:solidFill>
                  <a:srgbClr val="3328B9"/>
                </a:solidFill>
                <a:latin typeface="Lucida Sans Unicode"/>
                <a:cs typeface="Lucida Sans Unicode"/>
              </a:rPr>
              <a:t> </a:t>
            </a:r>
            <a:r>
              <a:rPr sz="2400" spc="-10" dirty="0">
                <a:solidFill>
                  <a:srgbClr val="3328B9"/>
                </a:solidFill>
                <a:latin typeface="Lucida Sans Unicode"/>
                <a:cs typeface="Lucida Sans Unicode"/>
              </a:rPr>
              <a:t>exclusive </a:t>
            </a:r>
            <a:r>
              <a:rPr sz="2400" dirty="0">
                <a:solidFill>
                  <a:srgbClr val="3328B9"/>
                </a:solidFill>
                <a:latin typeface="Lucida Sans Unicode"/>
                <a:cs typeface="Lucida Sans Unicode"/>
              </a:rPr>
              <a:t>benefits,</a:t>
            </a:r>
            <a:r>
              <a:rPr sz="2400" spc="-140" dirty="0">
                <a:solidFill>
                  <a:srgbClr val="3328B9"/>
                </a:solidFill>
                <a:latin typeface="Lucida Sans Unicode"/>
                <a:cs typeface="Lucida Sans Unicode"/>
              </a:rPr>
              <a:t> </a:t>
            </a:r>
            <a:r>
              <a:rPr sz="2400" spc="145" dirty="0">
                <a:solidFill>
                  <a:srgbClr val="3328B9"/>
                </a:solidFill>
                <a:latin typeface="Lucida Sans Unicode"/>
                <a:cs typeface="Lucida Sans Unicode"/>
              </a:rPr>
              <a:t>and</a:t>
            </a:r>
            <a:r>
              <a:rPr sz="2400" spc="-135" dirty="0">
                <a:solidFill>
                  <a:srgbClr val="3328B9"/>
                </a:solidFill>
                <a:latin typeface="Lucida Sans Unicode"/>
                <a:cs typeface="Lucida Sans Unicode"/>
              </a:rPr>
              <a:t> </a:t>
            </a:r>
            <a:r>
              <a:rPr sz="2400" dirty="0">
                <a:solidFill>
                  <a:srgbClr val="3328B9"/>
                </a:solidFill>
                <a:latin typeface="Lucida Sans Unicode"/>
                <a:cs typeface="Lucida Sans Unicode"/>
              </a:rPr>
              <a:t>priority</a:t>
            </a:r>
            <a:r>
              <a:rPr sz="2400" spc="-135" dirty="0">
                <a:solidFill>
                  <a:srgbClr val="3328B9"/>
                </a:solidFill>
                <a:latin typeface="Lucida Sans Unicode"/>
                <a:cs typeface="Lucida Sans Unicode"/>
              </a:rPr>
              <a:t> </a:t>
            </a:r>
            <a:r>
              <a:rPr sz="2400" spc="55" dirty="0">
                <a:solidFill>
                  <a:srgbClr val="3328B9"/>
                </a:solidFill>
                <a:latin typeface="Lucida Sans Unicode"/>
                <a:cs typeface="Lucida Sans Unicode"/>
              </a:rPr>
              <a:t>services</a:t>
            </a:r>
            <a:endParaRPr sz="2400">
              <a:latin typeface="Lucida Sans Unicode"/>
              <a:cs typeface="Lucida Sans Unicode"/>
            </a:endParaRPr>
          </a:p>
          <a:p>
            <a:pPr>
              <a:lnSpc>
                <a:spcPct val="100000"/>
              </a:lnSpc>
              <a:spcBef>
                <a:spcPts val="434"/>
              </a:spcBef>
            </a:pPr>
            <a:endParaRPr sz="2400">
              <a:latin typeface="Lucida Sans Unicode"/>
              <a:cs typeface="Lucida Sans Unicode"/>
            </a:endParaRPr>
          </a:p>
          <a:p>
            <a:pPr marL="12700" marR="915035" indent="334010">
              <a:lnSpc>
                <a:spcPct val="143200"/>
              </a:lnSpc>
              <a:buSzPct val="89583"/>
              <a:buAutoNum type="arabicPeriod" startAt="3"/>
              <a:tabLst>
                <a:tab pos="346710" algn="l"/>
              </a:tabLst>
            </a:pPr>
            <a:r>
              <a:rPr sz="2400" b="1" spc="110" dirty="0">
                <a:solidFill>
                  <a:srgbClr val="3328B9"/>
                </a:solidFill>
                <a:latin typeface="Trebuchet MS"/>
                <a:cs typeface="Trebuchet MS"/>
              </a:rPr>
              <a:t>Returned</a:t>
            </a:r>
            <a:r>
              <a:rPr sz="2400" b="1" spc="-200" dirty="0">
                <a:solidFill>
                  <a:srgbClr val="3328B9"/>
                </a:solidFill>
                <a:latin typeface="Trebuchet MS"/>
                <a:cs typeface="Trebuchet MS"/>
              </a:rPr>
              <a:t> </a:t>
            </a:r>
            <a:r>
              <a:rPr sz="2400" b="1" spc="130" dirty="0">
                <a:solidFill>
                  <a:srgbClr val="3328B9"/>
                </a:solidFill>
                <a:latin typeface="Trebuchet MS"/>
                <a:cs typeface="Trebuchet MS"/>
              </a:rPr>
              <a:t>Orders</a:t>
            </a:r>
            <a:r>
              <a:rPr sz="2400" b="1" spc="-200" dirty="0">
                <a:solidFill>
                  <a:srgbClr val="3328B9"/>
                </a:solidFill>
                <a:latin typeface="Trebuchet MS"/>
                <a:cs typeface="Trebuchet MS"/>
              </a:rPr>
              <a:t> </a:t>
            </a:r>
            <a:r>
              <a:rPr sz="2400" b="1" spc="140" dirty="0">
                <a:solidFill>
                  <a:srgbClr val="3328B9"/>
                </a:solidFill>
                <a:latin typeface="Trebuchet MS"/>
                <a:cs typeface="Trebuchet MS"/>
              </a:rPr>
              <a:t>are</a:t>
            </a:r>
            <a:r>
              <a:rPr sz="2400" b="1" spc="-200" dirty="0">
                <a:solidFill>
                  <a:srgbClr val="3328B9"/>
                </a:solidFill>
                <a:latin typeface="Trebuchet MS"/>
                <a:cs typeface="Trebuchet MS"/>
              </a:rPr>
              <a:t> </a:t>
            </a:r>
            <a:r>
              <a:rPr sz="2400" b="1" spc="165" dirty="0">
                <a:solidFill>
                  <a:srgbClr val="3328B9"/>
                </a:solidFill>
                <a:latin typeface="Trebuchet MS"/>
                <a:cs typeface="Trebuchet MS"/>
              </a:rPr>
              <a:t>highest</a:t>
            </a:r>
            <a:r>
              <a:rPr sz="2400" b="1" spc="-200" dirty="0">
                <a:solidFill>
                  <a:srgbClr val="3328B9"/>
                </a:solidFill>
                <a:latin typeface="Trebuchet MS"/>
                <a:cs typeface="Trebuchet MS"/>
              </a:rPr>
              <a:t> </a:t>
            </a:r>
            <a:r>
              <a:rPr sz="2400" b="1" spc="90" dirty="0">
                <a:solidFill>
                  <a:srgbClr val="3328B9"/>
                </a:solidFill>
                <a:latin typeface="Trebuchet MS"/>
                <a:cs typeface="Trebuchet MS"/>
              </a:rPr>
              <a:t>in</a:t>
            </a:r>
            <a:r>
              <a:rPr sz="2400" b="1" spc="-200" dirty="0">
                <a:solidFill>
                  <a:srgbClr val="3328B9"/>
                </a:solidFill>
                <a:latin typeface="Trebuchet MS"/>
                <a:cs typeface="Trebuchet MS"/>
              </a:rPr>
              <a:t> </a:t>
            </a:r>
            <a:r>
              <a:rPr sz="2400" b="1" spc="95" dirty="0">
                <a:solidFill>
                  <a:srgbClr val="3328B9"/>
                </a:solidFill>
                <a:latin typeface="Trebuchet MS"/>
                <a:cs typeface="Trebuchet MS"/>
              </a:rPr>
              <a:t>the</a:t>
            </a:r>
            <a:r>
              <a:rPr sz="2400" b="1" spc="-200" dirty="0">
                <a:solidFill>
                  <a:srgbClr val="3328B9"/>
                </a:solidFill>
                <a:latin typeface="Trebuchet MS"/>
                <a:cs typeface="Trebuchet MS"/>
              </a:rPr>
              <a:t> </a:t>
            </a:r>
            <a:r>
              <a:rPr sz="2400" b="1" spc="120" dirty="0">
                <a:solidFill>
                  <a:srgbClr val="3328B9"/>
                </a:solidFill>
                <a:latin typeface="Trebuchet MS"/>
                <a:cs typeface="Trebuchet MS"/>
              </a:rPr>
              <a:t>"Sport</a:t>
            </a:r>
            <a:r>
              <a:rPr sz="2400" b="1" spc="-200" dirty="0">
                <a:solidFill>
                  <a:srgbClr val="3328B9"/>
                </a:solidFill>
                <a:latin typeface="Trebuchet MS"/>
                <a:cs typeface="Trebuchet MS"/>
              </a:rPr>
              <a:t> </a:t>
            </a:r>
            <a:r>
              <a:rPr sz="2400" b="1" spc="200" dirty="0">
                <a:solidFill>
                  <a:srgbClr val="3328B9"/>
                </a:solidFill>
                <a:latin typeface="Trebuchet MS"/>
                <a:cs typeface="Trebuchet MS"/>
              </a:rPr>
              <a:t>&amp;</a:t>
            </a:r>
            <a:r>
              <a:rPr sz="2400" b="1" spc="-200" dirty="0">
                <a:solidFill>
                  <a:srgbClr val="3328B9"/>
                </a:solidFill>
                <a:latin typeface="Trebuchet MS"/>
                <a:cs typeface="Trebuchet MS"/>
              </a:rPr>
              <a:t> </a:t>
            </a:r>
            <a:r>
              <a:rPr sz="2400" b="1" spc="70" dirty="0">
                <a:solidFill>
                  <a:srgbClr val="3328B9"/>
                </a:solidFill>
                <a:latin typeface="Trebuchet MS"/>
                <a:cs typeface="Trebuchet MS"/>
              </a:rPr>
              <a:t>Leisure"</a:t>
            </a:r>
            <a:r>
              <a:rPr sz="2400" b="1" spc="-200" dirty="0">
                <a:solidFill>
                  <a:srgbClr val="3328B9"/>
                </a:solidFill>
                <a:latin typeface="Trebuchet MS"/>
                <a:cs typeface="Trebuchet MS"/>
              </a:rPr>
              <a:t> </a:t>
            </a:r>
            <a:r>
              <a:rPr sz="2400" b="1" spc="254" dirty="0">
                <a:solidFill>
                  <a:srgbClr val="3328B9"/>
                </a:solidFill>
                <a:latin typeface="Trebuchet MS"/>
                <a:cs typeface="Trebuchet MS"/>
              </a:rPr>
              <a:t>and</a:t>
            </a:r>
            <a:r>
              <a:rPr sz="2400" b="1" spc="-200" dirty="0">
                <a:solidFill>
                  <a:srgbClr val="3328B9"/>
                </a:solidFill>
                <a:latin typeface="Trebuchet MS"/>
                <a:cs typeface="Trebuchet MS"/>
              </a:rPr>
              <a:t> </a:t>
            </a:r>
            <a:r>
              <a:rPr sz="2400" b="1" spc="160" dirty="0">
                <a:solidFill>
                  <a:srgbClr val="3328B9"/>
                </a:solidFill>
                <a:latin typeface="Trebuchet MS"/>
                <a:cs typeface="Trebuchet MS"/>
              </a:rPr>
              <a:t>"Housewares"</a:t>
            </a:r>
            <a:r>
              <a:rPr sz="2400" b="1" spc="-200" dirty="0">
                <a:solidFill>
                  <a:srgbClr val="3328B9"/>
                </a:solidFill>
                <a:latin typeface="Trebuchet MS"/>
                <a:cs typeface="Trebuchet MS"/>
              </a:rPr>
              <a:t> </a:t>
            </a:r>
            <a:r>
              <a:rPr sz="2400" b="1" spc="125" dirty="0">
                <a:solidFill>
                  <a:srgbClr val="3328B9"/>
                </a:solidFill>
                <a:latin typeface="Trebuchet MS"/>
                <a:cs typeface="Trebuchet MS"/>
              </a:rPr>
              <a:t>categories,</a:t>
            </a:r>
            <a:r>
              <a:rPr sz="2400" b="1" spc="-195" dirty="0">
                <a:solidFill>
                  <a:srgbClr val="3328B9"/>
                </a:solidFill>
                <a:latin typeface="Trebuchet MS"/>
                <a:cs typeface="Trebuchet MS"/>
              </a:rPr>
              <a:t> </a:t>
            </a:r>
            <a:r>
              <a:rPr sz="2400" b="1" spc="90" dirty="0">
                <a:solidFill>
                  <a:srgbClr val="3328B9"/>
                </a:solidFill>
                <a:latin typeface="Trebuchet MS"/>
                <a:cs typeface="Trebuchet MS"/>
              </a:rPr>
              <a:t>with</a:t>
            </a:r>
            <a:r>
              <a:rPr sz="2400" b="1" spc="-200" dirty="0">
                <a:solidFill>
                  <a:srgbClr val="3328B9"/>
                </a:solidFill>
                <a:latin typeface="Trebuchet MS"/>
                <a:cs typeface="Trebuchet MS"/>
              </a:rPr>
              <a:t> </a:t>
            </a:r>
            <a:r>
              <a:rPr sz="2400" b="1" dirty="0">
                <a:solidFill>
                  <a:srgbClr val="3328B9"/>
                </a:solidFill>
                <a:latin typeface="Trebuchet MS"/>
                <a:cs typeface="Trebuchet MS"/>
              </a:rPr>
              <a:t>47</a:t>
            </a:r>
            <a:r>
              <a:rPr sz="2400" b="1" spc="-200" dirty="0">
                <a:solidFill>
                  <a:srgbClr val="3328B9"/>
                </a:solidFill>
                <a:latin typeface="Trebuchet MS"/>
                <a:cs typeface="Trebuchet MS"/>
              </a:rPr>
              <a:t> </a:t>
            </a:r>
            <a:r>
              <a:rPr sz="2400" b="1" spc="254" dirty="0">
                <a:solidFill>
                  <a:srgbClr val="3328B9"/>
                </a:solidFill>
                <a:latin typeface="Trebuchet MS"/>
                <a:cs typeface="Trebuchet MS"/>
              </a:rPr>
              <a:t>and</a:t>
            </a:r>
            <a:r>
              <a:rPr sz="2400" b="1" spc="-200" dirty="0">
                <a:solidFill>
                  <a:srgbClr val="3328B9"/>
                </a:solidFill>
                <a:latin typeface="Trebuchet MS"/>
                <a:cs typeface="Trebuchet MS"/>
              </a:rPr>
              <a:t> </a:t>
            </a:r>
            <a:r>
              <a:rPr sz="2400" b="1" spc="-25" dirty="0">
                <a:solidFill>
                  <a:srgbClr val="3328B9"/>
                </a:solidFill>
                <a:latin typeface="Trebuchet MS"/>
                <a:cs typeface="Trebuchet MS"/>
              </a:rPr>
              <a:t>37 </a:t>
            </a:r>
            <a:r>
              <a:rPr sz="2400" b="1" spc="70" dirty="0">
                <a:solidFill>
                  <a:srgbClr val="3328B9"/>
                </a:solidFill>
                <a:latin typeface="Trebuchet MS"/>
                <a:cs typeface="Trebuchet MS"/>
              </a:rPr>
              <a:t>returns,</a:t>
            </a:r>
            <a:r>
              <a:rPr sz="2400" b="1" spc="-204" dirty="0">
                <a:solidFill>
                  <a:srgbClr val="3328B9"/>
                </a:solidFill>
                <a:latin typeface="Trebuchet MS"/>
                <a:cs typeface="Trebuchet MS"/>
              </a:rPr>
              <a:t> </a:t>
            </a:r>
            <a:r>
              <a:rPr sz="2400" b="1" spc="85" dirty="0">
                <a:solidFill>
                  <a:srgbClr val="3328B9"/>
                </a:solidFill>
                <a:latin typeface="Trebuchet MS"/>
                <a:cs typeface="Trebuchet MS"/>
              </a:rPr>
              <a:t>respectively.</a:t>
            </a:r>
            <a:endParaRPr sz="2400">
              <a:latin typeface="Trebuchet MS"/>
              <a:cs typeface="Trebuchet MS"/>
            </a:endParaRPr>
          </a:p>
          <a:p>
            <a:pPr marL="530225" marR="5080" algn="just">
              <a:lnSpc>
                <a:spcPct val="143200"/>
              </a:lnSpc>
            </a:pPr>
            <a:r>
              <a:rPr sz="2400" spc="-40" dirty="0">
                <a:solidFill>
                  <a:srgbClr val="3328B9"/>
                </a:solidFill>
                <a:latin typeface="Lucida Sans Unicode"/>
                <a:cs typeface="Lucida Sans Unicode"/>
              </a:rPr>
              <a:t>This</a:t>
            </a:r>
            <a:r>
              <a:rPr sz="2400" spc="-100" dirty="0">
                <a:solidFill>
                  <a:srgbClr val="3328B9"/>
                </a:solidFill>
                <a:latin typeface="Lucida Sans Unicode"/>
                <a:cs typeface="Lucida Sans Unicode"/>
              </a:rPr>
              <a:t> </a:t>
            </a:r>
            <a:r>
              <a:rPr sz="2400" spc="70" dirty="0">
                <a:solidFill>
                  <a:srgbClr val="3328B9"/>
                </a:solidFill>
                <a:latin typeface="Lucida Sans Unicode"/>
                <a:cs typeface="Lucida Sans Unicode"/>
              </a:rPr>
              <a:t>indicates</a:t>
            </a:r>
            <a:r>
              <a:rPr sz="2400" spc="-100" dirty="0">
                <a:solidFill>
                  <a:srgbClr val="3328B9"/>
                </a:solidFill>
                <a:latin typeface="Lucida Sans Unicode"/>
                <a:cs typeface="Lucida Sans Unicode"/>
              </a:rPr>
              <a:t> </a:t>
            </a:r>
            <a:r>
              <a:rPr sz="2400" spc="45" dirty="0">
                <a:solidFill>
                  <a:srgbClr val="3328B9"/>
                </a:solidFill>
                <a:latin typeface="Lucida Sans Unicode"/>
                <a:cs typeface="Lucida Sans Unicode"/>
              </a:rPr>
              <a:t>potential</a:t>
            </a:r>
            <a:r>
              <a:rPr sz="2400" spc="-100" dirty="0">
                <a:solidFill>
                  <a:srgbClr val="3328B9"/>
                </a:solidFill>
                <a:latin typeface="Lucida Sans Unicode"/>
                <a:cs typeface="Lucida Sans Unicode"/>
              </a:rPr>
              <a:t> </a:t>
            </a:r>
            <a:r>
              <a:rPr sz="2400" spc="55" dirty="0">
                <a:solidFill>
                  <a:srgbClr val="3328B9"/>
                </a:solidFill>
                <a:latin typeface="Lucida Sans Unicode"/>
                <a:cs typeface="Lucida Sans Unicode"/>
              </a:rPr>
              <a:t>quality</a:t>
            </a:r>
            <a:r>
              <a:rPr sz="2400" spc="-100" dirty="0">
                <a:solidFill>
                  <a:srgbClr val="3328B9"/>
                </a:solidFill>
                <a:latin typeface="Lucida Sans Unicode"/>
                <a:cs typeface="Lucida Sans Unicode"/>
              </a:rPr>
              <a:t> </a:t>
            </a:r>
            <a:r>
              <a:rPr sz="2400" dirty="0">
                <a:solidFill>
                  <a:srgbClr val="3328B9"/>
                </a:solidFill>
                <a:latin typeface="Lucida Sans Unicode"/>
                <a:cs typeface="Lucida Sans Unicode"/>
              </a:rPr>
              <a:t>issues</a:t>
            </a:r>
            <a:r>
              <a:rPr sz="2400" spc="-100" dirty="0">
                <a:solidFill>
                  <a:srgbClr val="3328B9"/>
                </a:solidFill>
                <a:latin typeface="Lucida Sans Unicode"/>
                <a:cs typeface="Lucida Sans Unicode"/>
              </a:rPr>
              <a:t> </a:t>
            </a:r>
            <a:r>
              <a:rPr sz="2400" dirty="0">
                <a:solidFill>
                  <a:srgbClr val="3328B9"/>
                </a:solidFill>
                <a:latin typeface="Lucida Sans Unicode"/>
                <a:cs typeface="Lucida Sans Unicode"/>
              </a:rPr>
              <a:t>or</a:t>
            </a:r>
            <a:r>
              <a:rPr sz="2400" spc="-100" dirty="0">
                <a:solidFill>
                  <a:srgbClr val="3328B9"/>
                </a:solidFill>
                <a:latin typeface="Lucida Sans Unicode"/>
                <a:cs typeface="Lucida Sans Unicode"/>
              </a:rPr>
              <a:t> </a:t>
            </a:r>
            <a:r>
              <a:rPr sz="2400" spc="75" dirty="0">
                <a:solidFill>
                  <a:srgbClr val="3328B9"/>
                </a:solidFill>
                <a:latin typeface="Lucida Sans Unicode"/>
                <a:cs typeface="Lucida Sans Unicode"/>
              </a:rPr>
              <a:t>misalignment</a:t>
            </a:r>
            <a:r>
              <a:rPr sz="2400" spc="-100" dirty="0">
                <a:solidFill>
                  <a:srgbClr val="3328B9"/>
                </a:solidFill>
                <a:latin typeface="Lucida Sans Unicode"/>
                <a:cs typeface="Lucida Sans Unicode"/>
              </a:rPr>
              <a:t> </a:t>
            </a:r>
            <a:r>
              <a:rPr sz="2400" dirty="0">
                <a:solidFill>
                  <a:srgbClr val="3328B9"/>
                </a:solidFill>
                <a:latin typeface="Lucida Sans Unicode"/>
                <a:cs typeface="Lucida Sans Unicode"/>
              </a:rPr>
              <a:t>with</a:t>
            </a:r>
            <a:r>
              <a:rPr sz="2400" spc="-100" dirty="0">
                <a:solidFill>
                  <a:srgbClr val="3328B9"/>
                </a:solidFill>
                <a:latin typeface="Lucida Sans Unicode"/>
                <a:cs typeface="Lucida Sans Unicode"/>
              </a:rPr>
              <a:t> </a:t>
            </a:r>
            <a:r>
              <a:rPr sz="2400" spc="75" dirty="0">
                <a:solidFill>
                  <a:srgbClr val="3328B9"/>
                </a:solidFill>
                <a:latin typeface="Lucida Sans Unicode"/>
                <a:cs typeface="Lucida Sans Unicode"/>
              </a:rPr>
              <a:t>customer</a:t>
            </a:r>
            <a:r>
              <a:rPr sz="2400" spc="-95" dirty="0">
                <a:solidFill>
                  <a:srgbClr val="3328B9"/>
                </a:solidFill>
                <a:latin typeface="Lucida Sans Unicode"/>
                <a:cs typeface="Lucida Sans Unicode"/>
              </a:rPr>
              <a:t> </a:t>
            </a:r>
            <a:r>
              <a:rPr sz="2400" spc="50" dirty="0">
                <a:solidFill>
                  <a:srgbClr val="3328B9"/>
                </a:solidFill>
                <a:latin typeface="Lucida Sans Unicode"/>
                <a:cs typeface="Lucida Sans Unicode"/>
              </a:rPr>
              <a:t>expectations</a:t>
            </a:r>
            <a:r>
              <a:rPr sz="2400" spc="-100" dirty="0">
                <a:solidFill>
                  <a:srgbClr val="3328B9"/>
                </a:solidFill>
                <a:latin typeface="Lucida Sans Unicode"/>
                <a:cs typeface="Lucida Sans Unicode"/>
              </a:rPr>
              <a:t> </a:t>
            </a:r>
            <a:r>
              <a:rPr sz="2400" dirty="0">
                <a:solidFill>
                  <a:srgbClr val="3328B9"/>
                </a:solidFill>
                <a:latin typeface="Lucida Sans Unicode"/>
                <a:cs typeface="Lucida Sans Unicode"/>
              </a:rPr>
              <a:t>in</a:t>
            </a:r>
            <a:r>
              <a:rPr sz="2400" spc="-100" dirty="0">
                <a:solidFill>
                  <a:srgbClr val="3328B9"/>
                </a:solidFill>
                <a:latin typeface="Lucida Sans Unicode"/>
                <a:cs typeface="Lucida Sans Unicode"/>
              </a:rPr>
              <a:t> </a:t>
            </a:r>
            <a:r>
              <a:rPr sz="2400" spc="65" dirty="0">
                <a:solidFill>
                  <a:srgbClr val="3328B9"/>
                </a:solidFill>
                <a:latin typeface="Lucida Sans Unicode"/>
                <a:cs typeface="Lucida Sans Unicode"/>
              </a:rPr>
              <a:t>these</a:t>
            </a:r>
            <a:r>
              <a:rPr sz="2400" spc="-100" dirty="0">
                <a:solidFill>
                  <a:srgbClr val="3328B9"/>
                </a:solidFill>
                <a:latin typeface="Lucida Sans Unicode"/>
                <a:cs typeface="Lucida Sans Unicode"/>
              </a:rPr>
              <a:t> </a:t>
            </a:r>
            <a:r>
              <a:rPr sz="2400" spc="40" dirty="0">
                <a:solidFill>
                  <a:srgbClr val="3328B9"/>
                </a:solidFill>
                <a:latin typeface="Lucida Sans Unicode"/>
                <a:cs typeface="Lucida Sans Unicode"/>
              </a:rPr>
              <a:t>categories. </a:t>
            </a:r>
            <a:r>
              <a:rPr sz="2400" spc="65" dirty="0">
                <a:solidFill>
                  <a:srgbClr val="3328B9"/>
                </a:solidFill>
                <a:latin typeface="Lucida Sans Unicode"/>
                <a:cs typeface="Lucida Sans Unicode"/>
              </a:rPr>
              <a:t>Actionable</a:t>
            </a:r>
            <a:r>
              <a:rPr sz="2400" spc="-75" dirty="0">
                <a:solidFill>
                  <a:srgbClr val="3328B9"/>
                </a:solidFill>
                <a:latin typeface="Lucida Sans Unicode"/>
                <a:cs typeface="Lucida Sans Unicode"/>
              </a:rPr>
              <a:t> </a:t>
            </a:r>
            <a:r>
              <a:rPr sz="2400" spc="-10" dirty="0">
                <a:solidFill>
                  <a:srgbClr val="3328B9"/>
                </a:solidFill>
                <a:latin typeface="Lucida Sans Unicode"/>
                <a:cs typeface="Lucida Sans Unicode"/>
              </a:rPr>
              <a:t>Insight:</a:t>
            </a:r>
            <a:r>
              <a:rPr sz="2400" spc="-75" dirty="0">
                <a:solidFill>
                  <a:srgbClr val="3328B9"/>
                </a:solidFill>
                <a:latin typeface="Lucida Sans Unicode"/>
                <a:cs typeface="Lucida Sans Unicode"/>
              </a:rPr>
              <a:t> </a:t>
            </a:r>
            <a:r>
              <a:rPr sz="2400" spc="70" dirty="0">
                <a:solidFill>
                  <a:srgbClr val="3328B9"/>
                </a:solidFill>
                <a:latin typeface="Lucida Sans Unicode"/>
                <a:cs typeface="Lucida Sans Unicode"/>
              </a:rPr>
              <a:t>Improve</a:t>
            </a:r>
            <a:r>
              <a:rPr sz="2400" spc="-75" dirty="0">
                <a:solidFill>
                  <a:srgbClr val="3328B9"/>
                </a:solidFill>
                <a:latin typeface="Lucida Sans Unicode"/>
                <a:cs typeface="Lucida Sans Unicode"/>
              </a:rPr>
              <a:t> </a:t>
            </a:r>
            <a:r>
              <a:rPr sz="2400" spc="55" dirty="0">
                <a:solidFill>
                  <a:srgbClr val="3328B9"/>
                </a:solidFill>
                <a:latin typeface="Lucida Sans Unicode"/>
                <a:cs typeface="Lucida Sans Unicode"/>
              </a:rPr>
              <a:t>product</a:t>
            </a:r>
            <a:r>
              <a:rPr sz="2400" spc="-75" dirty="0">
                <a:solidFill>
                  <a:srgbClr val="3328B9"/>
                </a:solidFill>
                <a:latin typeface="Lucida Sans Unicode"/>
                <a:cs typeface="Lucida Sans Unicode"/>
              </a:rPr>
              <a:t> </a:t>
            </a:r>
            <a:r>
              <a:rPr sz="2400" dirty="0">
                <a:solidFill>
                  <a:srgbClr val="3328B9"/>
                </a:solidFill>
                <a:latin typeface="Lucida Sans Unicode"/>
                <a:cs typeface="Lucida Sans Unicode"/>
              </a:rPr>
              <a:t>descriptions,</a:t>
            </a:r>
            <a:r>
              <a:rPr sz="2400" spc="-75" dirty="0">
                <a:solidFill>
                  <a:srgbClr val="3328B9"/>
                </a:solidFill>
                <a:latin typeface="Lucida Sans Unicode"/>
                <a:cs typeface="Lucida Sans Unicode"/>
              </a:rPr>
              <a:t> </a:t>
            </a:r>
            <a:r>
              <a:rPr sz="2400" spc="90" dirty="0">
                <a:solidFill>
                  <a:srgbClr val="3328B9"/>
                </a:solidFill>
                <a:latin typeface="Lucida Sans Unicode"/>
                <a:cs typeface="Lucida Sans Unicode"/>
              </a:rPr>
              <a:t>conduct</a:t>
            </a:r>
            <a:r>
              <a:rPr sz="2400" spc="-75" dirty="0">
                <a:solidFill>
                  <a:srgbClr val="3328B9"/>
                </a:solidFill>
                <a:latin typeface="Lucida Sans Unicode"/>
                <a:cs typeface="Lucida Sans Unicode"/>
              </a:rPr>
              <a:t> </a:t>
            </a:r>
            <a:r>
              <a:rPr sz="2400" spc="55" dirty="0">
                <a:solidFill>
                  <a:srgbClr val="3328B9"/>
                </a:solidFill>
                <a:latin typeface="Lucida Sans Unicode"/>
                <a:cs typeface="Lucida Sans Unicode"/>
              </a:rPr>
              <a:t>quality</a:t>
            </a:r>
            <a:r>
              <a:rPr sz="2400" spc="-75" dirty="0">
                <a:solidFill>
                  <a:srgbClr val="3328B9"/>
                </a:solidFill>
                <a:latin typeface="Lucida Sans Unicode"/>
                <a:cs typeface="Lucida Sans Unicode"/>
              </a:rPr>
              <a:t> </a:t>
            </a:r>
            <a:r>
              <a:rPr sz="2400" spc="45" dirty="0">
                <a:solidFill>
                  <a:srgbClr val="3328B9"/>
                </a:solidFill>
                <a:latin typeface="Lucida Sans Unicode"/>
                <a:cs typeface="Lucida Sans Unicode"/>
              </a:rPr>
              <a:t>checks,</a:t>
            </a:r>
            <a:r>
              <a:rPr sz="2400" spc="-75" dirty="0">
                <a:solidFill>
                  <a:srgbClr val="3328B9"/>
                </a:solidFill>
                <a:latin typeface="Lucida Sans Unicode"/>
                <a:cs typeface="Lucida Sans Unicode"/>
              </a:rPr>
              <a:t> </a:t>
            </a:r>
            <a:r>
              <a:rPr sz="2400" spc="145" dirty="0">
                <a:solidFill>
                  <a:srgbClr val="3328B9"/>
                </a:solidFill>
                <a:latin typeface="Lucida Sans Unicode"/>
                <a:cs typeface="Lucida Sans Unicode"/>
              </a:rPr>
              <a:t>and</a:t>
            </a:r>
            <a:r>
              <a:rPr sz="2400" spc="-75" dirty="0">
                <a:solidFill>
                  <a:srgbClr val="3328B9"/>
                </a:solidFill>
                <a:latin typeface="Lucida Sans Unicode"/>
                <a:cs typeface="Lucida Sans Unicode"/>
              </a:rPr>
              <a:t> </a:t>
            </a:r>
            <a:r>
              <a:rPr sz="2400" spc="60" dirty="0">
                <a:solidFill>
                  <a:srgbClr val="3328B9"/>
                </a:solidFill>
                <a:latin typeface="Lucida Sans Unicode"/>
                <a:cs typeface="Lucida Sans Unicode"/>
              </a:rPr>
              <a:t>review</a:t>
            </a:r>
            <a:r>
              <a:rPr sz="2400" spc="-70" dirty="0">
                <a:solidFill>
                  <a:srgbClr val="3328B9"/>
                </a:solidFill>
                <a:latin typeface="Lucida Sans Unicode"/>
                <a:cs typeface="Lucida Sans Unicode"/>
              </a:rPr>
              <a:t> </a:t>
            </a:r>
            <a:r>
              <a:rPr sz="2400" dirty="0">
                <a:solidFill>
                  <a:srgbClr val="3328B9"/>
                </a:solidFill>
                <a:latin typeface="Lucida Sans Unicode"/>
                <a:cs typeface="Lucida Sans Unicode"/>
              </a:rPr>
              <a:t>return</a:t>
            </a:r>
            <a:r>
              <a:rPr sz="2400" spc="-75" dirty="0">
                <a:solidFill>
                  <a:srgbClr val="3328B9"/>
                </a:solidFill>
                <a:latin typeface="Lucida Sans Unicode"/>
                <a:cs typeface="Lucida Sans Unicode"/>
              </a:rPr>
              <a:t> </a:t>
            </a:r>
            <a:r>
              <a:rPr sz="2400" dirty="0">
                <a:solidFill>
                  <a:srgbClr val="3328B9"/>
                </a:solidFill>
                <a:latin typeface="Lucida Sans Unicode"/>
                <a:cs typeface="Lucida Sans Unicode"/>
              </a:rPr>
              <a:t>policies</a:t>
            </a:r>
            <a:r>
              <a:rPr sz="2400" spc="-75" dirty="0">
                <a:solidFill>
                  <a:srgbClr val="3328B9"/>
                </a:solidFill>
                <a:latin typeface="Lucida Sans Unicode"/>
                <a:cs typeface="Lucida Sans Unicode"/>
              </a:rPr>
              <a:t> </a:t>
            </a:r>
            <a:r>
              <a:rPr sz="2400" spc="-25" dirty="0">
                <a:solidFill>
                  <a:srgbClr val="3328B9"/>
                </a:solidFill>
                <a:latin typeface="Lucida Sans Unicode"/>
                <a:cs typeface="Lucida Sans Unicode"/>
              </a:rPr>
              <a:t>to </a:t>
            </a:r>
            <a:r>
              <a:rPr sz="2400" spc="90" dirty="0">
                <a:solidFill>
                  <a:srgbClr val="3328B9"/>
                </a:solidFill>
                <a:latin typeface="Lucida Sans Unicode"/>
                <a:cs typeface="Lucida Sans Unicode"/>
              </a:rPr>
              <a:t>reduce</a:t>
            </a:r>
            <a:r>
              <a:rPr sz="2400" spc="-100" dirty="0">
                <a:solidFill>
                  <a:srgbClr val="3328B9"/>
                </a:solidFill>
                <a:latin typeface="Lucida Sans Unicode"/>
                <a:cs typeface="Lucida Sans Unicode"/>
              </a:rPr>
              <a:t> </a:t>
            </a:r>
            <a:r>
              <a:rPr sz="2400" dirty="0">
                <a:solidFill>
                  <a:srgbClr val="3328B9"/>
                </a:solidFill>
                <a:latin typeface="Lucida Sans Unicode"/>
                <a:cs typeface="Lucida Sans Unicode"/>
              </a:rPr>
              <a:t>return</a:t>
            </a:r>
            <a:r>
              <a:rPr sz="2400" spc="-95" dirty="0">
                <a:solidFill>
                  <a:srgbClr val="3328B9"/>
                </a:solidFill>
                <a:latin typeface="Lucida Sans Unicode"/>
                <a:cs typeface="Lucida Sans Unicode"/>
              </a:rPr>
              <a:t> </a:t>
            </a:r>
            <a:r>
              <a:rPr sz="2400" spc="-10" dirty="0">
                <a:solidFill>
                  <a:srgbClr val="3328B9"/>
                </a:solidFill>
                <a:latin typeface="Lucida Sans Unicode"/>
                <a:cs typeface="Lucida Sans Unicode"/>
              </a:rPr>
              <a:t>rates.</a:t>
            </a:r>
            <a:endParaRPr sz="2400">
              <a:latin typeface="Lucida Sans Unicode"/>
              <a:cs typeface="Lucida Sans Unicode"/>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8418" y="966990"/>
            <a:ext cx="11929745" cy="848360"/>
          </a:xfrm>
          <a:prstGeom prst="rect">
            <a:avLst/>
          </a:prstGeom>
        </p:spPr>
        <p:txBody>
          <a:bodyPr vert="horz" wrap="square" lIns="0" tIns="12065" rIns="0" bIns="0" rtlCol="0">
            <a:spAutoFit/>
          </a:bodyPr>
          <a:lstStyle/>
          <a:p>
            <a:pPr marL="12700">
              <a:lnSpc>
                <a:spcPct val="100000"/>
              </a:lnSpc>
              <a:spcBef>
                <a:spcPts val="95"/>
              </a:spcBef>
            </a:pPr>
            <a:r>
              <a:rPr sz="5400" spc="-200" dirty="0">
                <a:solidFill>
                  <a:srgbClr val="B82E37"/>
                </a:solidFill>
              </a:rPr>
              <a:t>3.</a:t>
            </a:r>
            <a:r>
              <a:rPr sz="5400" spc="-475" dirty="0">
                <a:solidFill>
                  <a:srgbClr val="B82E37"/>
                </a:solidFill>
              </a:rPr>
              <a:t> </a:t>
            </a:r>
            <a:r>
              <a:rPr sz="5400" spc="360" dirty="0">
                <a:solidFill>
                  <a:srgbClr val="B82E37"/>
                </a:solidFill>
              </a:rPr>
              <a:t>Regional</a:t>
            </a:r>
            <a:r>
              <a:rPr sz="5400" spc="-470" dirty="0">
                <a:solidFill>
                  <a:srgbClr val="B82E37"/>
                </a:solidFill>
              </a:rPr>
              <a:t> </a:t>
            </a:r>
            <a:r>
              <a:rPr sz="5400" spc="455" dirty="0">
                <a:solidFill>
                  <a:srgbClr val="B82E37"/>
                </a:solidFill>
              </a:rPr>
              <a:t>&amp;</a:t>
            </a:r>
            <a:r>
              <a:rPr sz="5400" spc="-475" dirty="0">
                <a:solidFill>
                  <a:srgbClr val="B82E37"/>
                </a:solidFill>
              </a:rPr>
              <a:t> </a:t>
            </a:r>
            <a:r>
              <a:rPr sz="5400" spc="310" dirty="0">
                <a:solidFill>
                  <a:srgbClr val="B82E37"/>
                </a:solidFill>
              </a:rPr>
              <a:t>Operational</a:t>
            </a:r>
            <a:r>
              <a:rPr sz="5400" spc="-470" dirty="0">
                <a:solidFill>
                  <a:srgbClr val="B82E37"/>
                </a:solidFill>
              </a:rPr>
              <a:t> </a:t>
            </a:r>
            <a:r>
              <a:rPr sz="5400" spc="390" dirty="0">
                <a:solidFill>
                  <a:srgbClr val="B82E37"/>
                </a:solidFill>
              </a:rPr>
              <a:t>Insights</a:t>
            </a:r>
            <a:endParaRPr sz="5400"/>
          </a:p>
        </p:txBody>
      </p:sp>
      <p:pic>
        <p:nvPicPr>
          <p:cNvPr id="3" name="object 3"/>
          <p:cNvPicPr/>
          <p:nvPr/>
        </p:nvPicPr>
        <p:blipFill>
          <a:blip r:embed="rId2" cstate="print"/>
          <a:stretch>
            <a:fillRect/>
          </a:stretch>
        </p:blipFill>
        <p:spPr>
          <a:xfrm>
            <a:off x="1295399" y="2857848"/>
            <a:ext cx="104775" cy="104774"/>
          </a:xfrm>
          <a:prstGeom prst="rect">
            <a:avLst/>
          </a:prstGeom>
        </p:spPr>
      </p:pic>
      <p:pic>
        <p:nvPicPr>
          <p:cNvPr id="4" name="object 4"/>
          <p:cNvPicPr/>
          <p:nvPr/>
        </p:nvPicPr>
        <p:blipFill>
          <a:blip r:embed="rId2" cstate="print"/>
          <a:stretch>
            <a:fillRect/>
          </a:stretch>
        </p:blipFill>
        <p:spPr>
          <a:xfrm>
            <a:off x="1295399" y="5258148"/>
            <a:ext cx="104775" cy="104774"/>
          </a:xfrm>
          <a:prstGeom prst="rect">
            <a:avLst/>
          </a:prstGeom>
        </p:spPr>
      </p:pic>
      <p:pic>
        <p:nvPicPr>
          <p:cNvPr id="5" name="object 5"/>
          <p:cNvPicPr/>
          <p:nvPr/>
        </p:nvPicPr>
        <p:blipFill>
          <a:blip r:embed="rId2" cstate="print"/>
          <a:stretch>
            <a:fillRect/>
          </a:stretch>
        </p:blipFill>
        <p:spPr>
          <a:xfrm>
            <a:off x="1295399" y="7658448"/>
            <a:ext cx="104775" cy="104774"/>
          </a:xfrm>
          <a:prstGeom prst="rect">
            <a:avLst/>
          </a:prstGeom>
        </p:spPr>
      </p:pic>
      <p:pic>
        <p:nvPicPr>
          <p:cNvPr id="6" name="object 6"/>
          <p:cNvPicPr/>
          <p:nvPr/>
        </p:nvPicPr>
        <p:blipFill>
          <a:blip r:embed="rId3" cstate="print"/>
          <a:stretch>
            <a:fillRect/>
          </a:stretch>
        </p:blipFill>
        <p:spPr>
          <a:xfrm>
            <a:off x="1295399" y="8858598"/>
            <a:ext cx="104775" cy="104774"/>
          </a:xfrm>
          <a:prstGeom prst="rect">
            <a:avLst/>
          </a:prstGeom>
        </p:spPr>
      </p:pic>
      <p:sp>
        <p:nvSpPr>
          <p:cNvPr id="7" name="object 7"/>
          <p:cNvSpPr txBox="1"/>
          <p:nvPr/>
        </p:nvSpPr>
        <p:spPr>
          <a:xfrm>
            <a:off x="1044575" y="2102294"/>
            <a:ext cx="16174085" cy="7592059"/>
          </a:xfrm>
          <a:prstGeom prst="rect">
            <a:avLst/>
          </a:prstGeom>
        </p:spPr>
        <p:txBody>
          <a:bodyPr vert="horz" wrap="square" lIns="0" tIns="12700" rIns="0" bIns="0" rtlCol="0">
            <a:spAutoFit/>
          </a:bodyPr>
          <a:lstStyle/>
          <a:p>
            <a:pPr marL="211454" indent="-210820">
              <a:lnSpc>
                <a:spcPct val="100000"/>
              </a:lnSpc>
              <a:spcBef>
                <a:spcPts val="100"/>
              </a:spcBef>
              <a:buSzPct val="68750"/>
              <a:buAutoNum type="arabicPeriod"/>
              <a:tabLst>
                <a:tab pos="211454" algn="l"/>
              </a:tabLst>
            </a:pPr>
            <a:r>
              <a:rPr sz="2400" b="1" spc="70" dirty="0">
                <a:solidFill>
                  <a:srgbClr val="3328B9"/>
                </a:solidFill>
                <a:latin typeface="Trebuchet MS"/>
                <a:cs typeface="Trebuchet MS"/>
              </a:rPr>
              <a:t>The</a:t>
            </a:r>
            <a:r>
              <a:rPr sz="2400" b="1" spc="-204" dirty="0">
                <a:solidFill>
                  <a:srgbClr val="3328B9"/>
                </a:solidFill>
                <a:latin typeface="Trebuchet MS"/>
                <a:cs typeface="Trebuchet MS"/>
              </a:rPr>
              <a:t> </a:t>
            </a:r>
            <a:r>
              <a:rPr sz="2400" b="1" spc="105" dirty="0">
                <a:solidFill>
                  <a:srgbClr val="3328B9"/>
                </a:solidFill>
                <a:latin typeface="Trebuchet MS"/>
                <a:cs typeface="Trebuchet MS"/>
              </a:rPr>
              <a:t>North</a:t>
            </a:r>
            <a:r>
              <a:rPr sz="2400" b="1" spc="-200" dirty="0">
                <a:solidFill>
                  <a:srgbClr val="3328B9"/>
                </a:solidFill>
                <a:latin typeface="Trebuchet MS"/>
                <a:cs typeface="Trebuchet MS"/>
              </a:rPr>
              <a:t> </a:t>
            </a:r>
            <a:r>
              <a:rPr sz="2400" b="1" spc="140" dirty="0">
                <a:solidFill>
                  <a:srgbClr val="3328B9"/>
                </a:solidFill>
                <a:latin typeface="Trebuchet MS"/>
                <a:cs typeface="Trebuchet MS"/>
              </a:rPr>
              <a:t>region</a:t>
            </a:r>
            <a:r>
              <a:rPr sz="2400" b="1" spc="-204" dirty="0">
                <a:solidFill>
                  <a:srgbClr val="3328B9"/>
                </a:solidFill>
                <a:latin typeface="Trebuchet MS"/>
                <a:cs typeface="Trebuchet MS"/>
              </a:rPr>
              <a:t> </a:t>
            </a:r>
            <a:r>
              <a:rPr sz="2400" b="1" spc="195" dirty="0">
                <a:solidFill>
                  <a:srgbClr val="3328B9"/>
                </a:solidFill>
                <a:latin typeface="Trebuchet MS"/>
                <a:cs typeface="Trebuchet MS"/>
              </a:rPr>
              <a:t>dominates</a:t>
            </a:r>
            <a:r>
              <a:rPr sz="2400" b="1" spc="-200" dirty="0">
                <a:solidFill>
                  <a:srgbClr val="3328B9"/>
                </a:solidFill>
                <a:latin typeface="Trebuchet MS"/>
                <a:cs typeface="Trebuchet MS"/>
              </a:rPr>
              <a:t> </a:t>
            </a:r>
            <a:r>
              <a:rPr sz="2400" b="1" spc="130" dirty="0">
                <a:solidFill>
                  <a:srgbClr val="3328B9"/>
                </a:solidFill>
                <a:latin typeface="Trebuchet MS"/>
                <a:cs typeface="Trebuchet MS"/>
              </a:rPr>
              <a:t>sales,</a:t>
            </a:r>
            <a:r>
              <a:rPr sz="2400" b="1" spc="-200" dirty="0">
                <a:solidFill>
                  <a:srgbClr val="3328B9"/>
                </a:solidFill>
                <a:latin typeface="Trebuchet MS"/>
                <a:cs typeface="Trebuchet MS"/>
              </a:rPr>
              <a:t> </a:t>
            </a:r>
            <a:r>
              <a:rPr sz="2400" b="1" spc="130" dirty="0">
                <a:solidFill>
                  <a:srgbClr val="3328B9"/>
                </a:solidFill>
                <a:latin typeface="Trebuchet MS"/>
                <a:cs typeface="Trebuchet MS"/>
              </a:rPr>
              <a:t>contributing</a:t>
            </a:r>
            <a:r>
              <a:rPr sz="2400" b="1" spc="-204" dirty="0">
                <a:solidFill>
                  <a:srgbClr val="3328B9"/>
                </a:solidFill>
                <a:latin typeface="Trebuchet MS"/>
                <a:cs typeface="Trebuchet MS"/>
              </a:rPr>
              <a:t> </a:t>
            </a:r>
            <a:r>
              <a:rPr sz="2400" b="1" spc="120" dirty="0">
                <a:solidFill>
                  <a:srgbClr val="3328B9"/>
                </a:solidFill>
                <a:latin typeface="Trebuchet MS"/>
                <a:cs typeface="Trebuchet MS"/>
              </a:rPr>
              <a:t>64.59%</a:t>
            </a:r>
            <a:r>
              <a:rPr sz="2400" b="1" spc="-200" dirty="0">
                <a:solidFill>
                  <a:srgbClr val="3328B9"/>
                </a:solidFill>
                <a:latin typeface="Trebuchet MS"/>
                <a:cs typeface="Trebuchet MS"/>
              </a:rPr>
              <a:t> </a:t>
            </a:r>
            <a:r>
              <a:rPr sz="2400" b="1" spc="65" dirty="0">
                <a:solidFill>
                  <a:srgbClr val="3328B9"/>
                </a:solidFill>
                <a:latin typeface="Trebuchet MS"/>
                <a:cs typeface="Trebuchet MS"/>
              </a:rPr>
              <a:t>of</a:t>
            </a:r>
            <a:r>
              <a:rPr sz="2400" b="1" spc="-200" dirty="0">
                <a:solidFill>
                  <a:srgbClr val="3328B9"/>
                </a:solidFill>
                <a:latin typeface="Trebuchet MS"/>
                <a:cs typeface="Trebuchet MS"/>
              </a:rPr>
              <a:t> </a:t>
            </a:r>
            <a:r>
              <a:rPr sz="2400" b="1" spc="95" dirty="0">
                <a:solidFill>
                  <a:srgbClr val="3328B9"/>
                </a:solidFill>
                <a:latin typeface="Trebuchet MS"/>
                <a:cs typeface="Trebuchet MS"/>
              </a:rPr>
              <a:t>the</a:t>
            </a:r>
            <a:r>
              <a:rPr sz="2400" b="1" spc="-204" dirty="0">
                <a:solidFill>
                  <a:srgbClr val="3328B9"/>
                </a:solidFill>
                <a:latin typeface="Trebuchet MS"/>
                <a:cs typeface="Trebuchet MS"/>
              </a:rPr>
              <a:t> </a:t>
            </a:r>
            <a:r>
              <a:rPr sz="2400" b="1" spc="100" dirty="0">
                <a:solidFill>
                  <a:srgbClr val="3328B9"/>
                </a:solidFill>
                <a:latin typeface="Trebuchet MS"/>
                <a:cs typeface="Trebuchet MS"/>
              </a:rPr>
              <a:t>total</a:t>
            </a:r>
            <a:r>
              <a:rPr sz="2400" b="1" spc="-200" dirty="0">
                <a:solidFill>
                  <a:srgbClr val="3328B9"/>
                </a:solidFill>
                <a:latin typeface="Trebuchet MS"/>
                <a:cs typeface="Trebuchet MS"/>
              </a:rPr>
              <a:t> </a:t>
            </a:r>
            <a:r>
              <a:rPr sz="2400" b="1" spc="220" dirty="0">
                <a:solidFill>
                  <a:srgbClr val="3328B9"/>
                </a:solidFill>
                <a:latin typeface="Trebuchet MS"/>
                <a:cs typeface="Trebuchet MS"/>
              </a:rPr>
              <a:t>payment</a:t>
            </a:r>
            <a:r>
              <a:rPr sz="2400" b="1" spc="-204" dirty="0">
                <a:solidFill>
                  <a:srgbClr val="3328B9"/>
                </a:solidFill>
                <a:latin typeface="Trebuchet MS"/>
                <a:cs typeface="Trebuchet MS"/>
              </a:rPr>
              <a:t> </a:t>
            </a:r>
            <a:r>
              <a:rPr sz="2400" b="1" spc="170" dirty="0">
                <a:solidFill>
                  <a:srgbClr val="3328B9"/>
                </a:solidFill>
                <a:latin typeface="Trebuchet MS"/>
                <a:cs typeface="Trebuchet MS"/>
              </a:rPr>
              <a:t>value</a:t>
            </a:r>
            <a:r>
              <a:rPr sz="2400" b="1" spc="-200" dirty="0">
                <a:solidFill>
                  <a:srgbClr val="3328B9"/>
                </a:solidFill>
                <a:latin typeface="Trebuchet MS"/>
                <a:cs typeface="Trebuchet MS"/>
              </a:rPr>
              <a:t> </a:t>
            </a:r>
            <a:r>
              <a:rPr sz="2400" b="1" spc="35" dirty="0">
                <a:solidFill>
                  <a:srgbClr val="3328B9"/>
                </a:solidFill>
                <a:latin typeface="Trebuchet MS"/>
                <a:cs typeface="Trebuchet MS"/>
              </a:rPr>
              <a:t>($10.34M).</a:t>
            </a:r>
            <a:endParaRPr sz="2400">
              <a:latin typeface="Trebuchet MS"/>
              <a:cs typeface="Trebuchet MS"/>
            </a:endParaRPr>
          </a:p>
          <a:p>
            <a:pPr marL="530225" marR="292735">
              <a:lnSpc>
                <a:spcPts val="4730"/>
              </a:lnSpc>
              <a:spcBef>
                <a:spcPts val="459"/>
              </a:spcBef>
            </a:pPr>
            <a:r>
              <a:rPr sz="2400" spc="-40" dirty="0">
                <a:solidFill>
                  <a:srgbClr val="3328B9"/>
                </a:solidFill>
                <a:latin typeface="Lucida Sans Unicode"/>
                <a:cs typeface="Lucida Sans Unicode"/>
              </a:rPr>
              <a:t>This</a:t>
            </a:r>
            <a:r>
              <a:rPr sz="2400" spc="-90" dirty="0">
                <a:solidFill>
                  <a:srgbClr val="3328B9"/>
                </a:solidFill>
                <a:latin typeface="Lucida Sans Unicode"/>
                <a:cs typeface="Lucida Sans Unicode"/>
              </a:rPr>
              <a:t> </a:t>
            </a:r>
            <a:r>
              <a:rPr sz="2400" spc="70" dirty="0">
                <a:solidFill>
                  <a:srgbClr val="3328B9"/>
                </a:solidFill>
                <a:latin typeface="Lucida Sans Unicode"/>
                <a:cs typeface="Lucida Sans Unicode"/>
              </a:rPr>
              <a:t>indicates</a:t>
            </a:r>
            <a:r>
              <a:rPr sz="2400" spc="-85" dirty="0">
                <a:solidFill>
                  <a:srgbClr val="3328B9"/>
                </a:solidFill>
                <a:latin typeface="Lucida Sans Unicode"/>
                <a:cs typeface="Lucida Sans Unicode"/>
              </a:rPr>
              <a:t> </a:t>
            </a:r>
            <a:r>
              <a:rPr sz="2400" spc="75" dirty="0">
                <a:solidFill>
                  <a:srgbClr val="3328B9"/>
                </a:solidFill>
                <a:latin typeface="Lucida Sans Unicode"/>
                <a:cs typeface="Lucida Sans Unicode"/>
              </a:rPr>
              <a:t>that</a:t>
            </a:r>
            <a:r>
              <a:rPr sz="2400" spc="-85" dirty="0">
                <a:solidFill>
                  <a:srgbClr val="3328B9"/>
                </a:solidFill>
                <a:latin typeface="Lucida Sans Unicode"/>
                <a:cs typeface="Lucida Sans Unicode"/>
              </a:rPr>
              <a:t> </a:t>
            </a:r>
            <a:r>
              <a:rPr sz="2400" spc="55" dirty="0">
                <a:solidFill>
                  <a:srgbClr val="3328B9"/>
                </a:solidFill>
                <a:latin typeface="Lucida Sans Unicode"/>
                <a:cs typeface="Lucida Sans Unicode"/>
              </a:rPr>
              <a:t>the</a:t>
            </a:r>
            <a:r>
              <a:rPr sz="2400" spc="-90" dirty="0">
                <a:solidFill>
                  <a:srgbClr val="3328B9"/>
                </a:solidFill>
                <a:latin typeface="Lucida Sans Unicode"/>
                <a:cs typeface="Lucida Sans Unicode"/>
              </a:rPr>
              <a:t> </a:t>
            </a:r>
            <a:r>
              <a:rPr sz="2400" dirty="0">
                <a:solidFill>
                  <a:srgbClr val="3328B9"/>
                </a:solidFill>
                <a:latin typeface="Lucida Sans Unicode"/>
                <a:cs typeface="Lucida Sans Unicode"/>
              </a:rPr>
              <a:t>North</a:t>
            </a:r>
            <a:r>
              <a:rPr sz="2400" spc="-85" dirty="0">
                <a:solidFill>
                  <a:srgbClr val="3328B9"/>
                </a:solidFill>
                <a:latin typeface="Lucida Sans Unicode"/>
                <a:cs typeface="Lucida Sans Unicode"/>
              </a:rPr>
              <a:t> </a:t>
            </a:r>
            <a:r>
              <a:rPr sz="2400" dirty="0">
                <a:solidFill>
                  <a:srgbClr val="3328B9"/>
                </a:solidFill>
                <a:latin typeface="Lucida Sans Unicode"/>
                <a:cs typeface="Lucida Sans Unicode"/>
              </a:rPr>
              <a:t>region</a:t>
            </a:r>
            <a:r>
              <a:rPr sz="2400" spc="-85" dirty="0">
                <a:solidFill>
                  <a:srgbClr val="3328B9"/>
                </a:solidFill>
                <a:latin typeface="Lucida Sans Unicode"/>
                <a:cs typeface="Lucida Sans Unicode"/>
              </a:rPr>
              <a:t> </a:t>
            </a:r>
            <a:r>
              <a:rPr sz="2400" dirty="0">
                <a:solidFill>
                  <a:srgbClr val="3328B9"/>
                </a:solidFill>
                <a:latin typeface="Lucida Sans Unicode"/>
                <a:cs typeface="Lucida Sans Unicode"/>
              </a:rPr>
              <a:t>is</a:t>
            </a:r>
            <a:r>
              <a:rPr sz="2400" spc="-90" dirty="0">
                <a:solidFill>
                  <a:srgbClr val="3328B9"/>
                </a:solidFill>
                <a:latin typeface="Lucida Sans Unicode"/>
                <a:cs typeface="Lucida Sans Unicode"/>
              </a:rPr>
              <a:t> </a:t>
            </a:r>
            <a:r>
              <a:rPr sz="2400" spc="290" dirty="0">
                <a:solidFill>
                  <a:srgbClr val="3328B9"/>
                </a:solidFill>
                <a:latin typeface="Lucida Sans Unicode"/>
                <a:cs typeface="Lucida Sans Unicode"/>
              </a:rPr>
              <a:t>a</a:t>
            </a:r>
            <a:r>
              <a:rPr sz="2400" spc="-85" dirty="0">
                <a:solidFill>
                  <a:srgbClr val="3328B9"/>
                </a:solidFill>
                <a:latin typeface="Lucida Sans Unicode"/>
                <a:cs typeface="Lucida Sans Unicode"/>
              </a:rPr>
              <a:t> </a:t>
            </a:r>
            <a:r>
              <a:rPr sz="2400" spc="55" dirty="0">
                <a:solidFill>
                  <a:srgbClr val="3328B9"/>
                </a:solidFill>
                <a:latin typeface="Lucida Sans Unicode"/>
                <a:cs typeface="Lucida Sans Unicode"/>
              </a:rPr>
              <a:t>key</a:t>
            </a:r>
            <a:r>
              <a:rPr sz="2400" spc="-85" dirty="0">
                <a:solidFill>
                  <a:srgbClr val="3328B9"/>
                </a:solidFill>
                <a:latin typeface="Lucida Sans Unicode"/>
                <a:cs typeface="Lucida Sans Unicode"/>
              </a:rPr>
              <a:t> </a:t>
            </a:r>
            <a:r>
              <a:rPr sz="2400" dirty="0">
                <a:solidFill>
                  <a:srgbClr val="3328B9"/>
                </a:solidFill>
                <a:latin typeface="Lucida Sans Unicode"/>
                <a:cs typeface="Lucida Sans Unicode"/>
              </a:rPr>
              <a:t>market,</a:t>
            </a:r>
            <a:r>
              <a:rPr sz="2400" spc="-90" dirty="0">
                <a:solidFill>
                  <a:srgbClr val="3328B9"/>
                </a:solidFill>
                <a:latin typeface="Lucida Sans Unicode"/>
                <a:cs typeface="Lucida Sans Unicode"/>
              </a:rPr>
              <a:t> </a:t>
            </a:r>
            <a:r>
              <a:rPr sz="2400" dirty="0">
                <a:solidFill>
                  <a:srgbClr val="3328B9"/>
                </a:solidFill>
                <a:latin typeface="Lucida Sans Unicode"/>
                <a:cs typeface="Lucida Sans Unicode"/>
              </a:rPr>
              <a:t>but</a:t>
            </a:r>
            <a:r>
              <a:rPr sz="2400" spc="-85" dirty="0">
                <a:solidFill>
                  <a:srgbClr val="3328B9"/>
                </a:solidFill>
                <a:latin typeface="Lucida Sans Unicode"/>
                <a:cs typeface="Lucida Sans Unicode"/>
              </a:rPr>
              <a:t> </a:t>
            </a:r>
            <a:r>
              <a:rPr sz="2400" spc="-35" dirty="0">
                <a:solidFill>
                  <a:srgbClr val="3328B9"/>
                </a:solidFill>
                <a:latin typeface="Lucida Sans Unicode"/>
                <a:cs typeface="Lucida Sans Unicode"/>
              </a:rPr>
              <a:t>it</a:t>
            </a:r>
            <a:r>
              <a:rPr sz="2400" spc="-85" dirty="0">
                <a:solidFill>
                  <a:srgbClr val="3328B9"/>
                </a:solidFill>
                <a:latin typeface="Lucida Sans Unicode"/>
                <a:cs typeface="Lucida Sans Unicode"/>
              </a:rPr>
              <a:t> </a:t>
            </a:r>
            <a:r>
              <a:rPr sz="2400" spc="70" dirty="0">
                <a:solidFill>
                  <a:srgbClr val="3328B9"/>
                </a:solidFill>
                <a:latin typeface="Lucida Sans Unicode"/>
                <a:cs typeface="Lucida Sans Unicode"/>
              </a:rPr>
              <a:t>also</a:t>
            </a:r>
            <a:r>
              <a:rPr sz="2400" spc="-90" dirty="0">
                <a:solidFill>
                  <a:srgbClr val="3328B9"/>
                </a:solidFill>
                <a:latin typeface="Lucida Sans Unicode"/>
                <a:cs typeface="Lucida Sans Unicode"/>
              </a:rPr>
              <a:t> </a:t>
            </a:r>
            <a:r>
              <a:rPr sz="2400" spc="130" dirty="0">
                <a:solidFill>
                  <a:srgbClr val="3328B9"/>
                </a:solidFill>
                <a:latin typeface="Lucida Sans Unicode"/>
                <a:cs typeface="Lucida Sans Unicode"/>
              </a:rPr>
              <a:t>has</a:t>
            </a:r>
            <a:r>
              <a:rPr sz="2400" spc="-85" dirty="0">
                <a:solidFill>
                  <a:srgbClr val="3328B9"/>
                </a:solidFill>
                <a:latin typeface="Lucida Sans Unicode"/>
                <a:cs typeface="Lucida Sans Unicode"/>
              </a:rPr>
              <a:t> </a:t>
            </a:r>
            <a:r>
              <a:rPr sz="2400" spc="55" dirty="0">
                <a:solidFill>
                  <a:srgbClr val="3328B9"/>
                </a:solidFill>
                <a:latin typeface="Lucida Sans Unicode"/>
                <a:cs typeface="Lucida Sans Unicode"/>
              </a:rPr>
              <a:t>the</a:t>
            </a:r>
            <a:r>
              <a:rPr sz="2400" spc="-85" dirty="0">
                <a:solidFill>
                  <a:srgbClr val="3328B9"/>
                </a:solidFill>
                <a:latin typeface="Lucida Sans Unicode"/>
                <a:cs typeface="Lucida Sans Unicode"/>
              </a:rPr>
              <a:t> </a:t>
            </a:r>
            <a:r>
              <a:rPr sz="2400" dirty="0">
                <a:solidFill>
                  <a:srgbClr val="3328B9"/>
                </a:solidFill>
                <a:latin typeface="Lucida Sans Unicode"/>
                <a:cs typeface="Lucida Sans Unicode"/>
              </a:rPr>
              <a:t>highest</a:t>
            </a:r>
            <a:r>
              <a:rPr sz="2400" spc="-90" dirty="0">
                <a:solidFill>
                  <a:srgbClr val="3328B9"/>
                </a:solidFill>
                <a:latin typeface="Lucida Sans Unicode"/>
                <a:cs typeface="Lucida Sans Unicode"/>
              </a:rPr>
              <a:t> </a:t>
            </a:r>
            <a:r>
              <a:rPr sz="2400" spc="140" dirty="0">
                <a:solidFill>
                  <a:srgbClr val="3328B9"/>
                </a:solidFill>
                <a:latin typeface="Lucida Sans Unicode"/>
                <a:cs typeface="Lucida Sans Unicode"/>
              </a:rPr>
              <a:t>average</a:t>
            </a:r>
            <a:r>
              <a:rPr sz="2400" spc="-85" dirty="0">
                <a:solidFill>
                  <a:srgbClr val="3328B9"/>
                </a:solidFill>
                <a:latin typeface="Lucida Sans Unicode"/>
                <a:cs typeface="Lucida Sans Unicode"/>
              </a:rPr>
              <a:t> </a:t>
            </a:r>
            <a:r>
              <a:rPr sz="2400" spc="50" dirty="0">
                <a:solidFill>
                  <a:srgbClr val="3328B9"/>
                </a:solidFill>
                <a:latin typeface="Lucida Sans Unicode"/>
                <a:cs typeface="Lucida Sans Unicode"/>
              </a:rPr>
              <a:t>delivery</a:t>
            </a:r>
            <a:r>
              <a:rPr sz="2400" spc="-85" dirty="0">
                <a:solidFill>
                  <a:srgbClr val="3328B9"/>
                </a:solidFill>
                <a:latin typeface="Lucida Sans Unicode"/>
                <a:cs typeface="Lucida Sans Unicode"/>
              </a:rPr>
              <a:t> </a:t>
            </a:r>
            <a:r>
              <a:rPr sz="2400" spc="50" dirty="0">
                <a:solidFill>
                  <a:srgbClr val="3328B9"/>
                </a:solidFill>
                <a:latin typeface="Lucida Sans Unicode"/>
                <a:cs typeface="Lucida Sans Unicode"/>
              </a:rPr>
              <a:t>time </a:t>
            </a:r>
            <a:r>
              <a:rPr sz="2400" spc="-10" dirty="0">
                <a:solidFill>
                  <a:srgbClr val="3328B9"/>
                </a:solidFill>
                <a:latin typeface="Lucida Sans Unicode"/>
                <a:cs typeface="Lucida Sans Unicode"/>
              </a:rPr>
              <a:t>(22.5</a:t>
            </a:r>
            <a:r>
              <a:rPr sz="2400" spc="-140" dirty="0">
                <a:solidFill>
                  <a:srgbClr val="3328B9"/>
                </a:solidFill>
                <a:latin typeface="Lucida Sans Unicode"/>
                <a:cs typeface="Lucida Sans Unicode"/>
              </a:rPr>
              <a:t> </a:t>
            </a:r>
            <a:r>
              <a:rPr sz="2400" spc="120" dirty="0">
                <a:solidFill>
                  <a:srgbClr val="3328B9"/>
                </a:solidFill>
                <a:latin typeface="Lucida Sans Unicode"/>
                <a:cs typeface="Lucida Sans Unicode"/>
              </a:rPr>
              <a:t>days),</a:t>
            </a:r>
            <a:r>
              <a:rPr sz="2400" spc="-130" dirty="0">
                <a:solidFill>
                  <a:srgbClr val="3328B9"/>
                </a:solidFill>
                <a:latin typeface="Lucida Sans Unicode"/>
                <a:cs typeface="Lucida Sans Unicode"/>
              </a:rPr>
              <a:t> </a:t>
            </a:r>
            <a:r>
              <a:rPr sz="2400" spc="70" dirty="0">
                <a:solidFill>
                  <a:srgbClr val="3328B9"/>
                </a:solidFill>
                <a:latin typeface="Lucida Sans Unicode"/>
                <a:cs typeface="Lucida Sans Unicode"/>
              </a:rPr>
              <a:t>which</a:t>
            </a:r>
            <a:r>
              <a:rPr sz="2400" spc="-130" dirty="0">
                <a:solidFill>
                  <a:srgbClr val="3328B9"/>
                </a:solidFill>
                <a:latin typeface="Lucida Sans Unicode"/>
                <a:cs typeface="Lucida Sans Unicode"/>
              </a:rPr>
              <a:t> </a:t>
            </a:r>
            <a:r>
              <a:rPr sz="2400" spc="65" dirty="0">
                <a:solidFill>
                  <a:srgbClr val="3328B9"/>
                </a:solidFill>
                <a:latin typeface="Lucida Sans Unicode"/>
                <a:cs typeface="Lucida Sans Unicode"/>
              </a:rPr>
              <a:t>could</a:t>
            </a:r>
            <a:r>
              <a:rPr sz="2400" spc="-130" dirty="0">
                <a:solidFill>
                  <a:srgbClr val="3328B9"/>
                </a:solidFill>
                <a:latin typeface="Lucida Sans Unicode"/>
                <a:cs typeface="Lucida Sans Unicode"/>
              </a:rPr>
              <a:t> </a:t>
            </a:r>
            <a:r>
              <a:rPr sz="2400" spc="65" dirty="0">
                <a:solidFill>
                  <a:srgbClr val="3328B9"/>
                </a:solidFill>
                <a:latin typeface="Lucida Sans Unicode"/>
                <a:cs typeface="Lucida Sans Unicode"/>
              </a:rPr>
              <a:t>affect</a:t>
            </a:r>
            <a:r>
              <a:rPr sz="2400" spc="-130" dirty="0">
                <a:solidFill>
                  <a:srgbClr val="3328B9"/>
                </a:solidFill>
                <a:latin typeface="Lucida Sans Unicode"/>
                <a:cs typeface="Lucida Sans Unicode"/>
              </a:rPr>
              <a:t> </a:t>
            </a:r>
            <a:r>
              <a:rPr sz="2400" spc="75" dirty="0">
                <a:solidFill>
                  <a:srgbClr val="3328B9"/>
                </a:solidFill>
                <a:latin typeface="Lucida Sans Unicode"/>
                <a:cs typeface="Lucida Sans Unicode"/>
              </a:rPr>
              <a:t>customer</a:t>
            </a:r>
            <a:r>
              <a:rPr sz="2400" spc="-130" dirty="0">
                <a:solidFill>
                  <a:srgbClr val="3328B9"/>
                </a:solidFill>
                <a:latin typeface="Lucida Sans Unicode"/>
                <a:cs typeface="Lucida Sans Unicode"/>
              </a:rPr>
              <a:t> </a:t>
            </a:r>
            <a:r>
              <a:rPr sz="2400" spc="-10" dirty="0">
                <a:solidFill>
                  <a:srgbClr val="3328B9"/>
                </a:solidFill>
                <a:latin typeface="Lucida Sans Unicode"/>
                <a:cs typeface="Lucida Sans Unicode"/>
              </a:rPr>
              <a:t>satisfaction.</a:t>
            </a:r>
            <a:endParaRPr sz="2400">
              <a:latin typeface="Lucida Sans Unicode"/>
              <a:cs typeface="Lucida Sans Unicode"/>
            </a:endParaRPr>
          </a:p>
          <a:p>
            <a:pPr>
              <a:lnSpc>
                <a:spcPct val="100000"/>
              </a:lnSpc>
              <a:spcBef>
                <a:spcPts val="2410"/>
              </a:spcBef>
            </a:pPr>
            <a:endParaRPr sz="2400">
              <a:latin typeface="Lucida Sans Unicode"/>
              <a:cs typeface="Lucida Sans Unicode"/>
            </a:endParaRPr>
          </a:p>
          <a:p>
            <a:pPr marL="336550" indent="-323850">
              <a:lnSpc>
                <a:spcPct val="100000"/>
              </a:lnSpc>
              <a:buSzPct val="68750"/>
              <a:buAutoNum type="arabicPeriod" startAt="2"/>
              <a:tabLst>
                <a:tab pos="336550" algn="l"/>
              </a:tabLst>
            </a:pPr>
            <a:r>
              <a:rPr sz="2400" b="1" spc="70" dirty="0">
                <a:solidFill>
                  <a:srgbClr val="3328B9"/>
                </a:solidFill>
                <a:latin typeface="Trebuchet MS"/>
                <a:cs typeface="Trebuchet MS"/>
              </a:rPr>
              <a:t>The</a:t>
            </a:r>
            <a:r>
              <a:rPr sz="2400" b="1" spc="-210" dirty="0">
                <a:solidFill>
                  <a:srgbClr val="3328B9"/>
                </a:solidFill>
                <a:latin typeface="Trebuchet MS"/>
                <a:cs typeface="Trebuchet MS"/>
              </a:rPr>
              <a:t> </a:t>
            </a:r>
            <a:r>
              <a:rPr sz="2400" b="1" spc="170" dirty="0">
                <a:solidFill>
                  <a:srgbClr val="3328B9"/>
                </a:solidFill>
                <a:latin typeface="Trebuchet MS"/>
                <a:cs typeface="Trebuchet MS"/>
              </a:rPr>
              <a:t>Southeast</a:t>
            </a:r>
            <a:r>
              <a:rPr sz="2400" b="1" spc="-204" dirty="0">
                <a:solidFill>
                  <a:srgbClr val="3328B9"/>
                </a:solidFill>
                <a:latin typeface="Trebuchet MS"/>
                <a:cs typeface="Trebuchet MS"/>
              </a:rPr>
              <a:t> </a:t>
            </a:r>
            <a:r>
              <a:rPr sz="2400" b="1" spc="140" dirty="0">
                <a:solidFill>
                  <a:srgbClr val="3328B9"/>
                </a:solidFill>
                <a:latin typeface="Trebuchet MS"/>
                <a:cs typeface="Trebuchet MS"/>
              </a:rPr>
              <a:t>region</a:t>
            </a:r>
            <a:r>
              <a:rPr sz="2400" b="1" spc="-204" dirty="0">
                <a:solidFill>
                  <a:srgbClr val="3328B9"/>
                </a:solidFill>
                <a:latin typeface="Trebuchet MS"/>
                <a:cs typeface="Trebuchet MS"/>
              </a:rPr>
              <a:t> </a:t>
            </a:r>
            <a:r>
              <a:rPr sz="2400" b="1" spc="270" dirty="0">
                <a:solidFill>
                  <a:srgbClr val="3328B9"/>
                </a:solidFill>
                <a:latin typeface="Trebuchet MS"/>
                <a:cs typeface="Trebuchet MS"/>
              </a:rPr>
              <a:t>has</a:t>
            </a:r>
            <a:r>
              <a:rPr sz="2400" b="1" spc="-210" dirty="0">
                <a:solidFill>
                  <a:srgbClr val="3328B9"/>
                </a:solidFill>
                <a:latin typeface="Trebuchet MS"/>
                <a:cs typeface="Trebuchet MS"/>
              </a:rPr>
              <a:t> </a:t>
            </a:r>
            <a:r>
              <a:rPr sz="2400" b="1" spc="95" dirty="0">
                <a:solidFill>
                  <a:srgbClr val="3328B9"/>
                </a:solidFill>
                <a:latin typeface="Trebuchet MS"/>
                <a:cs typeface="Trebuchet MS"/>
              </a:rPr>
              <a:t>the</a:t>
            </a:r>
            <a:r>
              <a:rPr sz="2400" b="1" spc="-204" dirty="0">
                <a:solidFill>
                  <a:srgbClr val="3328B9"/>
                </a:solidFill>
                <a:latin typeface="Trebuchet MS"/>
                <a:cs typeface="Trebuchet MS"/>
              </a:rPr>
              <a:t> </a:t>
            </a:r>
            <a:r>
              <a:rPr sz="2400" b="1" spc="130" dirty="0">
                <a:solidFill>
                  <a:srgbClr val="3328B9"/>
                </a:solidFill>
                <a:latin typeface="Trebuchet MS"/>
                <a:cs typeface="Trebuchet MS"/>
              </a:rPr>
              <a:t>shortest</a:t>
            </a:r>
            <a:r>
              <a:rPr sz="2400" b="1" spc="-204" dirty="0">
                <a:solidFill>
                  <a:srgbClr val="3328B9"/>
                </a:solidFill>
                <a:latin typeface="Trebuchet MS"/>
                <a:cs typeface="Trebuchet MS"/>
              </a:rPr>
              <a:t> </a:t>
            </a:r>
            <a:r>
              <a:rPr sz="2400" b="1" spc="215" dirty="0">
                <a:solidFill>
                  <a:srgbClr val="3328B9"/>
                </a:solidFill>
                <a:latin typeface="Trebuchet MS"/>
                <a:cs typeface="Trebuchet MS"/>
              </a:rPr>
              <a:t>average</a:t>
            </a:r>
            <a:r>
              <a:rPr sz="2400" b="1" spc="-204" dirty="0">
                <a:solidFill>
                  <a:srgbClr val="3328B9"/>
                </a:solidFill>
                <a:latin typeface="Trebuchet MS"/>
                <a:cs typeface="Trebuchet MS"/>
              </a:rPr>
              <a:t> </a:t>
            </a:r>
            <a:r>
              <a:rPr sz="2400" b="1" spc="105" dirty="0">
                <a:solidFill>
                  <a:srgbClr val="3328B9"/>
                </a:solidFill>
                <a:latin typeface="Trebuchet MS"/>
                <a:cs typeface="Trebuchet MS"/>
              </a:rPr>
              <a:t>delivery</a:t>
            </a:r>
            <a:r>
              <a:rPr sz="2400" b="1" spc="-210" dirty="0">
                <a:solidFill>
                  <a:srgbClr val="3328B9"/>
                </a:solidFill>
                <a:latin typeface="Trebuchet MS"/>
                <a:cs typeface="Trebuchet MS"/>
              </a:rPr>
              <a:t> </a:t>
            </a:r>
            <a:r>
              <a:rPr sz="2400" b="1" spc="140" dirty="0">
                <a:solidFill>
                  <a:srgbClr val="3328B9"/>
                </a:solidFill>
                <a:latin typeface="Trebuchet MS"/>
                <a:cs typeface="Trebuchet MS"/>
              </a:rPr>
              <a:t>time</a:t>
            </a:r>
            <a:r>
              <a:rPr sz="2400" b="1" spc="-204" dirty="0">
                <a:solidFill>
                  <a:srgbClr val="3328B9"/>
                </a:solidFill>
                <a:latin typeface="Trebuchet MS"/>
                <a:cs typeface="Trebuchet MS"/>
              </a:rPr>
              <a:t> </a:t>
            </a:r>
            <a:r>
              <a:rPr sz="2400" b="1" spc="175" dirty="0">
                <a:solidFill>
                  <a:srgbClr val="3328B9"/>
                </a:solidFill>
                <a:latin typeface="Trebuchet MS"/>
                <a:cs typeface="Trebuchet MS"/>
              </a:rPr>
              <a:t>at</a:t>
            </a:r>
            <a:r>
              <a:rPr sz="2400" b="1" spc="-204" dirty="0">
                <a:solidFill>
                  <a:srgbClr val="3328B9"/>
                </a:solidFill>
                <a:latin typeface="Trebuchet MS"/>
                <a:cs typeface="Trebuchet MS"/>
              </a:rPr>
              <a:t> </a:t>
            </a:r>
            <a:r>
              <a:rPr sz="2400" b="1" spc="-195" dirty="0">
                <a:solidFill>
                  <a:srgbClr val="3328B9"/>
                </a:solidFill>
                <a:latin typeface="Trebuchet MS"/>
                <a:cs typeface="Trebuchet MS"/>
              </a:rPr>
              <a:t>10.7</a:t>
            </a:r>
            <a:r>
              <a:rPr sz="2400" b="1" spc="-210" dirty="0">
                <a:solidFill>
                  <a:srgbClr val="3328B9"/>
                </a:solidFill>
                <a:latin typeface="Trebuchet MS"/>
                <a:cs typeface="Trebuchet MS"/>
              </a:rPr>
              <a:t> </a:t>
            </a:r>
            <a:r>
              <a:rPr sz="2400" b="1" spc="165" dirty="0">
                <a:solidFill>
                  <a:srgbClr val="3328B9"/>
                </a:solidFill>
                <a:latin typeface="Trebuchet MS"/>
                <a:cs typeface="Trebuchet MS"/>
              </a:rPr>
              <a:t>days.</a:t>
            </a:r>
            <a:endParaRPr sz="2400">
              <a:latin typeface="Trebuchet MS"/>
              <a:cs typeface="Trebuchet MS"/>
            </a:endParaRPr>
          </a:p>
          <a:p>
            <a:pPr marL="530225" marR="269875">
              <a:lnSpc>
                <a:spcPts val="4720"/>
              </a:lnSpc>
              <a:spcBef>
                <a:spcPts val="470"/>
              </a:spcBef>
            </a:pPr>
            <a:r>
              <a:rPr sz="2400" spc="-40" dirty="0">
                <a:solidFill>
                  <a:srgbClr val="3328B9"/>
                </a:solidFill>
                <a:latin typeface="Lucida Sans Unicode"/>
                <a:cs typeface="Lucida Sans Unicode"/>
              </a:rPr>
              <a:t>This</a:t>
            </a:r>
            <a:r>
              <a:rPr sz="2400" spc="-125" dirty="0">
                <a:solidFill>
                  <a:srgbClr val="3328B9"/>
                </a:solidFill>
                <a:latin typeface="Lucida Sans Unicode"/>
                <a:cs typeface="Lucida Sans Unicode"/>
              </a:rPr>
              <a:t> </a:t>
            </a:r>
            <a:r>
              <a:rPr sz="2400" dirty="0">
                <a:solidFill>
                  <a:srgbClr val="3328B9"/>
                </a:solidFill>
                <a:latin typeface="Lucida Sans Unicode"/>
                <a:cs typeface="Lucida Sans Unicode"/>
              </a:rPr>
              <a:t>region's</a:t>
            </a:r>
            <a:r>
              <a:rPr sz="2400" spc="-125" dirty="0">
                <a:solidFill>
                  <a:srgbClr val="3328B9"/>
                </a:solidFill>
                <a:latin typeface="Lucida Sans Unicode"/>
                <a:cs typeface="Lucida Sans Unicode"/>
              </a:rPr>
              <a:t> </a:t>
            </a:r>
            <a:r>
              <a:rPr sz="2400" spc="60" dirty="0">
                <a:solidFill>
                  <a:srgbClr val="3328B9"/>
                </a:solidFill>
                <a:latin typeface="Lucida Sans Unicode"/>
                <a:cs typeface="Lucida Sans Unicode"/>
              </a:rPr>
              <a:t>operational</a:t>
            </a:r>
            <a:r>
              <a:rPr sz="2400" spc="-120" dirty="0">
                <a:solidFill>
                  <a:srgbClr val="3328B9"/>
                </a:solidFill>
                <a:latin typeface="Lucida Sans Unicode"/>
                <a:cs typeface="Lucida Sans Unicode"/>
              </a:rPr>
              <a:t> </a:t>
            </a:r>
            <a:r>
              <a:rPr sz="2400" spc="85" dirty="0">
                <a:solidFill>
                  <a:srgbClr val="3328B9"/>
                </a:solidFill>
                <a:latin typeface="Lucida Sans Unicode"/>
                <a:cs typeface="Lucida Sans Unicode"/>
              </a:rPr>
              <a:t>model</a:t>
            </a:r>
            <a:r>
              <a:rPr sz="2400" spc="-125" dirty="0">
                <a:solidFill>
                  <a:srgbClr val="3328B9"/>
                </a:solidFill>
                <a:latin typeface="Lucida Sans Unicode"/>
                <a:cs typeface="Lucida Sans Unicode"/>
              </a:rPr>
              <a:t> </a:t>
            </a:r>
            <a:r>
              <a:rPr sz="2400" spc="180" dirty="0">
                <a:solidFill>
                  <a:srgbClr val="3328B9"/>
                </a:solidFill>
                <a:latin typeface="Lucida Sans Unicode"/>
                <a:cs typeface="Lucida Sans Unicode"/>
              </a:rPr>
              <a:t>can</a:t>
            </a:r>
            <a:r>
              <a:rPr sz="2400" spc="-120" dirty="0">
                <a:solidFill>
                  <a:srgbClr val="3328B9"/>
                </a:solidFill>
                <a:latin typeface="Lucida Sans Unicode"/>
                <a:cs typeface="Lucida Sans Unicode"/>
              </a:rPr>
              <a:t> </a:t>
            </a:r>
            <a:r>
              <a:rPr sz="2400" spc="70" dirty="0">
                <a:solidFill>
                  <a:srgbClr val="3328B9"/>
                </a:solidFill>
                <a:latin typeface="Lucida Sans Unicode"/>
                <a:cs typeface="Lucida Sans Unicode"/>
              </a:rPr>
              <a:t>serve</a:t>
            </a:r>
            <a:r>
              <a:rPr sz="2400" spc="-125" dirty="0">
                <a:solidFill>
                  <a:srgbClr val="3328B9"/>
                </a:solidFill>
                <a:latin typeface="Lucida Sans Unicode"/>
                <a:cs typeface="Lucida Sans Unicode"/>
              </a:rPr>
              <a:t> </a:t>
            </a:r>
            <a:r>
              <a:rPr sz="2400" spc="165" dirty="0">
                <a:solidFill>
                  <a:srgbClr val="3328B9"/>
                </a:solidFill>
                <a:latin typeface="Lucida Sans Unicode"/>
                <a:cs typeface="Lucida Sans Unicode"/>
              </a:rPr>
              <a:t>as</a:t>
            </a:r>
            <a:r>
              <a:rPr sz="2400" spc="-120" dirty="0">
                <a:solidFill>
                  <a:srgbClr val="3328B9"/>
                </a:solidFill>
                <a:latin typeface="Lucida Sans Unicode"/>
                <a:cs typeface="Lucida Sans Unicode"/>
              </a:rPr>
              <a:t> </a:t>
            </a:r>
            <a:r>
              <a:rPr sz="2400" spc="290" dirty="0">
                <a:solidFill>
                  <a:srgbClr val="3328B9"/>
                </a:solidFill>
                <a:latin typeface="Lucida Sans Unicode"/>
                <a:cs typeface="Lucida Sans Unicode"/>
              </a:rPr>
              <a:t>a</a:t>
            </a:r>
            <a:r>
              <a:rPr sz="2400" spc="-125" dirty="0">
                <a:solidFill>
                  <a:srgbClr val="3328B9"/>
                </a:solidFill>
                <a:latin typeface="Lucida Sans Unicode"/>
                <a:cs typeface="Lucida Sans Unicode"/>
              </a:rPr>
              <a:t> </a:t>
            </a:r>
            <a:r>
              <a:rPr sz="2400" spc="100" dirty="0">
                <a:solidFill>
                  <a:srgbClr val="3328B9"/>
                </a:solidFill>
                <a:latin typeface="Lucida Sans Unicode"/>
                <a:cs typeface="Lucida Sans Unicode"/>
              </a:rPr>
              <a:t>benchmark</a:t>
            </a:r>
            <a:r>
              <a:rPr sz="2400" spc="-120" dirty="0">
                <a:solidFill>
                  <a:srgbClr val="3328B9"/>
                </a:solidFill>
                <a:latin typeface="Lucida Sans Unicode"/>
                <a:cs typeface="Lucida Sans Unicode"/>
              </a:rPr>
              <a:t> </a:t>
            </a:r>
            <a:r>
              <a:rPr sz="2400" spc="-45" dirty="0">
                <a:solidFill>
                  <a:srgbClr val="3328B9"/>
                </a:solidFill>
                <a:latin typeface="Lucida Sans Unicode"/>
                <a:cs typeface="Lucida Sans Unicode"/>
              </a:rPr>
              <a:t>for</a:t>
            </a:r>
            <a:r>
              <a:rPr sz="2400" spc="-125" dirty="0">
                <a:solidFill>
                  <a:srgbClr val="3328B9"/>
                </a:solidFill>
                <a:latin typeface="Lucida Sans Unicode"/>
                <a:cs typeface="Lucida Sans Unicode"/>
              </a:rPr>
              <a:t> </a:t>
            </a:r>
            <a:r>
              <a:rPr sz="2400" spc="50" dirty="0">
                <a:solidFill>
                  <a:srgbClr val="3328B9"/>
                </a:solidFill>
                <a:latin typeface="Lucida Sans Unicode"/>
                <a:cs typeface="Lucida Sans Unicode"/>
              </a:rPr>
              <a:t>improving</a:t>
            </a:r>
            <a:r>
              <a:rPr sz="2400" spc="-125" dirty="0">
                <a:solidFill>
                  <a:srgbClr val="3328B9"/>
                </a:solidFill>
                <a:latin typeface="Lucida Sans Unicode"/>
                <a:cs typeface="Lucida Sans Unicode"/>
              </a:rPr>
              <a:t> </a:t>
            </a:r>
            <a:r>
              <a:rPr sz="2400" spc="50" dirty="0">
                <a:solidFill>
                  <a:srgbClr val="3328B9"/>
                </a:solidFill>
                <a:latin typeface="Lucida Sans Unicode"/>
                <a:cs typeface="Lucida Sans Unicode"/>
              </a:rPr>
              <a:t>delivery</a:t>
            </a:r>
            <a:r>
              <a:rPr sz="2400" spc="-120" dirty="0">
                <a:solidFill>
                  <a:srgbClr val="3328B9"/>
                </a:solidFill>
                <a:latin typeface="Lucida Sans Unicode"/>
                <a:cs typeface="Lucida Sans Unicode"/>
              </a:rPr>
              <a:t> </a:t>
            </a:r>
            <a:r>
              <a:rPr sz="2400" spc="65" dirty="0">
                <a:solidFill>
                  <a:srgbClr val="3328B9"/>
                </a:solidFill>
                <a:latin typeface="Lucida Sans Unicode"/>
                <a:cs typeface="Lucida Sans Unicode"/>
              </a:rPr>
              <a:t>times</a:t>
            </a:r>
            <a:r>
              <a:rPr sz="2400" spc="-125" dirty="0">
                <a:solidFill>
                  <a:srgbClr val="3328B9"/>
                </a:solidFill>
                <a:latin typeface="Lucida Sans Unicode"/>
                <a:cs typeface="Lucida Sans Unicode"/>
              </a:rPr>
              <a:t> </a:t>
            </a:r>
            <a:r>
              <a:rPr sz="2400" spc="90" dirty="0">
                <a:solidFill>
                  <a:srgbClr val="3328B9"/>
                </a:solidFill>
                <a:latin typeface="Lucida Sans Unicode"/>
                <a:cs typeface="Lucida Sans Unicode"/>
              </a:rPr>
              <a:t>across</a:t>
            </a:r>
            <a:r>
              <a:rPr sz="2400" spc="-120" dirty="0">
                <a:solidFill>
                  <a:srgbClr val="3328B9"/>
                </a:solidFill>
                <a:latin typeface="Lucida Sans Unicode"/>
                <a:cs typeface="Lucida Sans Unicode"/>
              </a:rPr>
              <a:t> </a:t>
            </a:r>
            <a:r>
              <a:rPr sz="2400" spc="-20" dirty="0">
                <a:solidFill>
                  <a:srgbClr val="3328B9"/>
                </a:solidFill>
                <a:latin typeface="Lucida Sans Unicode"/>
                <a:cs typeface="Lucida Sans Unicode"/>
              </a:rPr>
              <a:t>other </a:t>
            </a:r>
            <a:r>
              <a:rPr sz="2400" spc="-10" dirty="0">
                <a:solidFill>
                  <a:srgbClr val="3328B9"/>
                </a:solidFill>
                <a:latin typeface="Lucida Sans Unicode"/>
                <a:cs typeface="Lucida Sans Unicode"/>
              </a:rPr>
              <a:t>regions.</a:t>
            </a:r>
            <a:endParaRPr sz="2400">
              <a:latin typeface="Lucida Sans Unicode"/>
              <a:cs typeface="Lucida Sans Unicode"/>
            </a:endParaRPr>
          </a:p>
          <a:p>
            <a:pPr>
              <a:lnSpc>
                <a:spcPct val="100000"/>
              </a:lnSpc>
              <a:spcBef>
                <a:spcPts val="2420"/>
              </a:spcBef>
            </a:pPr>
            <a:endParaRPr sz="2400">
              <a:latin typeface="Lucida Sans Unicode"/>
              <a:cs typeface="Lucida Sans Unicode"/>
            </a:endParaRPr>
          </a:p>
          <a:p>
            <a:pPr marL="346710" indent="-334010">
              <a:lnSpc>
                <a:spcPct val="100000"/>
              </a:lnSpc>
              <a:buSzPct val="68750"/>
              <a:buAutoNum type="arabicPeriod" startAt="3"/>
              <a:tabLst>
                <a:tab pos="346710" algn="l"/>
              </a:tabLst>
            </a:pPr>
            <a:r>
              <a:rPr sz="2400" b="1" spc="195" dirty="0">
                <a:solidFill>
                  <a:srgbClr val="3328B9"/>
                </a:solidFill>
                <a:latin typeface="Trebuchet MS"/>
                <a:cs typeface="Trebuchet MS"/>
              </a:rPr>
              <a:t>Average</a:t>
            </a:r>
            <a:r>
              <a:rPr sz="2400" b="1" spc="-204" dirty="0">
                <a:solidFill>
                  <a:srgbClr val="3328B9"/>
                </a:solidFill>
                <a:latin typeface="Trebuchet MS"/>
                <a:cs typeface="Trebuchet MS"/>
              </a:rPr>
              <a:t> </a:t>
            </a:r>
            <a:r>
              <a:rPr sz="2400" b="1" spc="100" dirty="0">
                <a:solidFill>
                  <a:srgbClr val="3328B9"/>
                </a:solidFill>
                <a:latin typeface="Trebuchet MS"/>
                <a:cs typeface="Trebuchet MS"/>
              </a:rPr>
              <a:t>Delivery</a:t>
            </a:r>
            <a:r>
              <a:rPr sz="2400" b="1" spc="-200" dirty="0">
                <a:solidFill>
                  <a:srgbClr val="3328B9"/>
                </a:solidFill>
                <a:latin typeface="Trebuchet MS"/>
                <a:cs typeface="Trebuchet MS"/>
              </a:rPr>
              <a:t> </a:t>
            </a:r>
            <a:r>
              <a:rPr sz="2400" b="1" spc="120" dirty="0">
                <a:solidFill>
                  <a:srgbClr val="3328B9"/>
                </a:solidFill>
                <a:latin typeface="Trebuchet MS"/>
                <a:cs typeface="Trebuchet MS"/>
              </a:rPr>
              <a:t>Time</a:t>
            </a:r>
            <a:r>
              <a:rPr sz="2400" b="1" spc="-200" dirty="0">
                <a:solidFill>
                  <a:srgbClr val="3328B9"/>
                </a:solidFill>
                <a:latin typeface="Trebuchet MS"/>
                <a:cs typeface="Trebuchet MS"/>
              </a:rPr>
              <a:t> </a:t>
            </a:r>
            <a:r>
              <a:rPr sz="2400" b="1" spc="160" dirty="0">
                <a:solidFill>
                  <a:srgbClr val="3328B9"/>
                </a:solidFill>
                <a:latin typeface="Trebuchet MS"/>
                <a:cs typeface="Trebuchet MS"/>
              </a:rPr>
              <a:t>increased</a:t>
            </a:r>
            <a:r>
              <a:rPr sz="2400" b="1" spc="-200" dirty="0">
                <a:solidFill>
                  <a:srgbClr val="3328B9"/>
                </a:solidFill>
                <a:latin typeface="Trebuchet MS"/>
                <a:cs typeface="Trebuchet MS"/>
              </a:rPr>
              <a:t> </a:t>
            </a:r>
            <a:r>
              <a:rPr sz="2400" b="1" spc="135" dirty="0">
                <a:solidFill>
                  <a:srgbClr val="3328B9"/>
                </a:solidFill>
                <a:latin typeface="Trebuchet MS"/>
                <a:cs typeface="Trebuchet MS"/>
              </a:rPr>
              <a:t>significantly</a:t>
            </a:r>
            <a:r>
              <a:rPr sz="2400" b="1" spc="-204" dirty="0">
                <a:solidFill>
                  <a:srgbClr val="3328B9"/>
                </a:solidFill>
                <a:latin typeface="Trebuchet MS"/>
                <a:cs typeface="Trebuchet MS"/>
              </a:rPr>
              <a:t> </a:t>
            </a:r>
            <a:r>
              <a:rPr sz="2400" b="1" spc="90" dirty="0">
                <a:solidFill>
                  <a:srgbClr val="3328B9"/>
                </a:solidFill>
                <a:latin typeface="Trebuchet MS"/>
                <a:cs typeface="Trebuchet MS"/>
              </a:rPr>
              <a:t>in</a:t>
            </a:r>
            <a:r>
              <a:rPr sz="2400" b="1" spc="-200" dirty="0">
                <a:solidFill>
                  <a:srgbClr val="3328B9"/>
                </a:solidFill>
                <a:latin typeface="Trebuchet MS"/>
                <a:cs typeface="Trebuchet MS"/>
              </a:rPr>
              <a:t> </a:t>
            </a:r>
            <a:r>
              <a:rPr sz="2400" b="1" spc="-30" dirty="0">
                <a:solidFill>
                  <a:srgbClr val="3328B9"/>
                </a:solidFill>
                <a:latin typeface="Trebuchet MS"/>
                <a:cs typeface="Trebuchet MS"/>
              </a:rPr>
              <a:t>Q2,</a:t>
            </a:r>
            <a:r>
              <a:rPr sz="2400" b="1" spc="-200" dirty="0">
                <a:solidFill>
                  <a:srgbClr val="3328B9"/>
                </a:solidFill>
                <a:latin typeface="Trebuchet MS"/>
                <a:cs typeface="Trebuchet MS"/>
              </a:rPr>
              <a:t> </a:t>
            </a:r>
            <a:r>
              <a:rPr sz="2400" b="1" spc="90" dirty="0">
                <a:solidFill>
                  <a:srgbClr val="3328B9"/>
                </a:solidFill>
                <a:latin typeface="Trebuchet MS"/>
                <a:cs typeface="Trebuchet MS"/>
              </a:rPr>
              <a:t>with</a:t>
            </a:r>
            <a:r>
              <a:rPr sz="2400" b="1" spc="-200" dirty="0">
                <a:solidFill>
                  <a:srgbClr val="3328B9"/>
                </a:solidFill>
                <a:latin typeface="Trebuchet MS"/>
                <a:cs typeface="Trebuchet MS"/>
              </a:rPr>
              <a:t> </a:t>
            </a:r>
            <a:r>
              <a:rPr sz="2400" b="1" spc="340" dirty="0">
                <a:solidFill>
                  <a:srgbClr val="3328B9"/>
                </a:solidFill>
                <a:latin typeface="Trebuchet MS"/>
                <a:cs typeface="Trebuchet MS"/>
              </a:rPr>
              <a:t>a</a:t>
            </a:r>
            <a:r>
              <a:rPr sz="2400" b="1" spc="-204" dirty="0">
                <a:solidFill>
                  <a:srgbClr val="3328B9"/>
                </a:solidFill>
                <a:latin typeface="Trebuchet MS"/>
                <a:cs typeface="Trebuchet MS"/>
              </a:rPr>
              <a:t> </a:t>
            </a:r>
            <a:r>
              <a:rPr sz="2400" b="1" spc="295" dirty="0">
                <a:solidFill>
                  <a:srgbClr val="3328B9"/>
                </a:solidFill>
                <a:latin typeface="Trebuchet MS"/>
                <a:cs typeface="Trebuchet MS"/>
              </a:rPr>
              <a:t>max</a:t>
            </a:r>
            <a:r>
              <a:rPr sz="2400" b="1" spc="-200" dirty="0">
                <a:solidFill>
                  <a:srgbClr val="3328B9"/>
                </a:solidFill>
                <a:latin typeface="Trebuchet MS"/>
                <a:cs typeface="Trebuchet MS"/>
              </a:rPr>
              <a:t> </a:t>
            </a:r>
            <a:r>
              <a:rPr sz="2400" b="1" spc="105" dirty="0">
                <a:solidFill>
                  <a:srgbClr val="3328B9"/>
                </a:solidFill>
                <a:latin typeface="Trebuchet MS"/>
                <a:cs typeface="Trebuchet MS"/>
              </a:rPr>
              <a:t>delivery</a:t>
            </a:r>
            <a:r>
              <a:rPr sz="2400" b="1" spc="-200" dirty="0">
                <a:solidFill>
                  <a:srgbClr val="3328B9"/>
                </a:solidFill>
                <a:latin typeface="Trebuchet MS"/>
                <a:cs typeface="Trebuchet MS"/>
              </a:rPr>
              <a:t> </a:t>
            </a:r>
            <a:r>
              <a:rPr sz="2400" b="1" spc="140" dirty="0">
                <a:solidFill>
                  <a:srgbClr val="3328B9"/>
                </a:solidFill>
                <a:latin typeface="Trebuchet MS"/>
                <a:cs typeface="Trebuchet MS"/>
              </a:rPr>
              <a:t>time</a:t>
            </a:r>
            <a:r>
              <a:rPr sz="2400" b="1" spc="-200" dirty="0">
                <a:solidFill>
                  <a:srgbClr val="3328B9"/>
                </a:solidFill>
                <a:latin typeface="Trebuchet MS"/>
                <a:cs typeface="Trebuchet MS"/>
              </a:rPr>
              <a:t> </a:t>
            </a:r>
            <a:r>
              <a:rPr sz="2400" b="1" spc="65" dirty="0">
                <a:solidFill>
                  <a:srgbClr val="3328B9"/>
                </a:solidFill>
                <a:latin typeface="Trebuchet MS"/>
                <a:cs typeface="Trebuchet MS"/>
              </a:rPr>
              <a:t>of</a:t>
            </a:r>
            <a:r>
              <a:rPr sz="2400" b="1" spc="-200" dirty="0">
                <a:solidFill>
                  <a:srgbClr val="3328B9"/>
                </a:solidFill>
                <a:latin typeface="Trebuchet MS"/>
                <a:cs typeface="Trebuchet MS"/>
              </a:rPr>
              <a:t> </a:t>
            </a:r>
            <a:r>
              <a:rPr sz="2400" b="1" spc="-150" dirty="0">
                <a:solidFill>
                  <a:srgbClr val="3328B9"/>
                </a:solidFill>
                <a:latin typeface="Trebuchet MS"/>
                <a:cs typeface="Trebuchet MS"/>
              </a:rPr>
              <a:t>210</a:t>
            </a:r>
            <a:r>
              <a:rPr sz="2400" b="1" spc="-204" dirty="0">
                <a:solidFill>
                  <a:srgbClr val="3328B9"/>
                </a:solidFill>
                <a:latin typeface="Trebuchet MS"/>
                <a:cs typeface="Trebuchet MS"/>
              </a:rPr>
              <a:t> </a:t>
            </a:r>
            <a:r>
              <a:rPr sz="2400" b="1" spc="155" dirty="0">
                <a:solidFill>
                  <a:srgbClr val="3328B9"/>
                </a:solidFill>
                <a:latin typeface="Trebuchet MS"/>
                <a:cs typeface="Trebuchet MS"/>
              </a:rPr>
              <a:t>days.</a:t>
            </a:r>
            <a:endParaRPr sz="2400">
              <a:latin typeface="Trebuchet MS"/>
              <a:cs typeface="Trebuchet MS"/>
            </a:endParaRPr>
          </a:p>
          <a:p>
            <a:pPr marL="530225" marR="5080">
              <a:lnSpc>
                <a:spcPts val="4730"/>
              </a:lnSpc>
              <a:spcBef>
                <a:spcPts val="464"/>
              </a:spcBef>
            </a:pPr>
            <a:r>
              <a:rPr sz="2400" spc="-40" dirty="0">
                <a:solidFill>
                  <a:srgbClr val="3328B9"/>
                </a:solidFill>
                <a:latin typeface="Lucida Sans Unicode"/>
                <a:cs typeface="Lucida Sans Unicode"/>
              </a:rPr>
              <a:t>This</a:t>
            </a:r>
            <a:r>
              <a:rPr sz="2400" spc="-10" dirty="0">
                <a:solidFill>
                  <a:srgbClr val="3328B9"/>
                </a:solidFill>
                <a:latin typeface="Lucida Sans Unicode"/>
                <a:cs typeface="Lucida Sans Unicode"/>
              </a:rPr>
              <a:t> </a:t>
            </a:r>
            <a:r>
              <a:rPr sz="2400" dirty="0">
                <a:solidFill>
                  <a:srgbClr val="3328B9"/>
                </a:solidFill>
                <a:latin typeface="Lucida Sans Unicode"/>
                <a:cs typeface="Lucida Sans Unicode"/>
              </a:rPr>
              <a:t>spike</a:t>
            </a:r>
            <a:r>
              <a:rPr sz="2400" spc="-10" dirty="0">
                <a:solidFill>
                  <a:srgbClr val="3328B9"/>
                </a:solidFill>
                <a:latin typeface="Lucida Sans Unicode"/>
                <a:cs typeface="Lucida Sans Unicode"/>
              </a:rPr>
              <a:t> </a:t>
            </a:r>
            <a:r>
              <a:rPr sz="2400" spc="65" dirty="0">
                <a:solidFill>
                  <a:srgbClr val="3328B9"/>
                </a:solidFill>
                <a:latin typeface="Lucida Sans Unicode"/>
                <a:cs typeface="Lucida Sans Unicode"/>
              </a:rPr>
              <a:t>suggests</a:t>
            </a:r>
            <a:r>
              <a:rPr sz="2400" spc="-10" dirty="0">
                <a:solidFill>
                  <a:srgbClr val="3328B9"/>
                </a:solidFill>
                <a:latin typeface="Lucida Sans Unicode"/>
                <a:cs typeface="Lucida Sans Unicode"/>
              </a:rPr>
              <a:t> </a:t>
            </a:r>
            <a:r>
              <a:rPr sz="2400" dirty="0">
                <a:solidFill>
                  <a:srgbClr val="3328B9"/>
                </a:solidFill>
                <a:latin typeface="Lucida Sans Unicode"/>
                <a:cs typeface="Lucida Sans Unicode"/>
              </a:rPr>
              <a:t>logistical</a:t>
            </a:r>
            <a:r>
              <a:rPr sz="2400" spc="-5" dirty="0">
                <a:solidFill>
                  <a:srgbClr val="3328B9"/>
                </a:solidFill>
                <a:latin typeface="Lucida Sans Unicode"/>
                <a:cs typeface="Lucida Sans Unicode"/>
              </a:rPr>
              <a:t> </a:t>
            </a:r>
            <a:r>
              <a:rPr sz="2400" dirty="0">
                <a:solidFill>
                  <a:srgbClr val="3328B9"/>
                </a:solidFill>
                <a:latin typeface="Lucida Sans Unicode"/>
                <a:cs typeface="Lucida Sans Unicode"/>
              </a:rPr>
              <a:t>inefficiencies</a:t>
            </a:r>
            <a:r>
              <a:rPr sz="2400" spc="-10" dirty="0">
                <a:solidFill>
                  <a:srgbClr val="3328B9"/>
                </a:solidFill>
                <a:latin typeface="Lucida Sans Unicode"/>
                <a:cs typeface="Lucida Sans Unicode"/>
              </a:rPr>
              <a:t> </a:t>
            </a:r>
            <a:r>
              <a:rPr sz="2400" dirty="0">
                <a:solidFill>
                  <a:srgbClr val="3328B9"/>
                </a:solidFill>
                <a:latin typeface="Lucida Sans Unicode"/>
                <a:cs typeface="Lucida Sans Unicode"/>
              </a:rPr>
              <a:t>during</a:t>
            </a:r>
            <a:r>
              <a:rPr sz="2400" spc="-10" dirty="0">
                <a:solidFill>
                  <a:srgbClr val="3328B9"/>
                </a:solidFill>
                <a:latin typeface="Lucida Sans Unicode"/>
                <a:cs typeface="Lucida Sans Unicode"/>
              </a:rPr>
              <a:t> </a:t>
            </a:r>
            <a:r>
              <a:rPr sz="2400" spc="105" dirty="0">
                <a:solidFill>
                  <a:srgbClr val="3328B9"/>
                </a:solidFill>
                <a:latin typeface="Lucida Sans Unicode"/>
                <a:cs typeface="Lucida Sans Unicode"/>
              </a:rPr>
              <a:t>peak</a:t>
            </a:r>
            <a:r>
              <a:rPr sz="2400" spc="-5" dirty="0">
                <a:solidFill>
                  <a:srgbClr val="3328B9"/>
                </a:solidFill>
                <a:latin typeface="Lucida Sans Unicode"/>
                <a:cs typeface="Lucida Sans Unicode"/>
              </a:rPr>
              <a:t> </a:t>
            </a:r>
            <a:r>
              <a:rPr sz="2400" dirty="0">
                <a:solidFill>
                  <a:srgbClr val="3328B9"/>
                </a:solidFill>
                <a:latin typeface="Lucida Sans Unicode"/>
                <a:cs typeface="Lucida Sans Unicode"/>
              </a:rPr>
              <a:t>periods,</a:t>
            </a:r>
            <a:r>
              <a:rPr sz="2400" spc="-10" dirty="0">
                <a:solidFill>
                  <a:srgbClr val="3328B9"/>
                </a:solidFill>
                <a:latin typeface="Lucida Sans Unicode"/>
                <a:cs typeface="Lucida Sans Unicode"/>
              </a:rPr>
              <a:t> </a:t>
            </a:r>
            <a:r>
              <a:rPr sz="2400" dirty="0">
                <a:solidFill>
                  <a:srgbClr val="3328B9"/>
                </a:solidFill>
                <a:latin typeface="Lucida Sans Unicode"/>
                <a:cs typeface="Lucida Sans Unicode"/>
              </a:rPr>
              <a:t>possibly</a:t>
            </a:r>
            <a:r>
              <a:rPr sz="2400" spc="-10" dirty="0">
                <a:solidFill>
                  <a:srgbClr val="3328B9"/>
                </a:solidFill>
                <a:latin typeface="Lucida Sans Unicode"/>
                <a:cs typeface="Lucida Sans Unicode"/>
              </a:rPr>
              <a:t> </a:t>
            </a:r>
            <a:r>
              <a:rPr sz="2400" spc="95" dirty="0">
                <a:solidFill>
                  <a:srgbClr val="3328B9"/>
                </a:solidFill>
                <a:latin typeface="Lucida Sans Unicode"/>
                <a:cs typeface="Lucida Sans Unicode"/>
              </a:rPr>
              <a:t>due</a:t>
            </a:r>
            <a:r>
              <a:rPr sz="2400" spc="-10" dirty="0">
                <a:solidFill>
                  <a:srgbClr val="3328B9"/>
                </a:solidFill>
                <a:latin typeface="Lucida Sans Unicode"/>
                <a:cs typeface="Lucida Sans Unicode"/>
              </a:rPr>
              <a:t> </a:t>
            </a:r>
            <a:r>
              <a:rPr sz="2400" dirty="0">
                <a:solidFill>
                  <a:srgbClr val="3328B9"/>
                </a:solidFill>
                <a:latin typeface="Lucida Sans Unicode"/>
                <a:cs typeface="Lucida Sans Unicode"/>
              </a:rPr>
              <a:t>to</a:t>
            </a:r>
            <a:r>
              <a:rPr sz="2400" spc="-5" dirty="0">
                <a:solidFill>
                  <a:srgbClr val="3328B9"/>
                </a:solidFill>
                <a:latin typeface="Lucida Sans Unicode"/>
                <a:cs typeface="Lucida Sans Unicode"/>
              </a:rPr>
              <a:t> </a:t>
            </a:r>
            <a:r>
              <a:rPr sz="2400" dirty="0">
                <a:solidFill>
                  <a:srgbClr val="3328B9"/>
                </a:solidFill>
                <a:latin typeface="Lucida Sans Unicode"/>
                <a:cs typeface="Lucida Sans Unicode"/>
              </a:rPr>
              <a:t>high</a:t>
            </a:r>
            <a:r>
              <a:rPr sz="2400" spc="-10" dirty="0">
                <a:solidFill>
                  <a:srgbClr val="3328B9"/>
                </a:solidFill>
                <a:latin typeface="Lucida Sans Unicode"/>
                <a:cs typeface="Lucida Sans Unicode"/>
              </a:rPr>
              <a:t> </a:t>
            </a:r>
            <a:r>
              <a:rPr sz="2400" dirty="0">
                <a:solidFill>
                  <a:srgbClr val="3328B9"/>
                </a:solidFill>
                <a:latin typeface="Lucida Sans Unicode"/>
                <a:cs typeface="Lucida Sans Unicode"/>
              </a:rPr>
              <a:t>order</a:t>
            </a:r>
            <a:r>
              <a:rPr sz="2400" spc="-10" dirty="0">
                <a:solidFill>
                  <a:srgbClr val="3328B9"/>
                </a:solidFill>
                <a:latin typeface="Lucida Sans Unicode"/>
                <a:cs typeface="Lucida Sans Unicode"/>
              </a:rPr>
              <a:t> </a:t>
            </a:r>
            <a:r>
              <a:rPr sz="2400" spc="80" dirty="0">
                <a:solidFill>
                  <a:srgbClr val="3328B9"/>
                </a:solidFill>
                <a:latin typeface="Lucida Sans Unicode"/>
                <a:cs typeface="Lucida Sans Unicode"/>
              </a:rPr>
              <a:t>volumes</a:t>
            </a:r>
            <a:r>
              <a:rPr sz="2400" spc="-5" dirty="0">
                <a:solidFill>
                  <a:srgbClr val="3328B9"/>
                </a:solidFill>
                <a:latin typeface="Lucida Sans Unicode"/>
                <a:cs typeface="Lucida Sans Unicode"/>
              </a:rPr>
              <a:t> </a:t>
            </a:r>
            <a:r>
              <a:rPr sz="2400" spc="-25" dirty="0">
                <a:solidFill>
                  <a:srgbClr val="3328B9"/>
                </a:solidFill>
                <a:latin typeface="Lucida Sans Unicode"/>
                <a:cs typeface="Lucida Sans Unicode"/>
              </a:rPr>
              <a:t>or </a:t>
            </a:r>
            <a:r>
              <a:rPr sz="2400" spc="55" dirty="0">
                <a:solidFill>
                  <a:srgbClr val="3328B9"/>
                </a:solidFill>
                <a:latin typeface="Lucida Sans Unicode"/>
                <a:cs typeface="Lucida Sans Unicode"/>
              </a:rPr>
              <a:t>resource</a:t>
            </a:r>
            <a:r>
              <a:rPr sz="2400" spc="-125" dirty="0">
                <a:solidFill>
                  <a:srgbClr val="3328B9"/>
                </a:solidFill>
                <a:latin typeface="Lucida Sans Unicode"/>
                <a:cs typeface="Lucida Sans Unicode"/>
              </a:rPr>
              <a:t> </a:t>
            </a:r>
            <a:r>
              <a:rPr sz="2400" spc="-10" dirty="0">
                <a:solidFill>
                  <a:srgbClr val="3328B9"/>
                </a:solidFill>
                <a:latin typeface="Lucida Sans Unicode"/>
                <a:cs typeface="Lucida Sans Unicode"/>
              </a:rPr>
              <a:t>shortages.</a:t>
            </a:r>
            <a:endParaRPr sz="2400">
              <a:latin typeface="Lucida Sans Unicode"/>
              <a:cs typeface="Lucida Sans Unicode"/>
            </a:endParaRPr>
          </a:p>
          <a:p>
            <a:pPr marL="530225">
              <a:lnSpc>
                <a:spcPct val="100000"/>
              </a:lnSpc>
              <a:spcBef>
                <a:spcPts val="1370"/>
              </a:spcBef>
            </a:pPr>
            <a:r>
              <a:rPr sz="2400" spc="65" dirty="0">
                <a:solidFill>
                  <a:srgbClr val="3328B9"/>
                </a:solidFill>
                <a:latin typeface="Lucida Sans Unicode"/>
                <a:cs typeface="Lucida Sans Unicode"/>
              </a:rPr>
              <a:t>Actionable</a:t>
            </a:r>
            <a:r>
              <a:rPr sz="2400" spc="-90" dirty="0">
                <a:solidFill>
                  <a:srgbClr val="3328B9"/>
                </a:solidFill>
                <a:latin typeface="Lucida Sans Unicode"/>
                <a:cs typeface="Lucida Sans Unicode"/>
              </a:rPr>
              <a:t> </a:t>
            </a:r>
            <a:r>
              <a:rPr sz="2400" spc="-10" dirty="0">
                <a:solidFill>
                  <a:srgbClr val="3328B9"/>
                </a:solidFill>
                <a:latin typeface="Lucida Sans Unicode"/>
                <a:cs typeface="Lucida Sans Unicode"/>
              </a:rPr>
              <a:t>Insight:</a:t>
            </a:r>
            <a:r>
              <a:rPr sz="2400" spc="-90" dirty="0">
                <a:solidFill>
                  <a:srgbClr val="3328B9"/>
                </a:solidFill>
                <a:latin typeface="Lucida Sans Unicode"/>
                <a:cs typeface="Lucida Sans Unicode"/>
              </a:rPr>
              <a:t> </a:t>
            </a:r>
            <a:r>
              <a:rPr sz="2400" spc="70" dirty="0">
                <a:solidFill>
                  <a:srgbClr val="3328B9"/>
                </a:solidFill>
                <a:latin typeface="Lucida Sans Unicode"/>
                <a:cs typeface="Lucida Sans Unicode"/>
              </a:rPr>
              <a:t>Review</a:t>
            </a:r>
            <a:r>
              <a:rPr sz="2400" spc="-85" dirty="0">
                <a:solidFill>
                  <a:srgbClr val="3328B9"/>
                </a:solidFill>
                <a:latin typeface="Lucida Sans Unicode"/>
                <a:cs typeface="Lucida Sans Unicode"/>
              </a:rPr>
              <a:t> </a:t>
            </a:r>
            <a:r>
              <a:rPr sz="2400" spc="85" dirty="0">
                <a:solidFill>
                  <a:srgbClr val="3328B9"/>
                </a:solidFill>
                <a:latin typeface="Lucida Sans Unicode"/>
                <a:cs typeface="Lucida Sans Unicode"/>
              </a:rPr>
              <a:t>warehouse</a:t>
            </a:r>
            <a:r>
              <a:rPr sz="2400" spc="-90" dirty="0">
                <a:solidFill>
                  <a:srgbClr val="3328B9"/>
                </a:solidFill>
                <a:latin typeface="Lucida Sans Unicode"/>
                <a:cs typeface="Lucida Sans Unicode"/>
              </a:rPr>
              <a:t> </a:t>
            </a:r>
            <a:r>
              <a:rPr sz="2400" dirty="0">
                <a:solidFill>
                  <a:srgbClr val="3328B9"/>
                </a:solidFill>
                <a:latin typeface="Lucida Sans Unicode"/>
                <a:cs typeface="Lucida Sans Unicode"/>
              </a:rPr>
              <a:t>operations,</a:t>
            </a:r>
            <a:r>
              <a:rPr sz="2400" spc="-85" dirty="0">
                <a:solidFill>
                  <a:srgbClr val="3328B9"/>
                </a:solidFill>
                <a:latin typeface="Lucida Sans Unicode"/>
                <a:cs typeface="Lucida Sans Unicode"/>
              </a:rPr>
              <a:t> </a:t>
            </a:r>
            <a:r>
              <a:rPr sz="2400" spc="55" dirty="0">
                <a:solidFill>
                  <a:srgbClr val="3328B9"/>
                </a:solidFill>
                <a:latin typeface="Lucida Sans Unicode"/>
                <a:cs typeface="Lucida Sans Unicode"/>
              </a:rPr>
              <a:t>partner</a:t>
            </a:r>
            <a:r>
              <a:rPr sz="2400" spc="-90" dirty="0">
                <a:solidFill>
                  <a:srgbClr val="3328B9"/>
                </a:solidFill>
                <a:latin typeface="Lucida Sans Unicode"/>
                <a:cs typeface="Lucida Sans Unicode"/>
              </a:rPr>
              <a:t> </a:t>
            </a:r>
            <a:r>
              <a:rPr sz="2400" dirty="0">
                <a:solidFill>
                  <a:srgbClr val="3328B9"/>
                </a:solidFill>
                <a:latin typeface="Lucida Sans Unicode"/>
                <a:cs typeface="Lucida Sans Unicode"/>
              </a:rPr>
              <a:t>with</a:t>
            </a:r>
            <a:r>
              <a:rPr sz="2400" spc="-90" dirty="0">
                <a:solidFill>
                  <a:srgbClr val="3328B9"/>
                </a:solidFill>
                <a:latin typeface="Lucida Sans Unicode"/>
                <a:cs typeface="Lucida Sans Unicode"/>
              </a:rPr>
              <a:t> </a:t>
            </a:r>
            <a:r>
              <a:rPr sz="2400" spc="75" dirty="0">
                <a:solidFill>
                  <a:srgbClr val="3328B9"/>
                </a:solidFill>
                <a:latin typeface="Lucida Sans Unicode"/>
                <a:cs typeface="Lucida Sans Unicode"/>
              </a:rPr>
              <a:t>local</a:t>
            </a:r>
            <a:r>
              <a:rPr sz="2400" spc="-85" dirty="0">
                <a:solidFill>
                  <a:srgbClr val="3328B9"/>
                </a:solidFill>
                <a:latin typeface="Lucida Sans Unicode"/>
                <a:cs typeface="Lucida Sans Unicode"/>
              </a:rPr>
              <a:t> </a:t>
            </a:r>
            <a:r>
              <a:rPr sz="2400" dirty="0">
                <a:solidFill>
                  <a:srgbClr val="3328B9"/>
                </a:solidFill>
                <a:latin typeface="Lucida Sans Unicode"/>
                <a:cs typeface="Lucida Sans Unicode"/>
              </a:rPr>
              <a:t>couriers,</a:t>
            </a:r>
            <a:r>
              <a:rPr sz="2400" spc="-90" dirty="0">
                <a:solidFill>
                  <a:srgbClr val="3328B9"/>
                </a:solidFill>
                <a:latin typeface="Lucida Sans Unicode"/>
                <a:cs typeface="Lucida Sans Unicode"/>
              </a:rPr>
              <a:t> </a:t>
            </a:r>
            <a:r>
              <a:rPr sz="2400" spc="145" dirty="0">
                <a:solidFill>
                  <a:srgbClr val="3328B9"/>
                </a:solidFill>
                <a:latin typeface="Lucida Sans Unicode"/>
                <a:cs typeface="Lucida Sans Unicode"/>
              </a:rPr>
              <a:t>and</a:t>
            </a:r>
            <a:r>
              <a:rPr sz="2400" spc="-85" dirty="0">
                <a:solidFill>
                  <a:srgbClr val="3328B9"/>
                </a:solidFill>
                <a:latin typeface="Lucida Sans Unicode"/>
                <a:cs typeface="Lucida Sans Unicode"/>
              </a:rPr>
              <a:t> </a:t>
            </a:r>
            <a:r>
              <a:rPr sz="2400" spc="95" dirty="0">
                <a:solidFill>
                  <a:srgbClr val="3328B9"/>
                </a:solidFill>
                <a:latin typeface="Lucida Sans Unicode"/>
                <a:cs typeface="Lucida Sans Unicode"/>
              </a:rPr>
              <a:t>allocate</a:t>
            </a:r>
            <a:r>
              <a:rPr sz="2400" spc="-90" dirty="0">
                <a:solidFill>
                  <a:srgbClr val="3328B9"/>
                </a:solidFill>
                <a:latin typeface="Lucida Sans Unicode"/>
                <a:cs typeface="Lucida Sans Unicode"/>
              </a:rPr>
              <a:t> </a:t>
            </a:r>
            <a:r>
              <a:rPr sz="2400" spc="65" dirty="0">
                <a:solidFill>
                  <a:srgbClr val="3328B9"/>
                </a:solidFill>
                <a:latin typeface="Lucida Sans Unicode"/>
                <a:cs typeface="Lucida Sans Unicode"/>
              </a:rPr>
              <a:t>more</a:t>
            </a:r>
            <a:endParaRPr sz="2400">
              <a:latin typeface="Lucida Sans Unicode"/>
              <a:cs typeface="Lucida Sans Unicode"/>
            </a:endParaRPr>
          </a:p>
          <a:p>
            <a:pPr marL="530225">
              <a:lnSpc>
                <a:spcPct val="100000"/>
              </a:lnSpc>
              <a:spcBef>
                <a:spcPts val="1845"/>
              </a:spcBef>
            </a:pPr>
            <a:r>
              <a:rPr sz="2400" spc="55" dirty="0">
                <a:solidFill>
                  <a:srgbClr val="3328B9"/>
                </a:solidFill>
                <a:latin typeface="Lucida Sans Unicode"/>
                <a:cs typeface="Lucida Sans Unicode"/>
              </a:rPr>
              <a:t>resources</a:t>
            </a:r>
            <a:r>
              <a:rPr sz="2400" spc="-70" dirty="0">
                <a:solidFill>
                  <a:srgbClr val="3328B9"/>
                </a:solidFill>
                <a:latin typeface="Lucida Sans Unicode"/>
                <a:cs typeface="Lucida Sans Unicode"/>
              </a:rPr>
              <a:t> </a:t>
            </a:r>
            <a:r>
              <a:rPr sz="2400" dirty="0">
                <a:solidFill>
                  <a:srgbClr val="3328B9"/>
                </a:solidFill>
                <a:latin typeface="Lucida Sans Unicode"/>
                <a:cs typeface="Lucida Sans Unicode"/>
              </a:rPr>
              <a:t>during</a:t>
            </a:r>
            <a:r>
              <a:rPr sz="2400" spc="-70" dirty="0">
                <a:solidFill>
                  <a:srgbClr val="3328B9"/>
                </a:solidFill>
                <a:latin typeface="Lucida Sans Unicode"/>
                <a:cs typeface="Lucida Sans Unicode"/>
              </a:rPr>
              <a:t> </a:t>
            </a:r>
            <a:r>
              <a:rPr sz="2400" spc="105" dirty="0">
                <a:solidFill>
                  <a:srgbClr val="3328B9"/>
                </a:solidFill>
                <a:latin typeface="Lucida Sans Unicode"/>
                <a:cs typeface="Lucida Sans Unicode"/>
              </a:rPr>
              <a:t>peak</a:t>
            </a:r>
            <a:r>
              <a:rPr sz="2400" spc="-65" dirty="0">
                <a:solidFill>
                  <a:srgbClr val="3328B9"/>
                </a:solidFill>
                <a:latin typeface="Lucida Sans Unicode"/>
                <a:cs typeface="Lucida Sans Unicode"/>
              </a:rPr>
              <a:t> </a:t>
            </a:r>
            <a:r>
              <a:rPr sz="2400" dirty="0">
                <a:solidFill>
                  <a:srgbClr val="3328B9"/>
                </a:solidFill>
                <a:latin typeface="Lucida Sans Unicode"/>
                <a:cs typeface="Lucida Sans Unicode"/>
              </a:rPr>
              <a:t>periods</a:t>
            </a:r>
            <a:r>
              <a:rPr sz="2400" spc="-70" dirty="0">
                <a:solidFill>
                  <a:srgbClr val="3328B9"/>
                </a:solidFill>
                <a:latin typeface="Lucida Sans Unicode"/>
                <a:cs typeface="Lucida Sans Unicode"/>
              </a:rPr>
              <a:t> </a:t>
            </a:r>
            <a:r>
              <a:rPr sz="2400" dirty="0">
                <a:solidFill>
                  <a:srgbClr val="3328B9"/>
                </a:solidFill>
                <a:latin typeface="Lucida Sans Unicode"/>
                <a:cs typeface="Lucida Sans Unicode"/>
              </a:rPr>
              <a:t>to</a:t>
            </a:r>
            <a:r>
              <a:rPr sz="2400" spc="-65" dirty="0">
                <a:solidFill>
                  <a:srgbClr val="3328B9"/>
                </a:solidFill>
                <a:latin typeface="Lucida Sans Unicode"/>
                <a:cs typeface="Lucida Sans Unicode"/>
              </a:rPr>
              <a:t> </a:t>
            </a:r>
            <a:r>
              <a:rPr sz="2400" spc="70" dirty="0">
                <a:solidFill>
                  <a:srgbClr val="3328B9"/>
                </a:solidFill>
                <a:latin typeface="Lucida Sans Unicode"/>
                <a:cs typeface="Lucida Sans Unicode"/>
              </a:rPr>
              <a:t>improve</a:t>
            </a:r>
            <a:r>
              <a:rPr sz="2400" spc="-70" dirty="0">
                <a:solidFill>
                  <a:srgbClr val="3328B9"/>
                </a:solidFill>
                <a:latin typeface="Lucida Sans Unicode"/>
                <a:cs typeface="Lucida Sans Unicode"/>
              </a:rPr>
              <a:t> </a:t>
            </a:r>
            <a:r>
              <a:rPr sz="2400" spc="50" dirty="0">
                <a:solidFill>
                  <a:srgbClr val="3328B9"/>
                </a:solidFill>
                <a:latin typeface="Lucida Sans Unicode"/>
                <a:cs typeface="Lucida Sans Unicode"/>
              </a:rPr>
              <a:t>delivery</a:t>
            </a:r>
            <a:r>
              <a:rPr sz="2400" spc="-65" dirty="0">
                <a:solidFill>
                  <a:srgbClr val="3328B9"/>
                </a:solidFill>
                <a:latin typeface="Lucida Sans Unicode"/>
                <a:cs typeface="Lucida Sans Unicode"/>
              </a:rPr>
              <a:t> </a:t>
            </a:r>
            <a:r>
              <a:rPr sz="2400" spc="50" dirty="0">
                <a:solidFill>
                  <a:srgbClr val="3328B9"/>
                </a:solidFill>
                <a:latin typeface="Lucida Sans Unicode"/>
                <a:cs typeface="Lucida Sans Unicode"/>
              </a:rPr>
              <a:t>performance.</a:t>
            </a:r>
            <a:endParaRPr sz="2400">
              <a:latin typeface="Lucida Sans Unicode"/>
              <a:cs typeface="Lucida Sans Unicode"/>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2794" y="965784"/>
            <a:ext cx="15300325" cy="1015365"/>
          </a:xfrm>
          <a:prstGeom prst="rect">
            <a:avLst/>
          </a:prstGeom>
        </p:spPr>
        <p:txBody>
          <a:bodyPr vert="horz" wrap="square" lIns="0" tIns="12065" rIns="0" bIns="0" rtlCol="0">
            <a:spAutoFit/>
          </a:bodyPr>
          <a:lstStyle/>
          <a:p>
            <a:pPr marL="12700">
              <a:lnSpc>
                <a:spcPct val="100000"/>
              </a:lnSpc>
              <a:spcBef>
                <a:spcPts val="95"/>
              </a:spcBef>
            </a:pPr>
            <a:r>
              <a:rPr sz="6500" spc="545" dirty="0"/>
              <a:t>Recommendations</a:t>
            </a:r>
            <a:r>
              <a:rPr sz="6500" spc="-550" dirty="0"/>
              <a:t> </a:t>
            </a:r>
            <a:r>
              <a:rPr sz="6500" spc="120" dirty="0"/>
              <a:t>for</a:t>
            </a:r>
            <a:r>
              <a:rPr sz="6500" spc="-545" dirty="0"/>
              <a:t> </a:t>
            </a:r>
            <a:r>
              <a:rPr sz="6500" spc="400" dirty="0"/>
              <a:t>Stakeholders</a:t>
            </a:r>
            <a:endParaRPr sz="6500"/>
          </a:p>
        </p:txBody>
      </p:sp>
      <p:pic>
        <p:nvPicPr>
          <p:cNvPr id="3" name="object 3"/>
          <p:cNvPicPr/>
          <p:nvPr/>
        </p:nvPicPr>
        <p:blipFill>
          <a:blip r:embed="rId2" cstate="print"/>
          <a:stretch>
            <a:fillRect/>
          </a:stretch>
        </p:blipFill>
        <p:spPr>
          <a:xfrm>
            <a:off x="1093619" y="3038074"/>
            <a:ext cx="104775" cy="104774"/>
          </a:xfrm>
          <a:prstGeom prst="rect">
            <a:avLst/>
          </a:prstGeom>
        </p:spPr>
      </p:pic>
      <p:pic>
        <p:nvPicPr>
          <p:cNvPr id="4" name="object 4"/>
          <p:cNvPicPr/>
          <p:nvPr/>
        </p:nvPicPr>
        <p:blipFill>
          <a:blip r:embed="rId3" cstate="print"/>
          <a:stretch>
            <a:fillRect/>
          </a:stretch>
        </p:blipFill>
        <p:spPr>
          <a:xfrm>
            <a:off x="1093619" y="5438374"/>
            <a:ext cx="104775" cy="104774"/>
          </a:xfrm>
          <a:prstGeom prst="rect">
            <a:avLst/>
          </a:prstGeom>
        </p:spPr>
      </p:pic>
      <p:pic>
        <p:nvPicPr>
          <p:cNvPr id="5" name="object 5"/>
          <p:cNvPicPr/>
          <p:nvPr/>
        </p:nvPicPr>
        <p:blipFill>
          <a:blip r:embed="rId3" cstate="print"/>
          <a:stretch>
            <a:fillRect/>
          </a:stretch>
        </p:blipFill>
        <p:spPr>
          <a:xfrm>
            <a:off x="1093619" y="8438749"/>
            <a:ext cx="104775" cy="104774"/>
          </a:xfrm>
          <a:prstGeom prst="rect">
            <a:avLst/>
          </a:prstGeom>
        </p:spPr>
      </p:pic>
      <p:sp>
        <p:nvSpPr>
          <p:cNvPr id="6" name="object 6"/>
          <p:cNvSpPr txBox="1">
            <a:spLocks noGrp="1"/>
          </p:cNvSpPr>
          <p:nvPr>
            <p:ph type="body" idx="1"/>
          </p:nvPr>
        </p:nvSpPr>
        <p:spPr>
          <a:prstGeom prst="rect">
            <a:avLst/>
          </a:prstGeom>
        </p:spPr>
        <p:txBody>
          <a:bodyPr vert="horz" wrap="square" lIns="0" tIns="12700" rIns="0" bIns="0" rtlCol="0">
            <a:spAutoFit/>
          </a:bodyPr>
          <a:lstStyle/>
          <a:p>
            <a:pPr marL="211454" indent="-210820">
              <a:lnSpc>
                <a:spcPct val="100000"/>
              </a:lnSpc>
              <a:spcBef>
                <a:spcPts val="100"/>
              </a:spcBef>
              <a:buSzPct val="68750"/>
              <a:buAutoNum type="arabicPeriod"/>
              <a:tabLst>
                <a:tab pos="211454" algn="l"/>
              </a:tabLst>
            </a:pPr>
            <a:r>
              <a:rPr spc="165" dirty="0"/>
              <a:t>Implement</a:t>
            </a:r>
            <a:r>
              <a:rPr spc="-190" dirty="0"/>
              <a:t> </a:t>
            </a:r>
            <a:r>
              <a:rPr spc="145" dirty="0"/>
              <a:t>Holiday</a:t>
            </a:r>
            <a:r>
              <a:rPr spc="-185" dirty="0"/>
              <a:t> </a:t>
            </a:r>
            <a:r>
              <a:rPr spc="150" dirty="0"/>
              <a:t>Promotions</a:t>
            </a:r>
            <a:r>
              <a:rPr spc="-190" dirty="0"/>
              <a:t> </a:t>
            </a:r>
            <a:r>
              <a:rPr spc="254" dirty="0"/>
              <a:t>and</a:t>
            </a:r>
            <a:r>
              <a:rPr spc="-185" dirty="0"/>
              <a:t> </a:t>
            </a:r>
            <a:r>
              <a:rPr spc="175" dirty="0"/>
              <a:t>Marketing</a:t>
            </a:r>
            <a:r>
              <a:rPr spc="-190" dirty="0"/>
              <a:t> </a:t>
            </a:r>
            <a:r>
              <a:rPr spc="290" dirty="0"/>
              <a:t>Campaigns</a:t>
            </a:r>
            <a:r>
              <a:rPr spc="-185" dirty="0"/>
              <a:t> </a:t>
            </a:r>
            <a:r>
              <a:rPr spc="90" dirty="0"/>
              <a:t>in</a:t>
            </a:r>
            <a:r>
              <a:rPr spc="-190" dirty="0"/>
              <a:t> </a:t>
            </a:r>
            <a:r>
              <a:rPr spc="30" dirty="0"/>
              <a:t>Q4:</a:t>
            </a:r>
          </a:p>
          <a:p>
            <a:pPr marL="530225" marR="1284605">
              <a:lnSpc>
                <a:spcPts val="4730"/>
              </a:lnSpc>
              <a:spcBef>
                <a:spcPts val="459"/>
              </a:spcBef>
            </a:pPr>
            <a:r>
              <a:rPr dirty="0">
                <a:latin typeface="Tahoma"/>
                <a:cs typeface="Tahoma"/>
              </a:rPr>
              <a:t>The</a:t>
            </a:r>
            <a:r>
              <a:rPr spc="-60" dirty="0">
                <a:latin typeface="Tahoma"/>
                <a:cs typeface="Tahoma"/>
              </a:rPr>
              <a:t> </a:t>
            </a:r>
            <a:r>
              <a:rPr spc="55" dirty="0">
                <a:latin typeface="Tahoma"/>
                <a:cs typeface="Tahoma"/>
              </a:rPr>
              <a:t>sales</a:t>
            </a:r>
            <a:r>
              <a:rPr spc="-55" dirty="0">
                <a:latin typeface="Tahoma"/>
                <a:cs typeface="Tahoma"/>
              </a:rPr>
              <a:t> </a:t>
            </a:r>
            <a:r>
              <a:rPr dirty="0">
                <a:latin typeface="Tahoma"/>
                <a:cs typeface="Tahoma"/>
              </a:rPr>
              <a:t>decline</a:t>
            </a:r>
            <a:r>
              <a:rPr spc="-60" dirty="0">
                <a:latin typeface="Tahoma"/>
                <a:cs typeface="Tahoma"/>
              </a:rPr>
              <a:t> </a:t>
            </a:r>
            <a:r>
              <a:rPr dirty="0">
                <a:latin typeface="Tahoma"/>
                <a:cs typeface="Tahoma"/>
              </a:rPr>
              <a:t>in</a:t>
            </a:r>
            <a:r>
              <a:rPr spc="-55" dirty="0">
                <a:latin typeface="Tahoma"/>
                <a:cs typeface="Tahoma"/>
              </a:rPr>
              <a:t> </a:t>
            </a:r>
            <a:r>
              <a:rPr dirty="0">
                <a:latin typeface="Tahoma"/>
                <a:cs typeface="Tahoma"/>
              </a:rPr>
              <a:t>Q4</a:t>
            </a:r>
            <a:r>
              <a:rPr spc="-55" dirty="0">
                <a:latin typeface="Tahoma"/>
                <a:cs typeface="Tahoma"/>
              </a:rPr>
              <a:t> </a:t>
            </a:r>
            <a:r>
              <a:rPr dirty="0">
                <a:latin typeface="Tahoma"/>
                <a:cs typeface="Tahoma"/>
              </a:rPr>
              <a:t>highlights</a:t>
            </a:r>
            <a:r>
              <a:rPr spc="-60" dirty="0">
                <a:latin typeface="Tahoma"/>
                <a:cs typeface="Tahoma"/>
              </a:rPr>
              <a:t> </a:t>
            </a:r>
            <a:r>
              <a:rPr spc="65" dirty="0">
                <a:latin typeface="Tahoma"/>
                <a:cs typeface="Tahoma"/>
              </a:rPr>
              <a:t>missed</a:t>
            </a:r>
            <a:r>
              <a:rPr spc="-55" dirty="0">
                <a:latin typeface="Tahoma"/>
                <a:cs typeface="Tahoma"/>
              </a:rPr>
              <a:t> </a:t>
            </a:r>
            <a:r>
              <a:rPr dirty="0">
                <a:latin typeface="Tahoma"/>
                <a:cs typeface="Tahoma"/>
              </a:rPr>
              <a:t>opportunities</a:t>
            </a:r>
            <a:r>
              <a:rPr spc="-60" dirty="0">
                <a:latin typeface="Tahoma"/>
                <a:cs typeface="Tahoma"/>
              </a:rPr>
              <a:t> </a:t>
            </a:r>
            <a:r>
              <a:rPr spc="-50" dirty="0">
                <a:latin typeface="Tahoma"/>
                <a:cs typeface="Tahoma"/>
              </a:rPr>
              <a:t>for</a:t>
            </a:r>
            <a:r>
              <a:rPr spc="-55" dirty="0">
                <a:latin typeface="Tahoma"/>
                <a:cs typeface="Tahoma"/>
              </a:rPr>
              <a:t> </a:t>
            </a:r>
            <a:r>
              <a:rPr dirty="0">
                <a:latin typeface="Tahoma"/>
                <a:cs typeface="Tahoma"/>
              </a:rPr>
              <a:t>holiday</a:t>
            </a:r>
            <a:r>
              <a:rPr spc="-55" dirty="0">
                <a:latin typeface="Tahoma"/>
                <a:cs typeface="Tahoma"/>
              </a:rPr>
              <a:t> </a:t>
            </a:r>
            <a:r>
              <a:rPr dirty="0">
                <a:latin typeface="Tahoma"/>
                <a:cs typeface="Tahoma"/>
              </a:rPr>
              <a:t>promotions.</a:t>
            </a:r>
            <a:r>
              <a:rPr spc="-60" dirty="0">
                <a:latin typeface="Tahoma"/>
                <a:cs typeface="Tahoma"/>
              </a:rPr>
              <a:t> </a:t>
            </a:r>
            <a:r>
              <a:rPr dirty="0">
                <a:latin typeface="Tahoma"/>
                <a:cs typeface="Tahoma"/>
              </a:rPr>
              <a:t>Running</a:t>
            </a:r>
            <a:r>
              <a:rPr spc="-55" dirty="0">
                <a:latin typeface="Tahoma"/>
                <a:cs typeface="Tahoma"/>
              </a:rPr>
              <a:t> </a:t>
            </a:r>
            <a:r>
              <a:rPr spc="-10" dirty="0">
                <a:latin typeface="Tahoma"/>
                <a:cs typeface="Tahoma"/>
              </a:rPr>
              <a:t>discount </a:t>
            </a:r>
            <a:r>
              <a:rPr spc="105" dirty="0">
                <a:latin typeface="Tahoma"/>
                <a:cs typeface="Tahoma"/>
              </a:rPr>
              <a:t>campaigns</a:t>
            </a:r>
            <a:r>
              <a:rPr spc="-80" dirty="0">
                <a:latin typeface="Tahoma"/>
                <a:cs typeface="Tahoma"/>
              </a:rPr>
              <a:t> </a:t>
            </a:r>
            <a:r>
              <a:rPr spc="105" dirty="0">
                <a:latin typeface="Tahoma"/>
                <a:cs typeface="Tahoma"/>
              </a:rPr>
              <a:t>and</a:t>
            </a:r>
            <a:r>
              <a:rPr spc="-75" dirty="0">
                <a:latin typeface="Tahoma"/>
                <a:cs typeface="Tahoma"/>
              </a:rPr>
              <a:t> </a:t>
            </a:r>
            <a:r>
              <a:rPr spc="-10" dirty="0">
                <a:latin typeface="Tahoma"/>
                <a:cs typeface="Tahoma"/>
              </a:rPr>
              <a:t>festive</a:t>
            </a:r>
            <a:r>
              <a:rPr spc="-75" dirty="0">
                <a:latin typeface="Tahoma"/>
                <a:cs typeface="Tahoma"/>
              </a:rPr>
              <a:t> </a:t>
            </a:r>
            <a:r>
              <a:rPr spc="-25" dirty="0">
                <a:latin typeface="Tahoma"/>
                <a:cs typeface="Tahoma"/>
              </a:rPr>
              <a:t>offers</a:t>
            </a:r>
            <a:r>
              <a:rPr spc="-75" dirty="0">
                <a:latin typeface="Tahoma"/>
                <a:cs typeface="Tahoma"/>
              </a:rPr>
              <a:t> </a:t>
            </a:r>
            <a:r>
              <a:rPr dirty="0">
                <a:latin typeface="Tahoma"/>
                <a:cs typeface="Tahoma"/>
              </a:rPr>
              <a:t>in</a:t>
            </a:r>
            <a:r>
              <a:rPr spc="-75" dirty="0">
                <a:latin typeface="Tahoma"/>
                <a:cs typeface="Tahoma"/>
              </a:rPr>
              <a:t> </a:t>
            </a:r>
            <a:r>
              <a:rPr dirty="0">
                <a:latin typeface="Tahoma"/>
                <a:cs typeface="Tahoma"/>
              </a:rPr>
              <a:t>Q4</a:t>
            </a:r>
            <a:r>
              <a:rPr spc="-75" dirty="0">
                <a:latin typeface="Tahoma"/>
                <a:cs typeface="Tahoma"/>
              </a:rPr>
              <a:t> </a:t>
            </a:r>
            <a:r>
              <a:rPr spc="130" dirty="0">
                <a:latin typeface="Tahoma"/>
                <a:cs typeface="Tahoma"/>
              </a:rPr>
              <a:t>can</a:t>
            </a:r>
            <a:r>
              <a:rPr spc="-75" dirty="0">
                <a:latin typeface="Tahoma"/>
                <a:cs typeface="Tahoma"/>
              </a:rPr>
              <a:t> </a:t>
            </a:r>
            <a:r>
              <a:rPr dirty="0">
                <a:latin typeface="Tahoma"/>
                <a:cs typeface="Tahoma"/>
              </a:rPr>
              <a:t>help</a:t>
            </a:r>
            <a:r>
              <a:rPr spc="-75" dirty="0">
                <a:latin typeface="Tahoma"/>
                <a:cs typeface="Tahoma"/>
              </a:rPr>
              <a:t> </a:t>
            </a:r>
            <a:r>
              <a:rPr dirty="0">
                <a:latin typeface="Tahoma"/>
                <a:cs typeface="Tahoma"/>
              </a:rPr>
              <a:t>boost</a:t>
            </a:r>
            <a:r>
              <a:rPr spc="-75" dirty="0">
                <a:latin typeface="Tahoma"/>
                <a:cs typeface="Tahoma"/>
              </a:rPr>
              <a:t> </a:t>
            </a:r>
            <a:r>
              <a:rPr dirty="0">
                <a:latin typeface="Tahoma"/>
                <a:cs typeface="Tahoma"/>
              </a:rPr>
              <a:t>revenue</a:t>
            </a:r>
            <a:r>
              <a:rPr spc="-75" dirty="0">
                <a:latin typeface="Tahoma"/>
                <a:cs typeface="Tahoma"/>
              </a:rPr>
              <a:t> </a:t>
            </a:r>
            <a:r>
              <a:rPr dirty="0">
                <a:latin typeface="Tahoma"/>
                <a:cs typeface="Tahoma"/>
              </a:rPr>
              <a:t>during</a:t>
            </a:r>
            <a:r>
              <a:rPr spc="-80" dirty="0">
                <a:latin typeface="Tahoma"/>
                <a:cs typeface="Tahoma"/>
              </a:rPr>
              <a:t> </a:t>
            </a:r>
            <a:r>
              <a:rPr spc="-25" dirty="0">
                <a:latin typeface="Tahoma"/>
                <a:cs typeface="Tahoma"/>
              </a:rPr>
              <a:t>slower</a:t>
            </a:r>
            <a:r>
              <a:rPr spc="-75" dirty="0">
                <a:latin typeface="Tahoma"/>
                <a:cs typeface="Tahoma"/>
              </a:rPr>
              <a:t> </a:t>
            </a:r>
            <a:r>
              <a:rPr spc="-10" dirty="0">
                <a:latin typeface="Tahoma"/>
                <a:cs typeface="Tahoma"/>
              </a:rPr>
              <a:t>months.</a:t>
            </a:r>
          </a:p>
          <a:p>
            <a:pPr>
              <a:lnSpc>
                <a:spcPct val="100000"/>
              </a:lnSpc>
            </a:pPr>
            <a:endParaRPr spc="-10" dirty="0">
              <a:latin typeface="Tahoma"/>
              <a:cs typeface="Tahoma"/>
            </a:endParaRPr>
          </a:p>
          <a:p>
            <a:pPr>
              <a:lnSpc>
                <a:spcPct val="100000"/>
              </a:lnSpc>
              <a:spcBef>
                <a:spcPts val="305"/>
              </a:spcBef>
            </a:pPr>
            <a:endParaRPr spc="-10" dirty="0">
              <a:latin typeface="Tahoma"/>
              <a:cs typeface="Tahoma"/>
            </a:endParaRPr>
          </a:p>
          <a:p>
            <a:pPr marL="336550" indent="-323850">
              <a:lnSpc>
                <a:spcPct val="100000"/>
              </a:lnSpc>
              <a:buSzPct val="68750"/>
              <a:buAutoNum type="arabicPeriod" startAt="2"/>
              <a:tabLst>
                <a:tab pos="336550" algn="l"/>
              </a:tabLst>
            </a:pPr>
            <a:r>
              <a:rPr spc="155" dirty="0"/>
              <a:t>Launch</a:t>
            </a:r>
            <a:r>
              <a:rPr spc="-204" dirty="0"/>
              <a:t> </a:t>
            </a:r>
            <a:r>
              <a:rPr spc="340" dirty="0"/>
              <a:t>a</a:t>
            </a:r>
            <a:r>
              <a:rPr spc="-200" dirty="0"/>
              <a:t> </a:t>
            </a:r>
            <a:r>
              <a:rPr spc="195" dirty="0"/>
              <a:t>Customer</a:t>
            </a:r>
            <a:r>
              <a:rPr spc="-200" dirty="0"/>
              <a:t> </a:t>
            </a:r>
            <a:r>
              <a:rPr spc="105" dirty="0"/>
              <a:t>Loyalty</a:t>
            </a:r>
            <a:r>
              <a:rPr spc="-200" dirty="0"/>
              <a:t> </a:t>
            </a:r>
            <a:r>
              <a:rPr spc="140" dirty="0"/>
              <a:t>Program:</a:t>
            </a:r>
          </a:p>
          <a:p>
            <a:pPr marL="530225" marR="5080">
              <a:lnSpc>
                <a:spcPts val="4720"/>
              </a:lnSpc>
              <a:spcBef>
                <a:spcPts val="470"/>
              </a:spcBef>
            </a:pPr>
            <a:r>
              <a:rPr dirty="0">
                <a:latin typeface="Tahoma"/>
                <a:cs typeface="Tahoma"/>
              </a:rPr>
              <a:t>The</a:t>
            </a:r>
            <a:r>
              <a:rPr spc="-75" dirty="0">
                <a:latin typeface="Tahoma"/>
                <a:cs typeface="Tahoma"/>
              </a:rPr>
              <a:t> </a:t>
            </a:r>
            <a:r>
              <a:rPr spc="95" dirty="0">
                <a:latin typeface="Tahoma"/>
                <a:cs typeface="Tahoma"/>
              </a:rPr>
              <a:t>data</a:t>
            </a:r>
            <a:r>
              <a:rPr spc="-70" dirty="0">
                <a:latin typeface="Tahoma"/>
                <a:cs typeface="Tahoma"/>
              </a:rPr>
              <a:t> </a:t>
            </a:r>
            <a:r>
              <a:rPr dirty="0">
                <a:latin typeface="Tahoma"/>
                <a:cs typeface="Tahoma"/>
              </a:rPr>
              <a:t>shows</a:t>
            </a:r>
            <a:r>
              <a:rPr spc="-70" dirty="0">
                <a:latin typeface="Tahoma"/>
                <a:cs typeface="Tahoma"/>
              </a:rPr>
              <a:t> </a:t>
            </a:r>
            <a:r>
              <a:rPr dirty="0">
                <a:latin typeface="Tahoma"/>
                <a:cs typeface="Tahoma"/>
              </a:rPr>
              <a:t>that</a:t>
            </a:r>
            <a:r>
              <a:rPr spc="-70" dirty="0">
                <a:latin typeface="Tahoma"/>
                <a:cs typeface="Tahoma"/>
              </a:rPr>
              <a:t> </a:t>
            </a:r>
            <a:r>
              <a:rPr spc="185" dirty="0">
                <a:latin typeface="Tahoma"/>
                <a:cs typeface="Tahoma"/>
              </a:rPr>
              <a:t>a</a:t>
            </a:r>
            <a:r>
              <a:rPr spc="-70" dirty="0">
                <a:latin typeface="Tahoma"/>
                <a:cs typeface="Tahoma"/>
              </a:rPr>
              <a:t> </a:t>
            </a:r>
            <a:r>
              <a:rPr spc="60" dirty="0">
                <a:latin typeface="Tahoma"/>
                <a:cs typeface="Tahoma"/>
              </a:rPr>
              <a:t>small</a:t>
            </a:r>
            <a:r>
              <a:rPr spc="-70" dirty="0">
                <a:latin typeface="Tahoma"/>
                <a:cs typeface="Tahoma"/>
              </a:rPr>
              <a:t> </a:t>
            </a:r>
            <a:r>
              <a:rPr dirty="0">
                <a:latin typeface="Tahoma"/>
                <a:cs typeface="Tahoma"/>
              </a:rPr>
              <a:t>subset</a:t>
            </a:r>
            <a:r>
              <a:rPr spc="-75" dirty="0">
                <a:latin typeface="Tahoma"/>
                <a:cs typeface="Tahoma"/>
              </a:rPr>
              <a:t> </a:t>
            </a:r>
            <a:r>
              <a:rPr spc="-30" dirty="0">
                <a:latin typeface="Tahoma"/>
                <a:cs typeface="Tahoma"/>
              </a:rPr>
              <a:t>of</a:t>
            </a:r>
            <a:r>
              <a:rPr spc="-70" dirty="0">
                <a:latin typeface="Tahoma"/>
                <a:cs typeface="Tahoma"/>
              </a:rPr>
              <a:t> </a:t>
            </a:r>
            <a:r>
              <a:rPr spc="90" dirty="0">
                <a:latin typeface="Tahoma"/>
                <a:cs typeface="Tahoma"/>
              </a:rPr>
              <a:t>high-</a:t>
            </a:r>
            <a:r>
              <a:rPr dirty="0">
                <a:latin typeface="Tahoma"/>
                <a:cs typeface="Tahoma"/>
              </a:rPr>
              <a:t>value</a:t>
            </a:r>
            <a:r>
              <a:rPr spc="-70" dirty="0">
                <a:latin typeface="Tahoma"/>
                <a:cs typeface="Tahoma"/>
              </a:rPr>
              <a:t> </a:t>
            </a:r>
            <a:r>
              <a:rPr spc="45" dirty="0">
                <a:latin typeface="Tahoma"/>
                <a:cs typeface="Tahoma"/>
              </a:rPr>
              <a:t>customers</a:t>
            </a:r>
            <a:r>
              <a:rPr spc="-70" dirty="0">
                <a:latin typeface="Tahoma"/>
                <a:cs typeface="Tahoma"/>
              </a:rPr>
              <a:t> </a:t>
            </a:r>
            <a:r>
              <a:rPr dirty="0">
                <a:latin typeface="Tahoma"/>
                <a:cs typeface="Tahoma"/>
              </a:rPr>
              <a:t>drives</a:t>
            </a:r>
            <a:r>
              <a:rPr spc="-70" dirty="0">
                <a:latin typeface="Tahoma"/>
                <a:cs typeface="Tahoma"/>
              </a:rPr>
              <a:t> </a:t>
            </a:r>
            <a:r>
              <a:rPr spc="185" dirty="0">
                <a:latin typeface="Tahoma"/>
                <a:cs typeface="Tahoma"/>
              </a:rPr>
              <a:t>a</a:t>
            </a:r>
            <a:r>
              <a:rPr spc="-70" dirty="0">
                <a:latin typeface="Tahoma"/>
                <a:cs typeface="Tahoma"/>
              </a:rPr>
              <a:t> </a:t>
            </a:r>
            <a:r>
              <a:rPr dirty="0">
                <a:latin typeface="Tahoma"/>
                <a:cs typeface="Tahoma"/>
              </a:rPr>
              <a:t>significant</a:t>
            </a:r>
            <a:r>
              <a:rPr spc="-75" dirty="0">
                <a:latin typeface="Tahoma"/>
                <a:cs typeface="Tahoma"/>
              </a:rPr>
              <a:t> </a:t>
            </a:r>
            <a:r>
              <a:rPr dirty="0">
                <a:latin typeface="Tahoma"/>
                <a:cs typeface="Tahoma"/>
              </a:rPr>
              <a:t>portion</a:t>
            </a:r>
            <a:r>
              <a:rPr spc="-70" dirty="0">
                <a:latin typeface="Tahoma"/>
                <a:cs typeface="Tahoma"/>
              </a:rPr>
              <a:t> </a:t>
            </a:r>
            <a:r>
              <a:rPr spc="-30" dirty="0">
                <a:latin typeface="Tahoma"/>
                <a:cs typeface="Tahoma"/>
              </a:rPr>
              <a:t>of</a:t>
            </a:r>
            <a:r>
              <a:rPr spc="-70" dirty="0">
                <a:latin typeface="Tahoma"/>
                <a:cs typeface="Tahoma"/>
              </a:rPr>
              <a:t> </a:t>
            </a:r>
            <a:r>
              <a:rPr spc="-10" dirty="0">
                <a:latin typeface="Tahoma"/>
                <a:cs typeface="Tahoma"/>
              </a:rPr>
              <a:t>revenue. </a:t>
            </a:r>
            <a:r>
              <a:rPr dirty="0">
                <a:latin typeface="Tahoma"/>
                <a:cs typeface="Tahoma"/>
              </a:rPr>
              <a:t>Implementing</a:t>
            </a:r>
            <a:r>
              <a:rPr spc="-70" dirty="0">
                <a:latin typeface="Tahoma"/>
                <a:cs typeface="Tahoma"/>
              </a:rPr>
              <a:t> </a:t>
            </a:r>
            <a:r>
              <a:rPr spc="185" dirty="0">
                <a:latin typeface="Tahoma"/>
                <a:cs typeface="Tahoma"/>
              </a:rPr>
              <a:t>a</a:t>
            </a:r>
            <a:r>
              <a:rPr spc="-70" dirty="0">
                <a:latin typeface="Tahoma"/>
                <a:cs typeface="Tahoma"/>
              </a:rPr>
              <a:t> </a:t>
            </a:r>
            <a:r>
              <a:rPr dirty="0">
                <a:latin typeface="Tahoma"/>
                <a:cs typeface="Tahoma"/>
              </a:rPr>
              <a:t>loyalty</a:t>
            </a:r>
            <a:r>
              <a:rPr spc="-70" dirty="0">
                <a:latin typeface="Tahoma"/>
                <a:cs typeface="Tahoma"/>
              </a:rPr>
              <a:t> </a:t>
            </a:r>
            <a:r>
              <a:rPr spc="65" dirty="0">
                <a:latin typeface="Tahoma"/>
                <a:cs typeface="Tahoma"/>
              </a:rPr>
              <a:t>program</a:t>
            </a:r>
            <a:r>
              <a:rPr spc="-65" dirty="0">
                <a:latin typeface="Tahoma"/>
                <a:cs typeface="Tahoma"/>
              </a:rPr>
              <a:t> </a:t>
            </a:r>
            <a:r>
              <a:rPr dirty="0">
                <a:latin typeface="Tahoma"/>
                <a:cs typeface="Tahoma"/>
              </a:rPr>
              <a:t>targeting</a:t>
            </a:r>
            <a:r>
              <a:rPr spc="-70" dirty="0">
                <a:latin typeface="Tahoma"/>
                <a:cs typeface="Tahoma"/>
              </a:rPr>
              <a:t> </a:t>
            </a:r>
            <a:r>
              <a:rPr dirty="0">
                <a:latin typeface="Tahoma"/>
                <a:cs typeface="Tahoma"/>
              </a:rPr>
              <a:t>these</a:t>
            </a:r>
            <a:r>
              <a:rPr spc="-70" dirty="0">
                <a:latin typeface="Tahoma"/>
                <a:cs typeface="Tahoma"/>
              </a:rPr>
              <a:t> </a:t>
            </a:r>
            <a:r>
              <a:rPr spc="45" dirty="0">
                <a:latin typeface="Tahoma"/>
                <a:cs typeface="Tahoma"/>
              </a:rPr>
              <a:t>customers</a:t>
            </a:r>
            <a:r>
              <a:rPr spc="-70" dirty="0">
                <a:latin typeface="Tahoma"/>
                <a:cs typeface="Tahoma"/>
              </a:rPr>
              <a:t> </a:t>
            </a:r>
            <a:r>
              <a:rPr spc="130" dirty="0">
                <a:latin typeface="Tahoma"/>
                <a:cs typeface="Tahoma"/>
              </a:rPr>
              <a:t>can</a:t>
            </a:r>
            <a:r>
              <a:rPr spc="-65" dirty="0">
                <a:latin typeface="Tahoma"/>
                <a:cs typeface="Tahoma"/>
              </a:rPr>
              <a:t> </a:t>
            </a:r>
            <a:r>
              <a:rPr dirty="0">
                <a:latin typeface="Tahoma"/>
                <a:cs typeface="Tahoma"/>
              </a:rPr>
              <a:t>improve</a:t>
            </a:r>
            <a:r>
              <a:rPr spc="-70" dirty="0">
                <a:latin typeface="Tahoma"/>
                <a:cs typeface="Tahoma"/>
              </a:rPr>
              <a:t> </a:t>
            </a:r>
            <a:r>
              <a:rPr spc="45" dirty="0">
                <a:latin typeface="Tahoma"/>
                <a:cs typeface="Tahoma"/>
              </a:rPr>
              <a:t>customer</a:t>
            </a:r>
            <a:r>
              <a:rPr spc="-70" dirty="0">
                <a:latin typeface="Tahoma"/>
                <a:cs typeface="Tahoma"/>
              </a:rPr>
              <a:t> </a:t>
            </a:r>
            <a:r>
              <a:rPr spc="-10" dirty="0">
                <a:latin typeface="Tahoma"/>
                <a:cs typeface="Tahoma"/>
              </a:rPr>
              <a:t>retention</a:t>
            </a:r>
            <a:r>
              <a:rPr spc="-65" dirty="0">
                <a:latin typeface="Tahoma"/>
                <a:cs typeface="Tahoma"/>
              </a:rPr>
              <a:t> </a:t>
            </a:r>
            <a:r>
              <a:rPr spc="105" dirty="0">
                <a:latin typeface="Tahoma"/>
                <a:cs typeface="Tahoma"/>
              </a:rPr>
              <a:t>and</a:t>
            </a:r>
            <a:r>
              <a:rPr spc="-70" dirty="0">
                <a:latin typeface="Tahoma"/>
                <a:cs typeface="Tahoma"/>
              </a:rPr>
              <a:t> </a:t>
            </a:r>
            <a:r>
              <a:rPr spc="-10" dirty="0">
                <a:latin typeface="Tahoma"/>
                <a:cs typeface="Tahoma"/>
              </a:rPr>
              <a:t>lifetime value.</a:t>
            </a:r>
          </a:p>
          <a:p>
            <a:pPr>
              <a:lnSpc>
                <a:spcPct val="100000"/>
              </a:lnSpc>
            </a:pPr>
            <a:endParaRPr spc="-10" dirty="0">
              <a:latin typeface="Tahoma"/>
              <a:cs typeface="Tahoma"/>
            </a:endParaRPr>
          </a:p>
          <a:p>
            <a:pPr>
              <a:lnSpc>
                <a:spcPct val="100000"/>
              </a:lnSpc>
              <a:spcBef>
                <a:spcPts val="320"/>
              </a:spcBef>
            </a:pPr>
            <a:endParaRPr spc="-10" dirty="0">
              <a:latin typeface="Tahoma"/>
              <a:cs typeface="Tahoma"/>
            </a:endParaRPr>
          </a:p>
          <a:p>
            <a:pPr marL="281305" indent="-268605">
              <a:lnSpc>
                <a:spcPct val="100000"/>
              </a:lnSpc>
              <a:buSzPct val="68750"/>
              <a:buAutoNum type="arabicPeriod" startAt="3"/>
              <a:tabLst>
                <a:tab pos="281305" algn="l"/>
              </a:tabLst>
            </a:pPr>
            <a:r>
              <a:rPr spc="150" dirty="0"/>
              <a:t>Focus</a:t>
            </a:r>
            <a:r>
              <a:rPr spc="-210" dirty="0"/>
              <a:t> </a:t>
            </a:r>
            <a:r>
              <a:rPr spc="175" dirty="0"/>
              <a:t>on</a:t>
            </a:r>
            <a:r>
              <a:rPr spc="-204" dirty="0"/>
              <a:t> </a:t>
            </a:r>
            <a:r>
              <a:rPr spc="120" dirty="0"/>
              <a:t>Health</a:t>
            </a:r>
            <a:r>
              <a:rPr spc="-210" dirty="0"/>
              <a:t> </a:t>
            </a:r>
            <a:r>
              <a:rPr spc="200" dirty="0"/>
              <a:t>&amp;</a:t>
            </a:r>
            <a:r>
              <a:rPr spc="-204" dirty="0"/>
              <a:t> </a:t>
            </a:r>
            <a:r>
              <a:rPr spc="165" dirty="0"/>
              <a:t>Beauty</a:t>
            </a:r>
            <a:r>
              <a:rPr spc="-204" dirty="0"/>
              <a:t> </a:t>
            </a:r>
            <a:r>
              <a:rPr spc="200" dirty="0"/>
              <a:t>Category</a:t>
            </a:r>
            <a:r>
              <a:rPr spc="-210" dirty="0"/>
              <a:t> </a:t>
            </a:r>
            <a:r>
              <a:rPr spc="105" dirty="0"/>
              <a:t>Promotions:</a:t>
            </a:r>
          </a:p>
          <a:p>
            <a:pPr marL="530225" marR="205104">
              <a:lnSpc>
                <a:spcPts val="4730"/>
              </a:lnSpc>
              <a:spcBef>
                <a:spcPts val="260"/>
              </a:spcBef>
            </a:pPr>
            <a:r>
              <a:rPr dirty="0">
                <a:latin typeface="Tahoma"/>
                <a:cs typeface="Tahoma"/>
              </a:rPr>
              <a:t>The</a:t>
            </a:r>
            <a:r>
              <a:rPr spc="-70" dirty="0">
                <a:latin typeface="Tahoma"/>
                <a:cs typeface="Tahoma"/>
              </a:rPr>
              <a:t> </a:t>
            </a:r>
            <a:r>
              <a:rPr dirty="0">
                <a:latin typeface="Tahoma"/>
                <a:cs typeface="Tahoma"/>
              </a:rPr>
              <a:t>Health</a:t>
            </a:r>
            <a:r>
              <a:rPr spc="-65" dirty="0">
                <a:latin typeface="Tahoma"/>
                <a:cs typeface="Tahoma"/>
              </a:rPr>
              <a:t> </a:t>
            </a:r>
            <a:r>
              <a:rPr dirty="0">
                <a:latin typeface="Tahoma"/>
                <a:cs typeface="Tahoma"/>
              </a:rPr>
              <a:t>&amp;</a:t>
            </a:r>
            <a:r>
              <a:rPr spc="-70" dirty="0">
                <a:latin typeface="Tahoma"/>
                <a:cs typeface="Tahoma"/>
              </a:rPr>
              <a:t> </a:t>
            </a:r>
            <a:r>
              <a:rPr dirty="0">
                <a:latin typeface="Tahoma"/>
                <a:cs typeface="Tahoma"/>
              </a:rPr>
              <a:t>Beauty</a:t>
            </a:r>
            <a:r>
              <a:rPr spc="-65" dirty="0">
                <a:latin typeface="Tahoma"/>
                <a:cs typeface="Tahoma"/>
              </a:rPr>
              <a:t> </a:t>
            </a:r>
            <a:r>
              <a:rPr spc="50" dirty="0">
                <a:latin typeface="Tahoma"/>
                <a:cs typeface="Tahoma"/>
              </a:rPr>
              <a:t>category</a:t>
            </a:r>
            <a:r>
              <a:rPr spc="-70" dirty="0">
                <a:latin typeface="Tahoma"/>
                <a:cs typeface="Tahoma"/>
              </a:rPr>
              <a:t> </a:t>
            </a:r>
            <a:r>
              <a:rPr dirty="0">
                <a:latin typeface="Tahoma"/>
                <a:cs typeface="Tahoma"/>
              </a:rPr>
              <a:t>shows</a:t>
            </a:r>
            <a:r>
              <a:rPr spc="-65" dirty="0">
                <a:latin typeface="Tahoma"/>
                <a:cs typeface="Tahoma"/>
              </a:rPr>
              <a:t> </a:t>
            </a:r>
            <a:r>
              <a:rPr spc="55" dirty="0">
                <a:latin typeface="Tahoma"/>
                <a:cs typeface="Tahoma"/>
              </a:rPr>
              <a:t>steady</a:t>
            </a:r>
            <a:r>
              <a:rPr spc="-70" dirty="0">
                <a:latin typeface="Tahoma"/>
                <a:cs typeface="Tahoma"/>
              </a:rPr>
              <a:t> </a:t>
            </a:r>
            <a:r>
              <a:rPr spc="110" dirty="0">
                <a:latin typeface="Tahoma"/>
                <a:cs typeface="Tahoma"/>
              </a:rPr>
              <a:t>demand</a:t>
            </a:r>
            <a:r>
              <a:rPr spc="-65" dirty="0">
                <a:latin typeface="Tahoma"/>
                <a:cs typeface="Tahoma"/>
              </a:rPr>
              <a:t> </a:t>
            </a:r>
            <a:r>
              <a:rPr dirty="0">
                <a:latin typeface="Tahoma"/>
                <a:cs typeface="Tahoma"/>
              </a:rPr>
              <a:t>even</a:t>
            </a:r>
            <a:r>
              <a:rPr spc="-70" dirty="0">
                <a:latin typeface="Tahoma"/>
                <a:cs typeface="Tahoma"/>
              </a:rPr>
              <a:t> </a:t>
            </a:r>
            <a:r>
              <a:rPr dirty="0">
                <a:latin typeface="Tahoma"/>
                <a:cs typeface="Tahoma"/>
              </a:rPr>
              <a:t>during</a:t>
            </a:r>
            <a:r>
              <a:rPr spc="-65" dirty="0">
                <a:latin typeface="Tahoma"/>
                <a:cs typeface="Tahoma"/>
              </a:rPr>
              <a:t> </a:t>
            </a:r>
            <a:r>
              <a:rPr dirty="0">
                <a:latin typeface="Tahoma"/>
                <a:cs typeface="Tahoma"/>
              </a:rPr>
              <a:t>off-</a:t>
            </a:r>
            <a:r>
              <a:rPr spc="65" dirty="0">
                <a:latin typeface="Tahoma"/>
                <a:cs typeface="Tahoma"/>
              </a:rPr>
              <a:t>peak</a:t>
            </a:r>
            <a:r>
              <a:rPr spc="-70" dirty="0">
                <a:latin typeface="Tahoma"/>
                <a:cs typeface="Tahoma"/>
              </a:rPr>
              <a:t> </a:t>
            </a:r>
            <a:r>
              <a:rPr dirty="0">
                <a:latin typeface="Tahoma"/>
                <a:cs typeface="Tahoma"/>
              </a:rPr>
              <a:t>periods.</a:t>
            </a:r>
            <a:r>
              <a:rPr spc="-65" dirty="0">
                <a:latin typeface="Tahoma"/>
                <a:cs typeface="Tahoma"/>
              </a:rPr>
              <a:t> </a:t>
            </a:r>
            <a:r>
              <a:rPr dirty="0">
                <a:latin typeface="Tahoma"/>
                <a:cs typeface="Tahoma"/>
              </a:rPr>
              <a:t>Focus</a:t>
            </a:r>
            <a:r>
              <a:rPr spc="-70" dirty="0">
                <a:latin typeface="Tahoma"/>
                <a:cs typeface="Tahoma"/>
              </a:rPr>
              <a:t> </a:t>
            </a:r>
            <a:r>
              <a:rPr dirty="0">
                <a:latin typeface="Tahoma"/>
                <a:cs typeface="Tahoma"/>
              </a:rPr>
              <a:t>on</a:t>
            </a:r>
            <a:r>
              <a:rPr spc="-65" dirty="0">
                <a:latin typeface="Tahoma"/>
                <a:cs typeface="Tahoma"/>
              </a:rPr>
              <a:t> </a:t>
            </a:r>
            <a:r>
              <a:rPr spc="-10" dirty="0">
                <a:latin typeface="Tahoma"/>
                <a:cs typeface="Tahoma"/>
              </a:rPr>
              <a:t>expanding </a:t>
            </a:r>
            <a:r>
              <a:rPr dirty="0">
                <a:latin typeface="Tahoma"/>
                <a:cs typeface="Tahoma"/>
              </a:rPr>
              <a:t>this</a:t>
            </a:r>
            <a:r>
              <a:rPr spc="5" dirty="0">
                <a:latin typeface="Tahoma"/>
                <a:cs typeface="Tahoma"/>
              </a:rPr>
              <a:t> </a:t>
            </a:r>
            <a:r>
              <a:rPr dirty="0">
                <a:latin typeface="Tahoma"/>
                <a:cs typeface="Tahoma"/>
              </a:rPr>
              <a:t>product</a:t>
            </a:r>
            <a:r>
              <a:rPr spc="5" dirty="0">
                <a:latin typeface="Tahoma"/>
                <a:cs typeface="Tahoma"/>
              </a:rPr>
              <a:t> </a:t>
            </a:r>
            <a:r>
              <a:rPr spc="-45" dirty="0">
                <a:latin typeface="Tahoma"/>
                <a:cs typeface="Tahoma"/>
              </a:rPr>
              <a:t>line,</a:t>
            </a:r>
            <a:r>
              <a:rPr spc="5" dirty="0">
                <a:latin typeface="Tahoma"/>
                <a:cs typeface="Tahoma"/>
              </a:rPr>
              <a:t> </a:t>
            </a:r>
            <a:r>
              <a:rPr dirty="0">
                <a:latin typeface="Tahoma"/>
                <a:cs typeface="Tahoma"/>
              </a:rPr>
              <a:t>bundling</a:t>
            </a:r>
            <a:r>
              <a:rPr spc="5" dirty="0">
                <a:latin typeface="Tahoma"/>
                <a:cs typeface="Tahoma"/>
              </a:rPr>
              <a:t> </a:t>
            </a:r>
            <a:r>
              <a:rPr dirty="0">
                <a:latin typeface="Tahoma"/>
                <a:cs typeface="Tahoma"/>
              </a:rPr>
              <a:t>products,</a:t>
            </a:r>
            <a:r>
              <a:rPr spc="5" dirty="0">
                <a:latin typeface="Tahoma"/>
                <a:cs typeface="Tahoma"/>
              </a:rPr>
              <a:t> </a:t>
            </a:r>
            <a:r>
              <a:rPr spc="105" dirty="0">
                <a:latin typeface="Tahoma"/>
                <a:cs typeface="Tahoma"/>
              </a:rPr>
              <a:t>and</a:t>
            </a:r>
            <a:r>
              <a:rPr spc="5" dirty="0">
                <a:latin typeface="Tahoma"/>
                <a:cs typeface="Tahoma"/>
              </a:rPr>
              <a:t> </a:t>
            </a:r>
            <a:r>
              <a:rPr spc="-20" dirty="0">
                <a:latin typeface="Tahoma"/>
                <a:cs typeface="Tahoma"/>
              </a:rPr>
              <a:t>offering</a:t>
            </a:r>
            <a:r>
              <a:rPr spc="5" dirty="0">
                <a:latin typeface="Tahoma"/>
                <a:cs typeface="Tahoma"/>
              </a:rPr>
              <a:t> </a:t>
            </a:r>
            <a:r>
              <a:rPr dirty="0">
                <a:latin typeface="Tahoma"/>
                <a:cs typeface="Tahoma"/>
              </a:rPr>
              <a:t>targeted</a:t>
            </a:r>
            <a:r>
              <a:rPr spc="5" dirty="0">
                <a:latin typeface="Tahoma"/>
                <a:cs typeface="Tahoma"/>
              </a:rPr>
              <a:t> </a:t>
            </a:r>
            <a:r>
              <a:rPr dirty="0">
                <a:latin typeface="Tahoma"/>
                <a:cs typeface="Tahoma"/>
              </a:rPr>
              <a:t>promotions</a:t>
            </a:r>
            <a:r>
              <a:rPr spc="5" dirty="0">
                <a:latin typeface="Tahoma"/>
                <a:cs typeface="Tahoma"/>
              </a:rPr>
              <a:t> </a:t>
            </a:r>
            <a:r>
              <a:rPr spc="-10" dirty="0">
                <a:latin typeface="Tahoma"/>
                <a:cs typeface="Tahoma"/>
              </a:rPr>
              <a:t>to</a:t>
            </a:r>
            <a:r>
              <a:rPr spc="5" dirty="0">
                <a:latin typeface="Tahoma"/>
                <a:cs typeface="Tahoma"/>
              </a:rPr>
              <a:t> </a:t>
            </a:r>
            <a:r>
              <a:rPr dirty="0">
                <a:latin typeface="Tahoma"/>
                <a:cs typeface="Tahoma"/>
              </a:rPr>
              <a:t>maximize</a:t>
            </a:r>
            <a:r>
              <a:rPr spc="5" dirty="0">
                <a:latin typeface="Tahoma"/>
                <a:cs typeface="Tahoma"/>
              </a:rPr>
              <a:t> </a:t>
            </a:r>
            <a:r>
              <a:rPr spc="-10" dirty="0">
                <a:latin typeface="Tahoma"/>
                <a:cs typeface="Tahoma"/>
              </a:rPr>
              <a:t>revenue.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531574" y="5731619"/>
            <a:ext cx="2516505" cy="1306195"/>
            <a:chOff x="2531574" y="5731619"/>
            <a:chExt cx="2516505" cy="1306195"/>
          </a:xfrm>
        </p:grpSpPr>
        <p:sp>
          <p:nvSpPr>
            <p:cNvPr id="3" name="object 3"/>
            <p:cNvSpPr/>
            <p:nvPr/>
          </p:nvSpPr>
          <p:spPr>
            <a:xfrm>
              <a:off x="2531574" y="5731619"/>
              <a:ext cx="2516505" cy="1306195"/>
            </a:xfrm>
            <a:custGeom>
              <a:avLst/>
              <a:gdLst/>
              <a:ahLst/>
              <a:cxnLst/>
              <a:rect l="l" t="t" r="r" b="b"/>
              <a:pathLst>
                <a:path w="2516504" h="1306195">
                  <a:moveTo>
                    <a:pt x="78525" y="1189517"/>
                  </a:moveTo>
                  <a:lnTo>
                    <a:pt x="0" y="1189517"/>
                  </a:lnTo>
                  <a:lnTo>
                    <a:pt x="0" y="833776"/>
                  </a:lnTo>
                  <a:lnTo>
                    <a:pt x="4884" y="823229"/>
                  </a:lnTo>
                  <a:lnTo>
                    <a:pt x="17074" y="811974"/>
                  </a:lnTo>
                  <a:lnTo>
                    <a:pt x="34248" y="804262"/>
                  </a:lnTo>
                  <a:lnTo>
                    <a:pt x="78230" y="796437"/>
                  </a:lnTo>
                  <a:lnTo>
                    <a:pt x="113997" y="801146"/>
                  </a:lnTo>
                  <a:lnTo>
                    <a:pt x="141248" y="817489"/>
                  </a:lnTo>
                  <a:lnTo>
                    <a:pt x="159678" y="844566"/>
                  </a:lnTo>
                  <a:lnTo>
                    <a:pt x="166334" y="859956"/>
                  </a:lnTo>
                  <a:lnTo>
                    <a:pt x="78525" y="859956"/>
                  </a:lnTo>
                  <a:lnTo>
                    <a:pt x="78525" y="1189517"/>
                  </a:lnTo>
                  <a:close/>
                </a:path>
                <a:path w="2516504" h="1306195">
                  <a:moveTo>
                    <a:pt x="369619" y="1128702"/>
                  </a:moveTo>
                  <a:lnTo>
                    <a:pt x="282555" y="1128702"/>
                  </a:lnTo>
                  <a:lnTo>
                    <a:pt x="409893" y="844566"/>
                  </a:lnTo>
                  <a:lnTo>
                    <a:pt x="428578" y="817489"/>
                  </a:lnTo>
                  <a:lnTo>
                    <a:pt x="455725" y="801146"/>
                  </a:lnTo>
                  <a:lnTo>
                    <a:pt x="491152" y="796437"/>
                  </a:lnTo>
                  <a:lnTo>
                    <a:pt x="534678" y="804262"/>
                  </a:lnTo>
                  <a:lnTo>
                    <a:pt x="552214" y="811974"/>
                  </a:lnTo>
                  <a:lnTo>
                    <a:pt x="564595" y="823229"/>
                  </a:lnTo>
                  <a:lnTo>
                    <a:pt x="571941" y="838924"/>
                  </a:lnTo>
                  <a:lnTo>
                    <a:pt x="574365" y="859956"/>
                  </a:lnTo>
                  <a:lnTo>
                    <a:pt x="490530" y="859956"/>
                  </a:lnTo>
                  <a:lnTo>
                    <a:pt x="369619" y="1128702"/>
                  </a:lnTo>
                  <a:close/>
                </a:path>
                <a:path w="2516504" h="1306195">
                  <a:moveTo>
                    <a:pt x="285237" y="1194623"/>
                  </a:moveTo>
                  <a:lnTo>
                    <a:pt x="237003" y="1183904"/>
                  </a:lnTo>
                  <a:lnTo>
                    <a:pt x="208445" y="1147291"/>
                  </a:lnTo>
                  <a:lnTo>
                    <a:pt x="78525" y="859956"/>
                  </a:lnTo>
                  <a:lnTo>
                    <a:pt x="166334" y="859956"/>
                  </a:lnTo>
                  <a:lnTo>
                    <a:pt x="282555" y="1128702"/>
                  </a:lnTo>
                  <a:lnTo>
                    <a:pt x="369619" y="1128702"/>
                  </a:lnTo>
                  <a:lnTo>
                    <a:pt x="361256" y="1147291"/>
                  </a:lnTo>
                  <a:lnTo>
                    <a:pt x="348720" y="1169252"/>
                  </a:lnTo>
                  <a:lnTo>
                    <a:pt x="332896" y="1183904"/>
                  </a:lnTo>
                  <a:lnTo>
                    <a:pt x="312247" y="1192083"/>
                  </a:lnTo>
                  <a:lnTo>
                    <a:pt x="285237" y="1194623"/>
                  </a:lnTo>
                  <a:close/>
                </a:path>
                <a:path w="2516504" h="1306195">
                  <a:moveTo>
                    <a:pt x="574365" y="1189517"/>
                  </a:moveTo>
                  <a:lnTo>
                    <a:pt x="490530" y="1189517"/>
                  </a:lnTo>
                  <a:lnTo>
                    <a:pt x="490530" y="859956"/>
                  </a:lnTo>
                  <a:lnTo>
                    <a:pt x="574365" y="859956"/>
                  </a:lnTo>
                  <a:lnTo>
                    <a:pt x="574365" y="1189517"/>
                  </a:lnTo>
                  <a:close/>
                </a:path>
                <a:path w="2516504" h="1306195">
                  <a:moveTo>
                    <a:pt x="1041778" y="1136390"/>
                  </a:moveTo>
                  <a:lnTo>
                    <a:pt x="957942" y="1136390"/>
                  </a:lnTo>
                  <a:lnTo>
                    <a:pt x="957942" y="920097"/>
                  </a:lnTo>
                  <a:lnTo>
                    <a:pt x="1041778" y="920097"/>
                  </a:lnTo>
                  <a:lnTo>
                    <a:pt x="1041778" y="1136390"/>
                  </a:lnTo>
                  <a:close/>
                </a:path>
                <a:path w="2516504" h="1306195">
                  <a:moveTo>
                    <a:pt x="909305" y="1305983"/>
                  </a:moveTo>
                  <a:lnTo>
                    <a:pt x="645679" y="1305983"/>
                  </a:lnTo>
                  <a:lnTo>
                    <a:pt x="645679" y="1250332"/>
                  </a:lnTo>
                  <a:lnTo>
                    <a:pt x="909979" y="1250332"/>
                  </a:lnTo>
                  <a:lnTo>
                    <a:pt x="940058" y="1242661"/>
                  </a:lnTo>
                  <a:lnTo>
                    <a:pt x="953819" y="1230734"/>
                  </a:lnTo>
                  <a:lnTo>
                    <a:pt x="957500" y="1218207"/>
                  </a:lnTo>
                  <a:lnTo>
                    <a:pt x="957469" y="1216396"/>
                  </a:lnTo>
                  <a:lnTo>
                    <a:pt x="957340" y="1186964"/>
                  </a:lnTo>
                  <a:lnTo>
                    <a:pt x="780060" y="1186964"/>
                  </a:lnTo>
                  <a:lnTo>
                    <a:pt x="724020" y="1180242"/>
                  </a:lnTo>
                  <a:lnTo>
                    <a:pt x="681180" y="1162963"/>
                  </a:lnTo>
                  <a:lnTo>
                    <a:pt x="653705" y="1138005"/>
                  </a:lnTo>
                  <a:lnTo>
                    <a:pt x="643757" y="1108249"/>
                  </a:lnTo>
                  <a:lnTo>
                    <a:pt x="643757" y="921359"/>
                  </a:lnTo>
                  <a:lnTo>
                    <a:pt x="727449" y="921359"/>
                  </a:lnTo>
                  <a:lnTo>
                    <a:pt x="727449" y="1102498"/>
                  </a:lnTo>
                  <a:lnTo>
                    <a:pt x="728395" y="1112021"/>
                  </a:lnTo>
                  <a:lnTo>
                    <a:pt x="734508" y="1123048"/>
                  </a:lnTo>
                  <a:lnTo>
                    <a:pt x="749283" y="1132273"/>
                  </a:lnTo>
                  <a:lnTo>
                    <a:pt x="776216" y="1136390"/>
                  </a:lnTo>
                  <a:lnTo>
                    <a:pt x="1041778" y="1136390"/>
                  </a:lnTo>
                  <a:lnTo>
                    <a:pt x="1041778" y="1216396"/>
                  </a:lnTo>
                  <a:lnTo>
                    <a:pt x="1027001" y="1261076"/>
                  </a:lnTo>
                  <a:lnTo>
                    <a:pt x="991333" y="1288298"/>
                  </a:lnTo>
                  <a:lnTo>
                    <a:pt x="947769" y="1301965"/>
                  </a:lnTo>
                  <a:lnTo>
                    <a:pt x="909305" y="1305983"/>
                  </a:lnTo>
                  <a:close/>
                </a:path>
                <a:path w="2516504" h="1306195">
                  <a:moveTo>
                    <a:pt x="1783429" y="665479"/>
                  </a:moveTo>
                  <a:lnTo>
                    <a:pt x="1749327" y="638809"/>
                  </a:lnTo>
                  <a:lnTo>
                    <a:pt x="1719205" y="579119"/>
                  </a:lnTo>
                  <a:lnTo>
                    <a:pt x="1708957" y="524509"/>
                  </a:lnTo>
                  <a:lnTo>
                    <a:pt x="1709023" y="504189"/>
                  </a:lnTo>
                  <a:lnTo>
                    <a:pt x="1709149" y="466089"/>
                  </a:lnTo>
                  <a:lnTo>
                    <a:pt x="1720564" y="410209"/>
                  </a:lnTo>
                  <a:lnTo>
                    <a:pt x="1723761" y="396239"/>
                  </a:lnTo>
                  <a:lnTo>
                    <a:pt x="1726474" y="383539"/>
                  </a:lnTo>
                  <a:lnTo>
                    <a:pt x="1729907" y="372109"/>
                  </a:lnTo>
                  <a:lnTo>
                    <a:pt x="1735266" y="360679"/>
                  </a:lnTo>
                  <a:lnTo>
                    <a:pt x="1732682" y="353059"/>
                  </a:lnTo>
                  <a:lnTo>
                    <a:pt x="1728474" y="349249"/>
                  </a:lnTo>
                  <a:lnTo>
                    <a:pt x="1723664" y="345439"/>
                  </a:lnTo>
                  <a:lnTo>
                    <a:pt x="1719273" y="339089"/>
                  </a:lnTo>
                  <a:lnTo>
                    <a:pt x="1712802" y="330199"/>
                  </a:lnTo>
                  <a:lnTo>
                    <a:pt x="1706768" y="320039"/>
                  </a:lnTo>
                  <a:lnTo>
                    <a:pt x="1701070" y="311149"/>
                  </a:lnTo>
                  <a:lnTo>
                    <a:pt x="1677764" y="257809"/>
                  </a:lnTo>
                  <a:lnTo>
                    <a:pt x="1662331" y="214629"/>
                  </a:lnTo>
                  <a:lnTo>
                    <a:pt x="1654886" y="189229"/>
                  </a:lnTo>
                  <a:lnTo>
                    <a:pt x="1652105" y="180339"/>
                  </a:lnTo>
                  <a:lnTo>
                    <a:pt x="1645285" y="167639"/>
                  </a:lnTo>
                  <a:lnTo>
                    <a:pt x="1636974" y="156209"/>
                  </a:lnTo>
                  <a:lnTo>
                    <a:pt x="1628064" y="144779"/>
                  </a:lnTo>
                  <a:lnTo>
                    <a:pt x="1619445" y="133349"/>
                  </a:lnTo>
                  <a:lnTo>
                    <a:pt x="1604598" y="113029"/>
                  </a:lnTo>
                  <a:lnTo>
                    <a:pt x="1587424" y="88899"/>
                  </a:lnTo>
                  <a:lnTo>
                    <a:pt x="1576221" y="59689"/>
                  </a:lnTo>
                  <a:lnTo>
                    <a:pt x="1578917" y="31749"/>
                  </a:lnTo>
                  <a:lnTo>
                    <a:pt x="1579040" y="30479"/>
                  </a:lnTo>
                  <a:lnTo>
                    <a:pt x="1579162" y="29209"/>
                  </a:lnTo>
                  <a:lnTo>
                    <a:pt x="1579285" y="27939"/>
                  </a:lnTo>
                  <a:lnTo>
                    <a:pt x="1610102" y="0"/>
                  </a:lnTo>
                  <a:lnTo>
                    <a:pt x="1654414" y="0"/>
                  </a:lnTo>
                  <a:lnTo>
                    <a:pt x="1700522" y="15239"/>
                  </a:lnTo>
                  <a:lnTo>
                    <a:pt x="1726384" y="29209"/>
                  </a:lnTo>
                  <a:lnTo>
                    <a:pt x="1624229" y="29209"/>
                  </a:lnTo>
                  <a:lnTo>
                    <a:pt x="1615588" y="31749"/>
                  </a:lnTo>
                  <a:lnTo>
                    <a:pt x="1607914" y="35559"/>
                  </a:lnTo>
                  <a:lnTo>
                    <a:pt x="1606652" y="39369"/>
                  </a:lnTo>
                  <a:lnTo>
                    <a:pt x="1604441" y="46989"/>
                  </a:lnTo>
                  <a:lnTo>
                    <a:pt x="1604735" y="52069"/>
                  </a:lnTo>
                  <a:lnTo>
                    <a:pt x="1625839" y="92709"/>
                  </a:lnTo>
                  <a:lnTo>
                    <a:pt x="1635111" y="104139"/>
                  </a:lnTo>
                  <a:lnTo>
                    <a:pt x="1644389" y="116839"/>
                  </a:lnTo>
                  <a:lnTo>
                    <a:pt x="1652900" y="128269"/>
                  </a:lnTo>
                  <a:lnTo>
                    <a:pt x="1661589" y="139699"/>
                  </a:lnTo>
                  <a:lnTo>
                    <a:pt x="1669682" y="152399"/>
                  </a:lnTo>
                  <a:lnTo>
                    <a:pt x="1676402" y="166369"/>
                  </a:lnTo>
                  <a:lnTo>
                    <a:pt x="1687468" y="193039"/>
                  </a:lnTo>
                  <a:lnTo>
                    <a:pt x="1696728" y="222249"/>
                  </a:lnTo>
                  <a:lnTo>
                    <a:pt x="1705744" y="248919"/>
                  </a:lnTo>
                  <a:lnTo>
                    <a:pt x="1716075" y="278129"/>
                  </a:lnTo>
                  <a:lnTo>
                    <a:pt x="1720935" y="288289"/>
                  </a:lnTo>
                  <a:lnTo>
                    <a:pt x="1726628" y="297179"/>
                  </a:lnTo>
                  <a:lnTo>
                    <a:pt x="1732800" y="307339"/>
                  </a:lnTo>
                  <a:lnTo>
                    <a:pt x="1739096" y="317499"/>
                  </a:lnTo>
                  <a:lnTo>
                    <a:pt x="1745231" y="325119"/>
                  </a:lnTo>
                  <a:lnTo>
                    <a:pt x="1752137" y="330199"/>
                  </a:lnTo>
                  <a:lnTo>
                    <a:pt x="1758447" y="337819"/>
                  </a:lnTo>
                  <a:lnTo>
                    <a:pt x="1762791" y="346709"/>
                  </a:lnTo>
                  <a:lnTo>
                    <a:pt x="1764154" y="360679"/>
                  </a:lnTo>
                  <a:lnTo>
                    <a:pt x="1759335" y="380999"/>
                  </a:lnTo>
                  <a:lnTo>
                    <a:pt x="1752239" y="401319"/>
                  </a:lnTo>
                  <a:lnTo>
                    <a:pt x="1746769" y="415289"/>
                  </a:lnTo>
                  <a:lnTo>
                    <a:pt x="1737952" y="457199"/>
                  </a:lnTo>
                  <a:lnTo>
                    <a:pt x="1736216" y="502919"/>
                  </a:lnTo>
                  <a:lnTo>
                    <a:pt x="1741198" y="547369"/>
                  </a:lnTo>
                  <a:lnTo>
                    <a:pt x="1752535" y="585469"/>
                  </a:lnTo>
                  <a:lnTo>
                    <a:pt x="1774672" y="623569"/>
                  </a:lnTo>
                  <a:lnTo>
                    <a:pt x="1787719" y="629919"/>
                  </a:lnTo>
                  <a:lnTo>
                    <a:pt x="1829349" y="629919"/>
                  </a:lnTo>
                  <a:lnTo>
                    <a:pt x="1822098" y="648969"/>
                  </a:lnTo>
                  <a:lnTo>
                    <a:pt x="1806322" y="661669"/>
                  </a:lnTo>
                  <a:lnTo>
                    <a:pt x="1783429" y="665479"/>
                  </a:lnTo>
                  <a:close/>
                </a:path>
                <a:path w="2516504" h="1306195">
                  <a:moveTo>
                    <a:pt x="2516031" y="918209"/>
                  </a:moveTo>
                  <a:lnTo>
                    <a:pt x="2510057" y="915669"/>
                  </a:lnTo>
                  <a:lnTo>
                    <a:pt x="2505118" y="911859"/>
                  </a:lnTo>
                  <a:lnTo>
                    <a:pt x="2500514" y="906779"/>
                  </a:lnTo>
                  <a:lnTo>
                    <a:pt x="2495549" y="902969"/>
                  </a:lnTo>
                  <a:lnTo>
                    <a:pt x="2453309" y="872489"/>
                  </a:lnTo>
                  <a:lnTo>
                    <a:pt x="2434464" y="862329"/>
                  </a:lnTo>
                  <a:lnTo>
                    <a:pt x="2414839" y="852169"/>
                  </a:lnTo>
                  <a:lnTo>
                    <a:pt x="2395092" y="844549"/>
                  </a:lnTo>
                  <a:lnTo>
                    <a:pt x="2375885" y="833119"/>
                  </a:lnTo>
                  <a:lnTo>
                    <a:pt x="2365448" y="825499"/>
                  </a:lnTo>
                  <a:lnTo>
                    <a:pt x="2334935" y="803909"/>
                  </a:lnTo>
                  <a:lnTo>
                    <a:pt x="2325690" y="795019"/>
                  </a:lnTo>
                  <a:lnTo>
                    <a:pt x="2316619" y="784859"/>
                  </a:lnTo>
                  <a:lnTo>
                    <a:pt x="2308387" y="774699"/>
                  </a:lnTo>
                  <a:lnTo>
                    <a:pt x="2301659" y="763269"/>
                  </a:lnTo>
                  <a:lnTo>
                    <a:pt x="2297170" y="758189"/>
                  </a:lnTo>
                  <a:lnTo>
                    <a:pt x="2296553" y="749299"/>
                  </a:lnTo>
                  <a:lnTo>
                    <a:pt x="2291433" y="744219"/>
                  </a:lnTo>
                  <a:lnTo>
                    <a:pt x="2294714" y="736599"/>
                  </a:lnTo>
                  <a:lnTo>
                    <a:pt x="2301423" y="732789"/>
                  </a:lnTo>
                  <a:lnTo>
                    <a:pt x="2309691" y="730249"/>
                  </a:lnTo>
                  <a:lnTo>
                    <a:pt x="2317652" y="727709"/>
                  </a:lnTo>
                  <a:lnTo>
                    <a:pt x="2343893" y="718819"/>
                  </a:lnTo>
                  <a:lnTo>
                    <a:pt x="2373016" y="713739"/>
                  </a:lnTo>
                  <a:lnTo>
                    <a:pt x="2405496" y="711199"/>
                  </a:lnTo>
                  <a:lnTo>
                    <a:pt x="2441735" y="711199"/>
                  </a:lnTo>
                  <a:lnTo>
                    <a:pt x="2435470" y="701039"/>
                  </a:lnTo>
                  <a:lnTo>
                    <a:pt x="2422780" y="690879"/>
                  </a:lnTo>
                  <a:lnTo>
                    <a:pt x="2408531" y="680719"/>
                  </a:lnTo>
                  <a:lnTo>
                    <a:pt x="2397587" y="673099"/>
                  </a:lnTo>
                  <a:lnTo>
                    <a:pt x="2382014" y="661669"/>
                  </a:lnTo>
                  <a:lnTo>
                    <a:pt x="2366080" y="651509"/>
                  </a:lnTo>
                  <a:lnTo>
                    <a:pt x="2349907" y="640079"/>
                  </a:lnTo>
                  <a:lnTo>
                    <a:pt x="2333616" y="629919"/>
                  </a:lnTo>
                  <a:lnTo>
                    <a:pt x="2323644" y="624839"/>
                  </a:lnTo>
                  <a:lnTo>
                    <a:pt x="2300122" y="615949"/>
                  </a:lnTo>
                  <a:lnTo>
                    <a:pt x="2289440" y="612139"/>
                  </a:lnTo>
                  <a:lnTo>
                    <a:pt x="2273309" y="607059"/>
                  </a:lnTo>
                  <a:lnTo>
                    <a:pt x="2253937" y="600709"/>
                  </a:lnTo>
                  <a:lnTo>
                    <a:pt x="2210875" y="563879"/>
                  </a:lnTo>
                  <a:lnTo>
                    <a:pt x="2188817" y="521969"/>
                  </a:lnTo>
                  <a:lnTo>
                    <a:pt x="2168177" y="474979"/>
                  </a:lnTo>
                  <a:lnTo>
                    <a:pt x="2157005" y="452119"/>
                  </a:lnTo>
                  <a:lnTo>
                    <a:pt x="2135237" y="405129"/>
                  </a:lnTo>
                  <a:lnTo>
                    <a:pt x="2130538" y="393699"/>
                  </a:lnTo>
                  <a:lnTo>
                    <a:pt x="2126504" y="382269"/>
                  </a:lnTo>
                  <a:lnTo>
                    <a:pt x="2122355" y="372109"/>
                  </a:lnTo>
                  <a:lnTo>
                    <a:pt x="2092124" y="317499"/>
                  </a:lnTo>
                  <a:lnTo>
                    <a:pt x="2063417" y="275589"/>
                  </a:lnTo>
                  <a:lnTo>
                    <a:pt x="2031400" y="237489"/>
                  </a:lnTo>
                  <a:lnTo>
                    <a:pt x="1996291" y="203199"/>
                  </a:lnTo>
                  <a:lnTo>
                    <a:pt x="1958303" y="171449"/>
                  </a:lnTo>
                  <a:lnTo>
                    <a:pt x="1917653" y="142239"/>
                  </a:lnTo>
                  <a:lnTo>
                    <a:pt x="1873962" y="118109"/>
                  </a:lnTo>
                  <a:lnTo>
                    <a:pt x="1825484" y="97789"/>
                  </a:lnTo>
                  <a:lnTo>
                    <a:pt x="1794634" y="93979"/>
                  </a:lnTo>
                  <a:lnTo>
                    <a:pt x="1778543" y="93979"/>
                  </a:lnTo>
                  <a:lnTo>
                    <a:pt x="1762805" y="91439"/>
                  </a:lnTo>
                  <a:lnTo>
                    <a:pt x="1749351" y="91439"/>
                  </a:lnTo>
                  <a:lnTo>
                    <a:pt x="1741051" y="86359"/>
                  </a:lnTo>
                  <a:lnTo>
                    <a:pt x="1733348" y="81279"/>
                  </a:lnTo>
                  <a:lnTo>
                    <a:pt x="1726123" y="74929"/>
                  </a:lnTo>
                  <a:lnTo>
                    <a:pt x="1719259" y="69849"/>
                  </a:lnTo>
                  <a:lnTo>
                    <a:pt x="1704322" y="59689"/>
                  </a:lnTo>
                  <a:lnTo>
                    <a:pt x="1689026" y="52069"/>
                  </a:lnTo>
                  <a:lnTo>
                    <a:pt x="1673012" y="45719"/>
                  </a:lnTo>
                  <a:lnTo>
                    <a:pt x="1647279" y="34289"/>
                  </a:lnTo>
                  <a:lnTo>
                    <a:pt x="1635754" y="30479"/>
                  </a:lnTo>
                  <a:lnTo>
                    <a:pt x="1624229" y="29209"/>
                  </a:lnTo>
                  <a:lnTo>
                    <a:pt x="1726384" y="29209"/>
                  </a:lnTo>
                  <a:lnTo>
                    <a:pt x="1736729" y="35559"/>
                  </a:lnTo>
                  <a:lnTo>
                    <a:pt x="1743669" y="40639"/>
                  </a:lnTo>
                  <a:lnTo>
                    <a:pt x="1750968" y="46989"/>
                  </a:lnTo>
                  <a:lnTo>
                    <a:pt x="1758508" y="53339"/>
                  </a:lnTo>
                  <a:lnTo>
                    <a:pt x="1766175" y="58419"/>
                  </a:lnTo>
                  <a:lnTo>
                    <a:pt x="1814167" y="60959"/>
                  </a:lnTo>
                  <a:lnTo>
                    <a:pt x="1836241" y="64769"/>
                  </a:lnTo>
                  <a:lnTo>
                    <a:pt x="1877373" y="78739"/>
                  </a:lnTo>
                  <a:lnTo>
                    <a:pt x="1940840" y="114299"/>
                  </a:lnTo>
                  <a:lnTo>
                    <a:pt x="1981628" y="144779"/>
                  </a:lnTo>
                  <a:lnTo>
                    <a:pt x="2018858" y="173989"/>
                  </a:lnTo>
                  <a:lnTo>
                    <a:pt x="2053099" y="207009"/>
                  </a:lnTo>
                  <a:lnTo>
                    <a:pt x="2084922" y="242569"/>
                  </a:lnTo>
                  <a:lnTo>
                    <a:pt x="2114899" y="281939"/>
                  </a:lnTo>
                  <a:lnTo>
                    <a:pt x="2143599" y="326389"/>
                  </a:lnTo>
                  <a:lnTo>
                    <a:pt x="2160866" y="361949"/>
                  </a:lnTo>
                  <a:lnTo>
                    <a:pt x="2168248" y="380999"/>
                  </a:lnTo>
                  <a:lnTo>
                    <a:pt x="2176229" y="400049"/>
                  </a:lnTo>
                  <a:lnTo>
                    <a:pt x="2201505" y="455929"/>
                  </a:lnTo>
                  <a:lnTo>
                    <a:pt x="2214923" y="483869"/>
                  </a:lnTo>
                  <a:lnTo>
                    <a:pt x="2228696" y="510539"/>
                  </a:lnTo>
                  <a:lnTo>
                    <a:pt x="2234683" y="523239"/>
                  </a:lnTo>
                  <a:lnTo>
                    <a:pt x="2254944" y="560069"/>
                  </a:lnTo>
                  <a:lnTo>
                    <a:pt x="2273381" y="568959"/>
                  </a:lnTo>
                  <a:lnTo>
                    <a:pt x="2279901" y="571499"/>
                  </a:lnTo>
                  <a:lnTo>
                    <a:pt x="2296417" y="580389"/>
                  </a:lnTo>
                  <a:lnTo>
                    <a:pt x="2330655" y="594359"/>
                  </a:lnTo>
                  <a:lnTo>
                    <a:pt x="2374026" y="622299"/>
                  </a:lnTo>
                  <a:lnTo>
                    <a:pt x="2400941" y="641349"/>
                  </a:lnTo>
                  <a:lnTo>
                    <a:pt x="2427014" y="661669"/>
                  </a:lnTo>
                  <a:lnTo>
                    <a:pt x="2452061" y="681989"/>
                  </a:lnTo>
                  <a:lnTo>
                    <a:pt x="2460564" y="692149"/>
                  </a:lnTo>
                  <a:lnTo>
                    <a:pt x="2468290" y="701039"/>
                  </a:lnTo>
                  <a:lnTo>
                    <a:pt x="2475898" y="711199"/>
                  </a:lnTo>
                  <a:lnTo>
                    <a:pt x="2484046" y="721359"/>
                  </a:lnTo>
                  <a:lnTo>
                    <a:pt x="2484046" y="726439"/>
                  </a:lnTo>
                  <a:lnTo>
                    <a:pt x="2476359" y="727709"/>
                  </a:lnTo>
                  <a:lnTo>
                    <a:pt x="2460996" y="734059"/>
                  </a:lnTo>
                  <a:lnTo>
                    <a:pt x="2453309" y="735329"/>
                  </a:lnTo>
                  <a:lnTo>
                    <a:pt x="2389339" y="745489"/>
                  </a:lnTo>
                  <a:lnTo>
                    <a:pt x="2378741" y="748029"/>
                  </a:lnTo>
                  <a:lnTo>
                    <a:pt x="2356127" y="754379"/>
                  </a:lnTo>
                  <a:lnTo>
                    <a:pt x="2345191" y="755649"/>
                  </a:lnTo>
                  <a:lnTo>
                    <a:pt x="2346453" y="756919"/>
                  </a:lnTo>
                  <a:lnTo>
                    <a:pt x="2358579" y="773429"/>
                  </a:lnTo>
                  <a:lnTo>
                    <a:pt x="2378682" y="788669"/>
                  </a:lnTo>
                  <a:lnTo>
                    <a:pt x="2401065" y="802639"/>
                  </a:lnTo>
                  <a:lnTo>
                    <a:pt x="2420033" y="814069"/>
                  </a:lnTo>
                  <a:lnTo>
                    <a:pt x="2438352" y="828039"/>
                  </a:lnTo>
                  <a:lnTo>
                    <a:pt x="2471872" y="859789"/>
                  </a:lnTo>
                  <a:lnTo>
                    <a:pt x="2486585" y="878839"/>
                  </a:lnTo>
                  <a:lnTo>
                    <a:pt x="2491391" y="882649"/>
                  </a:lnTo>
                  <a:lnTo>
                    <a:pt x="2500998" y="892809"/>
                  </a:lnTo>
                  <a:lnTo>
                    <a:pt x="2505804" y="896619"/>
                  </a:lnTo>
                  <a:lnTo>
                    <a:pt x="2510265" y="902969"/>
                  </a:lnTo>
                  <a:lnTo>
                    <a:pt x="2511556" y="911859"/>
                  </a:lnTo>
                  <a:lnTo>
                    <a:pt x="2516031" y="916939"/>
                  </a:lnTo>
                  <a:lnTo>
                    <a:pt x="2516031" y="918209"/>
                  </a:lnTo>
                  <a:close/>
                </a:path>
                <a:path w="2516504" h="1306195">
                  <a:moveTo>
                    <a:pt x="1799451" y="215899"/>
                  </a:moveTo>
                  <a:lnTo>
                    <a:pt x="1784720" y="184149"/>
                  </a:lnTo>
                  <a:lnTo>
                    <a:pt x="1779541" y="179069"/>
                  </a:lnTo>
                  <a:lnTo>
                    <a:pt x="1774001" y="171449"/>
                  </a:lnTo>
                  <a:lnTo>
                    <a:pt x="1768699" y="166369"/>
                  </a:lnTo>
                  <a:lnTo>
                    <a:pt x="1764238" y="158749"/>
                  </a:lnTo>
                  <a:lnTo>
                    <a:pt x="1762976" y="158749"/>
                  </a:lnTo>
                  <a:lnTo>
                    <a:pt x="1762976" y="157479"/>
                  </a:lnTo>
                  <a:lnTo>
                    <a:pt x="1775981" y="153669"/>
                  </a:lnTo>
                  <a:lnTo>
                    <a:pt x="1789195" y="153669"/>
                  </a:lnTo>
                  <a:lnTo>
                    <a:pt x="1794330" y="158749"/>
                  </a:lnTo>
                  <a:lnTo>
                    <a:pt x="1802649" y="162559"/>
                  </a:lnTo>
                  <a:lnTo>
                    <a:pt x="1806493" y="168909"/>
                  </a:lnTo>
                  <a:lnTo>
                    <a:pt x="1809692" y="172719"/>
                  </a:lnTo>
                  <a:lnTo>
                    <a:pt x="1810323" y="177799"/>
                  </a:lnTo>
                  <a:lnTo>
                    <a:pt x="1814167" y="181609"/>
                  </a:lnTo>
                  <a:lnTo>
                    <a:pt x="1813325" y="193039"/>
                  </a:lnTo>
                  <a:lnTo>
                    <a:pt x="1810801" y="201929"/>
                  </a:lnTo>
                  <a:lnTo>
                    <a:pt x="1806597" y="208279"/>
                  </a:lnTo>
                  <a:lnTo>
                    <a:pt x="1800713" y="214629"/>
                  </a:lnTo>
                  <a:lnTo>
                    <a:pt x="1799451" y="215899"/>
                  </a:lnTo>
                  <a:close/>
                </a:path>
                <a:path w="2516504" h="1306195">
                  <a:moveTo>
                    <a:pt x="1829349" y="629919"/>
                  </a:moveTo>
                  <a:lnTo>
                    <a:pt x="1787719" y="629919"/>
                  </a:lnTo>
                  <a:lnTo>
                    <a:pt x="1788866" y="628649"/>
                  </a:lnTo>
                  <a:lnTo>
                    <a:pt x="1790300" y="628649"/>
                  </a:lnTo>
                  <a:lnTo>
                    <a:pt x="1793275" y="603249"/>
                  </a:lnTo>
                  <a:lnTo>
                    <a:pt x="1800902" y="554989"/>
                  </a:lnTo>
                  <a:lnTo>
                    <a:pt x="1814635" y="519429"/>
                  </a:lnTo>
                  <a:lnTo>
                    <a:pt x="1822617" y="510539"/>
                  </a:lnTo>
                  <a:lnTo>
                    <a:pt x="1831075" y="499109"/>
                  </a:lnTo>
                  <a:lnTo>
                    <a:pt x="1838938" y="488949"/>
                  </a:lnTo>
                  <a:lnTo>
                    <a:pt x="1845320" y="492759"/>
                  </a:lnTo>
                  <a:lnTo>
                    <a:pt x="1845320" y="504189"/>
                  </a:lnTo>
                  <a:lnTo>
                    <a:pt x="1849193" y="511809"/>
                  </a:lnTo>
                  <a:lnTo>
                    <a:pt x="1855547" y="527049"/>
                  </a:lnTo>
                  <a:lnTo>
                    <a:pt x="1862211" y="543559"/>
                  </a:lnTo>
                  <a:lnTo>
                    <a:pt x="1869244" y="558799"/>
                  </a:lnTo>
                  <a:lnTo>
                    <a:pt x="1872228" y="563879"/>
                  </a:lnTo>
                  <a:lnTo>
                    <a:pt x="1841491" y="563879"/>
                  </a:lnTo>
                  <a:lnTo>
                    <a:pt x="1837661" y="568959"/>
                  </a:lnTo>
                  <a:lnTo>
                    <a:pt x="1838952" y="574039"/>
                  </a:lnTo>
                  <a:lnTo>
                    <a:pt x="1837016" y="581659"/>
                  </a:lnTo>
                  <a:lnTo>
                    <a:pt x="1832760" y="605789"/>
                  </a:lnTo>
                  <a:lnTo>
                    <a:pt x="1829349" y="629919"/>
                  </a:lnTo>
                  <a:close/>
                </a:path>
                <a:path w="2516504" h="1306195">
                  <a:moveTo>
                    <a:pt x="1997630" y="742949"/>
                  </a:moveTo>
                  <a:lnTo>
                    <a:pt x="1984394" y="735329"/>
                  </a:lnTo>
                  <a:lnTo>
                    <a:pt x="1972838" y="725169"/>
                  </a:lnTo>
                  <a:lnTo>
                    <a:pt x="1962001" y="713739"/>
                  </a:lnTo>
                  <a:lnTo>
                    <a:pt x="1950929" y="704849"/>
                  </a:lnTo>
                  <a:lnTo>
                    <a:pt x="1905977" y="665479"/>
                  </a:lnTo>
                  <a:lnTo>
                    <a:pt x="1867739" y="618489"/>
                  </a:lnTo>
                  <a:lnTo>
                    <a:pt x="1841491" y="566419"/>
                  </a:lnTo>
                  <a:lnTo>
                    <a:pt x="1841491" y="563879"/>
                  </a:lnTo>
                  <a:lnTo>
                    <a:pt x="1872228" y="563879"/>
                  </a:lnTo>
                  <a:lnTo>
                    <a:pt x="1876703" y="572769"/>
                  </a:lnTo>
                  <a:lnTo>
                    <a:pt x="1893035" y="603249"/>
                  </a:lnTo>
                  <a:lnTo>
                    <a:pt x="1928802" y="661669"/>
                  </a:lnTo>
                  <a:lnTo>
                    <a:pt x="1955723" y="699769"/>
                  </a:lnTo>
                  <a:lnTo>
                    <a:pt x="1981637" y="727709"/>
                  </a:lnTo>
                  <a:lnTo>
                    <a:pt x="1992523" y="735329"/>
                  </a:lnTo>
                  <a:lnTo>
                    <a:pt x="1996367" y="740409"/>
                  </a:lnTo>
                  <a:lnTo>
                    <a:pt x="1997630" y="740409"/>
                  </a:lnTo>
                  <a:lnTo>
                    <a:pt x="1997630" y="742949"/>
                  </a:lnTo>
                  <a:close/>
                </a:path>
              </a:pathLst>
            </a:custGeom>
            <a:solidFill>
              <a:srgbClr val="3328B9"/>
            </a:solidFill>
          </p:spPr>
          <p:txBody>
            <a:bodyPr wrap="square" lIns="0" tIns="0" rIns="0" bIns="0" rtlCol="0"/>
            <a:lstStyle/>
            <a:p>
              <a:endParaRPr/>
            </a:p>
          </p:txBody>
        </p:sp>
        <p:sp>
          <p:nvSpPr>
            <p:cNvPr id="4" name="object 4"/>
            <p:cNvSpPr/>
            <p:nvPr/>
          </p:nvSpPr>
          <p:spPr>
            <a:xfrm>
              <a:off x="3637236" y="6535910"/>
              <a:ext cx="1263015" cy="443230"/>
            </a:xfrm>
            <a:custGeom>
              <a:avLst/>
              <a:gdLst/>
              <a:ahLst/>
              <a:cxnLst/>
              <a:rect l="l" t="t" r="r" b="b"/>
              <a:pathLst>
                <a:path w="1263014" h="443229">
                  <a:moveTo>
                    <a:pt x="240619" y="385226"/>
                  </a:moveTo>
                  <a:lnTo>
                    <a:pt x="0" y="385226"/>
                  </a:lnTo>
                  <a:lnTo>
                    <a:pt x="0" y="329575"/>
                  </a:lnTo>
                  <a:lnTo>
                    <a:pt x="234351" y="329575"/>
                  </a:lnTo>
                  <a:lnTo>
                    <a:pt x="236244" y="328929"/>
                  </a:lnTo>
                  <a:lnTo>
                    <a:pt x="239443" y="328929"/>
                  </a:lnTo>
                  <a:lnTo>
                    <a:pt x="250713" y="327755"/>
                  </a:lnTo>
                  <a:lnTo>
                    <a:pt x="286818" y="303312"/>
                  </a:lnTo>
                  <a:lnTo>
                    <a:pt x="286818" y="243186"/>
                  </a:lnTo>
                  <a:lnTo>
                    <a:pt x="252062" y="219292"/>
                  </a:lnTo>
                  <a:lnTo>
                    <a:pt x="234968" y="216967"/>
                  </a:lnTo>
                  <a:lnTo>
                    <a:pt x="232415" y="216322"/>
                  </a:lnTo>
                  <a:lnTo>
                    <a:pt x="122991" y="216322"/>
                  </a:lnTo>
                  <a:lnTo>
                    <a:pt x="115318" y="215676"/>
                  </a:lnTo>
                  <a:lnTo>
                    <a:pt x="67282" y="205646"/>
                  </a:lnTo>
                  <a:lnTo>
                    <a:pt x="31484" y="188233"/>
                  </a:lnTo>
                  <a:lnTo>
                    <a:pt x="9125" y="165185"/>
                  </a:lnTo>
                  <a:lnTo>
                    <a:pt x="1405" y="138252"/>
                  </a:lnTo>
                  <a:lnTo>
                    <a:pt x="1405" y="89586"/>
                  </a:lnTo>
                  <a:lnTo>
                    <a:pt x="18445" y="38005"/>
                  </a:lnTo>
                  <a:lnTo>
                    <a:pt x="72446" y="7056"/>
                  </a:lnTo>
                  <a:lnTo>
                    <a:pt x="117629" y="382"/>
                  </a:lnTo>
                  <a:lnTo>
                    <a:pt x="140289" y="0"/>
                  </a:lnTo>
                  <a:lnTo>
                    <a:pt x="374512" y="0"/>
                  </a:lnTo>
                  <a:lnTo>
                    <a:pt x="374512" y="55694"/>
                  </a:lnTo>
                  <a:lnTo>
                    <a:pt x="128141" y="55694"/>
                  </a:lnTo>
                  <a:lnTo>
                    <a:pt x="109563" y="58506"/>
                  </a:lnTo>
                  <a:lnTo>
                    <a:pt x="97208" y="62885"/>
                  </a:lnTo>
                  <a:lnTo>
                    <a:pt x="89562" y="69907"/>
                  </a:lnTo>
                  <a:lnTo>
                    <a:pt x="85111" y="80651"/>
                  </a:lnTo>
                  <a:lnTo>
                    <a:pt x="84480" y="83204"/>
                  </a:lnTo>
                  <a:lnTo>
                    <a:pt x="84480" y="130565"/>
                  </a:lnTo>
                  <a:lnTo>
                    <a:pt x="117335" y="163796"/>
                  </a:lnTo>
                  <a:lnTo>
                    <a:pt x="139515" y="165748"/>
                  </a:lnTo>
                  <a:lnTo>
                    <a:pt x="240633" y="165748"/>
                  </a:lnTo>
                  <a:lnTo>
                    <a:pt x="259382" y="166570"/>
                  </a:lnTo>
                  <a:lnTo>
                    <a:pt x="311675" y="177911"/>
                  </a:lnTo>
                  <a:lnTo>
                    <a:pt x="356294" y="205507"/>
                  </a:lnTo>
                  <a:lnTo>
                    <a:pt x="371170" y="239343"/>
                  </a:lnTo>
                  <a:lnTo>
                    <a:pt x="371170" y="300774"/>
                  </a:lnTo>
                  <a:lnTo>
                    <a:pt x="357969" y="339807"/>
                  </a:lnTo>
                  <a:lnTo>
                    <a:pt x="317412" y="369233"/>
                  </a:lnTo>
                  <a:lnTo>
                    <a:pt x="261438" y="384169"/>
                  </a:lnTo>
                  <a:lnTo>
                    <a:pt x="240619" y="385226"/>
                  </a:lnTo>
                  <a:close/>
                </a:path>
                <a:path w="1263014" h="443229">
                  <a:moveTo>
                    <a:pt x="1262621" y="385226"/>
                  </a:moveTo>
                  <a:lnTo>
                    <a:pt x="1036717" y="385226"/>
                  </a:lnTo>
                  <a:lnTo>
                    <a:pt x="1020725" y="383964"/>
                  </a:lnTo>
                  <a:lnTo>
                    <a:pt x="964498" y="374361"/>
                  </a:lnTo>
                  <a:lnTo>
                    <a:pt x="924285" y="355231"/>
                  </a:lnTo>
                  <a:lnTo>
                    <a:pt x="900129" y="326629"/>
                  </a:lnTo>
                  <a:lnTo>
                    <a:pt x="892067" y="288611"/>
                  </a:lnTo>
                  <a:lnTo>
                    <a:pt x="891867" y="288611"/>
                  </a:lnTo>
                  <a:lnTo>
                    <a:pt x="891867" y="0"/>
                  </a:lnTo>
                  <a:lnTo>
                    <a:pt x="975917" y="0"/>
                  </a:lnTo>
                  <a:lnTo>
                    <a:pt x="976039" y="288611"/>
                  </a:lnTo>
                  <a:lnTo>
                    <a:pt x="979575" y="306896"/>
                  </a:lnTo>
                  <a:lnTo>
                    <a:pt x="991273" y="319814"/>
                  </a:lnTo>
                  <a:lnTo>
                    <a:pt x="1012096" y="327214"/>
                  </a:lnTo>
                  <a:lnTo>
                    <a:pt x="1043129" y="329575"/>
                  </a:lnTo>
                  <a:lnTo>
                    <a:pt x="1262621" y="329575"/>
                  </a:lnTo>
                  <a:lnTo>
                    <a:pt x="1262621" y="385226"/>
                  </a:lnTo>
                  <a:close/>
                </a:path>
                <a:path w="1263014" h="443229">
                  <a:moveTo>
                    <a:pt x="641809" y="386517"/>
                  </a:moveTo>
                  <a:lnTo>
                    <a:pt x="552222" y="386517"/>
                  </a:lnTo>
                  <a:lnTo>
                    <a:pt x="539912" y="386072"/>
                  </a:lnTo>
                  <a:lnTo>
                    <a:pt x="468803" y="366493"/>
                  </a:lnTo>
                  <a:lnTo>
                    <a:pt x="429198" y="322428"/>
                  </a:lnTo>
                  <a:lnTo>
                    <a:pt x="424268" y="92785"/>
                  </a:lnTo>
                  <a:lnTo>
                    <a:pt x="430835" y="59223"/>
                  </a:lnTo>
                  <a:lnTo>
                    <a:pt x="483945" y="13037"/>
                  </a:lnTo>
                  <a:lnTo>
                    <a:pt x="529876" y="1907"/>
                  </a:lnTo>
                  <a:lnTo>
                    <a:pt x="545223" y="616"/>
                  </a:lnTo>
                  <a:lnTo>
                    <a:pt x="719262" y="616"/>
                  </a:lnTo>
                  <a:lnTo>
                    <a:pt x="726319" y="1262"/>
                  </a:lnTo>
                  <a:lnTo>
                    <a:pt x="734637" y="1907"/>
                  </a:lnTo>
                  <a:lnTo>
                    <a:pt x="780459" y="13037"/>
                  </a:lnTo>
                  <a:lnTo>
                    <a:pt x="813261" y="31974"/>
                  </a:lnTo>
                  <a:lnTo>
                    <a:pt x="831301" y="56325"/>
                  </a:lnTo>
                  <a:lnTo>
                    <a:pt x="575932" y="56325"/>
                  </a:lnTo>
                  <a:lnTo>
                    <a:pt x="550673" y="59223"/>
                  </a:lnTo>
                  <a:lnTo>
                    <a:pt x="531296" y="67518"/>
                  </a:lnTo>
                  <a:lnTo>
                    <a:pt x="518879" y="80607"/>
                  </a:lnTo>
                  <a:lnTo>
                    <a:pt x="514500" y="97891"/>
                  </a:lnTo>
                  <a:lnTo>
                    <a:pt x="514486" y="289256"/>
                  </a:lnTo>
                  <a:lnTo>
                    <a:pt x="515920" y="291795"/>
                  </a:lnTo>
                  <a:lnTo>
                    <a:pt x="516422" y="295022"/>
                  </a:lnTo>
                  <a:lnTo>
                    <a:pt x="522927" y="310333"/>
                  </a:lnTo>
                  <a:lnTo>
                    <a:pt x="535369" y="321570"/>
                  </a:lnTo>
                  <a:lnTo>
                    <a:pt x="553212" y="328490"/>
                  </a:lnTo>
                  <a:lnTo>
                    <a:pt x="575917" y="330851"/>
                  </a:lnTo>
                  <a:lnTo>
                    <a:pt x="831580" y="330851"/>
                  </a:lnTo>
                  <a:lnTo>
                    <a:pt x="827898" y="339708"/>
                  </a:lnTo>
                  <a:lnTo>
                    <a:pt x="812578" y="356045"/>
                  </a:lnTo>
                  <a:lnTo>
                    <a:pt x="790288" y="368602"/>
                  </a:lnTo>
                  <a:lnTo>
                    <a:pt x="805817" y="382673"/>
                  </a:lnTo>
                  <a:lnTo>
                    <a:pt x="709021" y="382673"/>
                  </a:lnTo>
                  <a:lnTo>
                    <a:pt x="641809" y="386517"/>
                  </a:lnTo>
                  <a:close/>
                </a:path>
                <a:path w="1263014" h="443229">
                  <a:moveTo>
                    <a:pt x="834771" y="323178"/>
                  </a:moveTo>
                  <a:lnTo>
                    <a:pt x="739744" y="323178"/>
                  </a:lnTo>
                  <a:lnTo>
                    <a:pt x="747557" y="317891"/>
                  </a:lnTo>
                  <a:lnTo>
                    <a:pt x="753680" y="311646"/>
                  </a:lnTo>
                  <a:lnTo>
                    <a:pt x="758117" y="304444"/>
                  </a:lnTo>
                  <a:lnTo>
                    <a:pt x="760871" y="296285"/>
                  </a:lnTo>
                  <a:lnTo>
                    <a:pt x="761517" y="293731"/>
                  </a:lnTo>
                  <a:lnTo>
                    <a:pt x="761513" y="92785"/>
                  </a:lnTo>
                  <a:lnTo>
                    <a:pt x="724348" y="58563"/>
                  </a:lnTo>
                  <a:lnTo>
                    <a:pt x="702007" y="56325"/>
                  </a:lnTo>
                  <a:lnTo>
                    <a:pt x="831301" y="56325"/>
                  </a:lnTo>
                  <a:lnTo>
                    <a:pt x="832959" y="58563"/>
                  </a:lnTo>
                  <a:lnTo>
                    <a:pt x="833105" y="59223"/>
                  </a:lnTo>
                  <a:lnTo>
                    <a:pt x="839571" y="92785"/>
                  </a:lnTo>
                  <a:lnTo>
                    <a:pt x="839504" y="291795"/>
                  </a:lnTo>
                  <a:lnTo>
                    <a:pt x="836793" y="317891"/>
                  </a:lnTo>
                  <a:lnTo>
                    <a:pt x="836734" y="318456"/>
                  </a:lnTo>
                  <a:lnTo>
                    <a:pt x="834771" y="323178"/>
                  </a:lnTo>
                  <a:close/>
                </a:path>
                <a:path w="1263014" h="443229">
                  <a:moveTo>
                    <a:pt x="831580" y="330851"/>
                  </a:moveTo>
                  <a:lnTo>
                    <a:pt x="651448" y="330851"/>
                  </a:lnTo>
                  <a:lnTo>
                    <a:pt x="582343" y="268129"/>
                  </a:lnTo>
                  <a:lnTo>
                    <a:pt x="678958" y="268129"/>
                  </a:lnTo>
                  <a:lnTo>
                    <a:pt x="739744" y="323178"/>
                  </a:lnTo>
                  <a:lnTo>
                    <a:pt x="834771" y="323178"/>
                  </a:lnTo>
                  <a:lnTo>
                    <a:pt x="831580" y="330851"/>
                  </a:lnTo>
                  <a:close/>
                </a:path>
                <a:path w="1263014" h="443229">
                  <a:moveTo>
                    <a:pt x="872188" y="442813"/>
                  </a:moveTo>
                  <a:lnTo>
                    <a:pt x="775573" y="442813"/>
                  </a:lnTo>
                  <a:lnTo>
                    <a:pt x="709021" y="382673"/>
                  </a:lnTo>
                  <a:lnTo>
                    <a:pt x="805817" y="382673"/>
                  </a:lnTo>
                  <a:lnTo>
                    <a:pt x="872188" y="442813"/>
                  </a:lnTo>
                  <a:close/>
                </a:path>
              </a:pathLst>
            </a:custGeom>
            <a:solidFill>
              <a:srgbClr val="5382FF"/>
            </a:solidFill>
          </p:spPr>
          <p:txBody>
            <a:bodyPr wrap="square" lIns="0" tIns="0" rIns="0" bIns="0" rtlCol="0"/>
            <a:lstStyle/>
            <a:p>
              <a:endParaRPr/>
            </a:p>
          </p:txBody>
        </p:sp>
      </p:grpSp>
      <p:sp>
        <p:nvSpPr>
          <p:cNvPr id="5" name="object 5"/>
          <p:cNvSpPr txBox="1">
            <a:spLocks noGrp="1"/>
          </p:cNvSpPr>
          <p:nvPr>
            <p:ph type="title"/>
          </p:nvPr>
        </p:nvSpPr>
        <p:spPr>
          <a:xfrm>
            <a:off x="571920" y="2019855"/>
            <a:ext cx="7491095" cy="3311525"/>
          </a:xfrm>
          <a:prstGeom prst="rect">
            <a:avLst/>
          </a:prstGeom>
        </p:spPr>
        <p:txBody>
          <a:bodyPr vert="horz" wrap="square" lIns="0" tIns="163195" rIns="0" bIns="0" rtlCol="0">
            <a:spAutoFit/>
          </a:bodyPr>
          <a:lstStyle/>
          <a:p>
            <a:pPr marL="12700">
              <a:lnSpc>
                <a:spcPct val="100000"/>
              </a:lnSpc>
              <a:spcBef>
                <a:spcPts val="1285"/>
              </a:spcBef>
            </a:pPr>
            <a:r>
              <a:rPr sz="6200" spc="515" dirty="0"/>
              <a:t>Phase</a:t>
            </a:r>
            <a:r>
              <a:rPr sz="6200" spc="-540" dirty="0"/>
              <a:t> </a:t>
            </a:r>
            <a:r>
              <a:rPr sz="6200" spc="-955" dirty="0"/>
              <a:t>1:</a:t>
            </a:r>
            <a:endParaRPr sz="6200"/>
          </a:p>
          <a:p>
            <a:pPr marL="12700" marR="5080">
              <a:lnSpc>
                <a:spcPct val="115900"/>
              </a:lnSpc>
            </a:pPr>
            <a:r>
              <a:rPr sz="6200" spc="204" dirty="0"/>
              <a:t>SQL</a:t>
            </a:r>
            <a:r>
              <a:rPr sz="6200" spc="-535" dirty="0"/>
              <a:t> </a:t>
            </a:r>
            <a:r>
              <a:rPr sz="6200" spc="509" dirty="0"/>
              <a:t>Analysis</a:t>
            </a:r>
            <a:r>
              <a:rPr sz="6200" spc="-535" dirty="0"/>
              <a:t> </a:t>
            </a:r>
            <a:r>
              <a:rPr sz="6200" spc="1970" dirty="0"/>
              <a:t>– </a:t>
            </a:r>
            <a:r>
              <a:rPr sz="6200" spc="565" dirty="0"/>
              <a:t>Advanced</a:t>
            </a:r>
            <a:r>
              <a:rPr sz="6200" spc="-520" dirty="0"/>
              <a:t> </a:t>
            </a:r>
            <a:r>
              <a:rPr sz="6200" spc="300" dirty="0"/>
              <a:t>Queries</a:t>
            </a:r>
            <a:endParaRPr sz="6200"/>
          </a:p>
        </p:txBody>
      </p:sp>
      <p:grpSp>
        <p:nvGrpSpPr>
          <p:cNvPr id="6" name="object 6"/>
          <p:cNvGrpSpPr/>
          <p:nvPr/>
        </p:nvGrpSpPr>
        <p:grpSpPr>
          <a:xfrm>
            <a:off x="9233211" y="3165538"/>
            <a:ext cx="9053195" cy="6957059"/>
            <a:chOff x="9233211" y="3165538"/>
            <a:chExt cx="9053195" cy="6957059"/>
          </a:xfrm>
        </p:grpSpPr>
        <p:pic>
          <p:nvPicPr>
            <p:cNvPr id="7" name="object 7"/>
            <p:cNvPicPr/>
            <p:nvPr/>
          </p:nvPicPr>
          <p:blipFill>
            <a:blip r:embed="rId2" cstate="print"/>
            <a:stretch>
              <a:fillRect/>
            </a:stretch>
          </p:blipFill>
          <p:spPr>
            <a:xfrm>
              <a:off x="11108444" y="3165538"/>
              <a:ext cx="6202689" cy="6956434"/>
            </a:xfrm>
            <a:prstGeom prst="rect">
              <a:avLst/>
            </a:prstGeom>
          </p:spPr>
        </p:pic>
        <p:sp>
          <p:nvSpPr>
            <p:cNvPr id="8" name="object 8"/>
            <p:cNvSpPr/>
            <p:nvPr/>
          </p:nvSpPr>
          <p:spPr>
            <a:xfrm>
              <a:off x="16162949" y="5024895"/>
              <a:ext cx="2123440" cy="2237105"/>
            </a:xfrm>
            <a:custGeom>
              <a:avLst/>
              <a:gdLst/>
              <a:ahLst/>
              <a:cxnLst/>
              <a:rect l="l" t="t" r="r" b="b"/>
              <a:pathLst>
                <a:path w="2123440" h="2237104">
                  <a:moveTo>
                    <a:pt x="2123029" y="2236919"/>
                  </a:moveTo>
                  <a:lnTo>
                    <a:pt x="0" y="2236919"/>
                  </a:lnTo>
                  <a:lnTo>
                    <a:pt x="0" y="0"/>
                  </a:lnTo>
                  <a:lnTo>
                    <a:pt x="2123029" y="0"/>
                  </a:lnTo>
                  <a:lnTo>
                    <a:pt x="2123029" y="2236919"/>
                  </a:lnTo>
                  <a:close/>
                </a:path>
              </a:pathLst>
            </a:custGeom>
            <a:solidFill>
              <a:srgbClr val="3C66BE">
                <a:alpha val="19999"/>
              </a:srgbClr>
            </a:solidFill>
          </p:spPr>
          <p:txBody>
            <a:bodyPr wrap="square" lIns="0" tIns="0" rIns="0" bIns="0" rtlCol="0"/>
            <a:lstStyle/>
            <a:p>
              <a:endParaRPr/>
            </a:p>
          </p:txBody>
        </p:sp>
        <p:sp>
          <p:nvSpPr>
            <p:cNvPr id="9" name="object 9"/>
            <p:cNvSpPr/>
            <p:nvPr/>
          </p:nvSpPr>
          <p:spPr>
            <a:xfrm>
              <a:off x="16630105" y="6792870"/>
              <a:ext cx="1059815" cy="469265"/>
            </a:xfrm>
            <a:custGeom>
              <a:avLst/>
              <a:gdLst/>
              <a:ahLst/>
              <a:cxnLst/>
              <a:rect l="l" t="t" r="r" b="b"/>
              <a:pathLst>
                <a:path w="1059815" h="469265">
                  <a:moveTo>
                    <a:pt x="1012840" y="468946"/>
                  </a:moveTo>
                  <a:lnTo>
                    <a:pt x="1407" y="468946"/>
                  </a:lnTo>
                  <a:lnTo>
                    <a:pt x="0" y="445511"/>
                  </a:lnTo>
                  <a:lnTo>
                    <a:pt x="541" y="377588"/>
                  </a:lnTo>
                  <a:lnTo>
                    <a:pt x="10174" y="268749"/>
                  </a:lnTo>
                  <a:lnTo>
                    <a:pt x="36044" y="122565"/>
                  </a:lnTo>
                  <a:lnTo>
                    <a:pt x="60564" y="77748"/>
                  </a:lnTo>
                  <a:lnTo>
                    <a:pt x="109011" y="43642"/>
                  </a:lnTo>
                  <a:lnTo>
                    <a:pt x="177286" y="19689"/>
                  </a:lnTo>
                  <a:lnTo>
                    <a:pt x="217578" y="11344"/>
                  </a:lnTo>
                  <a:lnTo>
                    <a:pt x="261291" y="5327"/>
                  </a:lnTo>
                  <a:lnTo>
                    <a:pt x="307911" y="1569"/>
                  </a:lnTo>
                  <a:lnTo>
                    <a:pt x="356928" y="0"/>
                  </a:lnTo>
                  <a:lnTo>
                    <a:pt x="407828" y="548"/>
                  </a:lnTo>
                  <a:lnTo>
                    <a:pt x="460099" y="3146"/>
                  </a:lnTo>
                  <a:lnTo>
                    <a:pt x="513229" y="7722"/>
                  </a:lnTo>
                  <a:lnTo>
                    <a:pt x="566706" y="14207"/>
                  </a:lnTo>
                  <a:lnTo>
                    <a:pt x="620017" y="22531"/>
                  </a:lnTo>
                  <a:lnTo>
                    <a:pt x="672651" y="32624"/>
                  </a:lnTo>
                  <a:lnTo>
                    <a:pt x="724095" y="44416"/>
                  </a:lnTo>
                  <a:lnTo>
                    <a:pt x="773836" y="57838"/>
                  </a:lnTo>
                  <a:lnTo>
                    <a:pt x="821363" y="72819"/>
                  </a:lnTo>
                  <a:lnTo>
                    <a:pt x="866163" y="89289"/>
                  </a:lnTo>
                  <a:lnTo>
                    <a:pt x="907724" y="107179"/>
                  </a:lnTo>
                  <a:lnTo>
                    <a:pt x="945533" y="126418"/>
                  </a:lnTo>
                  <a:lnTo>
                    <a:pt x="979079" y="146937"/>
                  </a:lnTo>
                  <a:lnTo>
                    <a:pt x="1031332" y="191535"/>
                  </a:lnTo>
                  <a:lnTo>
                    <a:pt x="1054077" y="247285"/>
                  </a:lnTo>
                  <a:lnTo>
                    <a:pt x="1059503" y="321427"/>
                  </a:lnTo>
                  <a:lnTo>
                    <a:pt x="1050640" y="405960"/>
                  </a:lnTo>
                  <a:lnTo>
                    <a:pt x="1012840" y="468946"/>
                  </a:lnTo>
                  <a:close/>
                </a:path>
              </a:pathLst>
            </a:custGeom>
            <a:solidFill>
              <a:srgbClr val="9ECCFF"/>
            </a:solidFill>
          </p:spPr>
          <p:txBody>
            <a:bodyPr wrap="square" lIns="0" tIns="0" rIns="0" bIns="0" rtlCol="0"/>
            <a:lstStyle/>
            <a:p>
              <a:endParaRPr/>
            </a:p>
          </p:txBody>
        </p:sp>
        <p:sp>
          <p:nvSpPr>
            <p:cNvPr id="10" name="object 10"/>
            <p:cNvSpPr/>
            <p:nvPr/>
          </p:nvSpPr>
          <p:spPr>
            <a:xfrm>
              <a:off x="16745924" y="4653118"/>
              <a:ext cx="941705" cy="819150"/>
            </a:xfrm>
            <a:custGeom>
              <a:avLst/>
              <a:gdLst/>
              <a:ahLst/>
              <a:cxnLst/>
              <a:rect l="l" t="t" r="r" b="b"/>
              <a:pathLst>
                <a:path w="941705" h="819150">
                  <a:moveTo>
                    <a:pt x="669156" y="818646"/>
                  </a:moveTo>
                  <a:lnTo>
                    <a:pt x="620487" y="810423"/>
                  </a:lnTo>
                  <a:lnTo>
                    <a:pt x="509494" y="735886"/>
                  </a:lnTo>
                  <a:lnTo>
                    <a:pt x="346717" y="602784"/>
                  </a:lnTo>
                  <a:lnTo>
                    <a:pt x="199595" y="475619"/>
                  </a:lnTo>
                  <a:lnTo>
                    <a:pt x="135567" y="418897"/>
                  </a:lnTo>
                  <a:lnTo>
                    <a:pt x="122880" y="421363"/>
                  </a:lnTo>
                  <a:lnTo>
                    <a:pt x="92171" y="423559"/>
                  </a:lnTo>
                  <a:lnTo>
                    <a:pt x="54469" y="417687"/>
                  </a:lnTo>
                  <a:lnTo>
                    <a:pt x="20801" y="395944"/>
                  </a:lnTo>
                  <a:lnTo>
                    <a:pt x="9234" y="364428"/>
                  </a:lnTo>
                  <a:lnTo>
                    <a:pt x="18649" y="335333"/>
                  </a:lnTo>
                  <a:lnTo>
                    <a:pt x="31291" y="310004"/>
                  </a:lnTo>
                  <a:lnTo>
                    <a:pt x="29408" y="289785"/>
                  </a:lnTo>
                  <a:lnTo>
                    <a:pt x="12821" y="266338"/>
                  </a:lnTo>
                  <a:lnTo>
                    <a:pt x="0" y="235629"/>
                  </a:lnTo>
                  <a:lnTo>
                    <a:pt x="1165" y="205458"/>
                  </a:lnTo>
                  <a:lnTo>
                    <a:pt x="26539" y="183626"/>
                  </a:lnTo>
                  <a:lnTo>
                    <a:pt x="63255" y="168025"/>
                  </a:lnTo>
                  <a:lnTo>
                    <a:pt x="92171" y="149196"/>
                  </a:lnTo>
                  <a:lnTo>
                    <a:pt x="114093" y="123911"/>
                  </a:lnTo>
                  <a:lnTo>
                    <a:pt x="129829" y="88943"/>
                  </a:lnTo>
                  <a:lnTo>
                    <a:pt x="156369" y="57338"/>
                  </a:lnTo>
                  <a:lnTo>
                    <a:pt x="200123" y="42678"/>
                  </a:lnTo>
                  <a:lnTo>
                    <a:pt x="246030" y="42544"/>
                  </a:lnTo>
                  <a:lnTo>
                    <a:pt x="279025" y="54514"/>
                  </a:lnTo>
                  <a:lnTo>
                    <a:pt x="300257" y="55730"/>
                  </a:lnTo>
                  <a:lnTo>
                    <a:pt x="329063" y="39456"/>
                  </a:lnTo>
                  <a:lnTo>
                    <a:pt x="364756" y="17123"/>
                  </a:lnTo>
                  <a:lnTo>
                    <a:pt x="406646" y="160"/>
                  </a:lnTo>
                  <a:lnTo>
                    <a:pt x="454044" y="0"/>
                  </a:lnTo>
                  <a:lnTo>
                    <a:pt x="510665" y="14301"/>
                  </a:lnTo>
                  <a:lnTo>
                    <a:pt x="560562" y="24029"/>
                  </a:lnTo>
                  <a:lnTo>
                    <a:pt x="610996" y="24612"/>
                  </a:lnTo>
                  <a:lnTo>
                    <a:pt x="669231" y="11476"/>
                  </a:lnTo>
                  <a:lnTo>
                    <a:pt x="718742" y="1928"/>
                  </a:lnTo>
                  <a:lnTo>
                    <a:pt x="762330" y="6702"/>
                  </a:lnTo>
                  <a:lnTo>
                    <a:pt x="797517" y="24284"/>
                  </a:lnTo>
                  <a:lnTo>
                    <a:pt x="832774" y="91813"/>
                  </a:lnTo>
                  <a:lnTo>
                    <a:pt x="836360" y="192233"/>
                  </a:lnTo>
                  <a:lnTo>
                    <a:pt x="843264" y="231415"/>
                  </a:lnTo>
                  <a:lnTo>
                    <a:pt x="861465" y="258224"/>
                  </a:lnTo>
                  <a:lnTo>
                    <a:pt x="882670" y="279922"/>
                  </a:lnTo>
                  <a:lnTo>
                    <a:pt x="895536" y="304848"/>
                  </a:lnTo>
                  <a:lnTo>
                    <a:pt x="901409" y="330850"/>
                  </a:lnTo>
                  <a:lnTo>
                    <a:pt x="901633" y="355776"/>
                  </a:lnTo>
                  <a:lnTo>
                    <a:pt x="909792" y="383257"/>
                  </a:lnTo>
                  <a:lnTo>
                    <a:pt x="928173" y="416387"/>
                  </a:lnTo>
                  <a:lnTo>
                    <a:pt x="941174" y="452206"/>
                  </a:lnTo>
                  <a:lnTo>
                    <a:pt x="933194" y="487757"/>
                  </a:lnTo>
                  <a:lnTo>
                    <a:pt x="904099" y="515642"/>
                  </a:lnTo>
                  <a:lnTo>
                    <a:pt x="870431" y="536533"/>
                  </a:lnTo>
                  <a:lnTo>
                    <a:pt x="841605" y="559576"/>
                  </a:lnTo>
                  <a:lnTo>
                    <a:pt x="827035" y="593916"/>
                  </a:lnTo>
                  <a:lnTo>
                    <a:pt x="824480" y="636371"/>
                  </a:lnTo>
                  <a:lnTo>
                    <a:pt x="819504" y="675329"/>
                  </a:lnTo>
                  <a:lnTo>
                    <a:pt x="803230" y="707293"/>
                  </a:lnTo>
                  <a:lnTo>
                    <a:pt x="766783" y="728767"/>
                  </a:lnTo>
                  <a:lnTo>
                    <a:pt x="729528" y="744861"/>
                  </a:lnTo>
                  <a:lnTo>
                    <a:pt x="711910" y="760686"/>
                  </a:lnTo>
                  <a:lnTo>
                    <a:pt x="706665" y="772746"/>
                  </a:lnTo>
                  <a:lnTo>
                    <a:pt x="706530" y="777542"/>
                  </a:lnTo>
                  <a:lnTo>
                    <a:pt x="704827" y="787134"/>
                  </a:lnTo>
                  <a:lnTo>
                    <a:pt x="694819" y="805859"/>
                  </a:lnTo>
                  <a:lnTo>
                    <a:pt x="669156" y="818646"/>
                  </a:lnTo>
                  <a:close/>
                </a:path>
              </a:pathLst>
            </a:custGeom>
            <a:solidFill>
              <a:srgbClr val="2E1700"/>
            </a:solidFill>
          </p:spPr>
          <p:txBody>
            <a:bodyPr wrap="square" lIns="0" tIns="0" rIns="0" bIns="0" rtlCol="0"/>
            <a:lstStyle/>
            <a:p>
              <a:endParaRPr/>
            </a:p>
          </p:txBody>
        </p:sp>
        <p:sp>
          <p:nvSpPr>
            <p:cNvPr id="11" name="object 11"/>
            <p:cNvSpPr/>
            <p:nvPr/>
          </p:nvSpPr>
          <p:spPr>
            <a:xfrm>
              <a:off x="16782994" y="4897958"/>
              <a:ext cx="647700" cy="781050"/>
            </a:xfrm>
            <a:custGeom>
              <a:avLst/>
              <a:gdLst/>
              <a:ahLst/>
              <a:cxnLst/>
              <a:rect l="l" t="t" r="r" b="b"/>
              <a:pathLst>
                <a:path w="647700" h="781050">
                  <a:moveTo>
                    <a:pt x="590273" y="780616"/>
                  </a:moveTo>
                  <a:lnTo>
                    <a:pt x="312300" y="780616"/>
                  </a:lnTo>
                  <a:lnTo>
                    <a:pt x="312300" y="591441"/>
                  </a:lnTo>
                  <a:lnTo>
                    <a:pt x="268778" y="605609"/>
                  </a:lnTo>
                  <a:lnTo>
                    <a:pt x="221790" y="613457"/>
                  </a:lnTo>
                  <a:lnTo>
                    <a:pt x="184180" y="616821"/>
                  </a:lnTo>
                  <a:lnTo>
                    <a:pt x="168789" y="617534"/>
                  </a:lnTo>
                  <a:lnTo>
                    <a:pt x="120273" y="601819"/>
                  </a:lnTo>
                  <a:lnTo>
                    <a:pt x="86592" y="571421"/>
                  </a:lnTo>
                  <a:lnTo>
                    <a:pt x="65006" y="531895"/>
                  </a:lnTo>
                  <a:lnTo>
                    <a:pt x="52778" y="488793"/>
                  </a:lnTo>
                  <a:lnTo>
                    <a:pt x="47167" y="447670"/>
                  </a:lnTo>
                  <a:lnTo>
                    <a:pt x="44847" y="393569"/>
                  </a:lnTo>
                  <a:lnTo>
                    <a:pt x="39988" y="376649"/>
                  </a:lnTo>
                  <a:lnTo>
                    <a:pt x="30441" y="365845"/>
                  </a:lnTo>
                  <a:lnTo>
                    <a:pt x="18856" y="357487"/>
                  </a:lnTo>
                  <a:lnTo>
                    <a:pt x="7882" y="347906"/>
                  </a:lnTo>
                  <a:lnTo>
                    <a:pt x="781" y="335166"/>
                  </a:lnTo>
                  <a:lnTo>
                    <a:pt x="0" y="320998"/>
                  </a:lnTo>
                  <a:lnTo>
                    <a:pt x="6964" y="307238"/>
                  </a:lnTo>
                  <a:lnTo>
                    <a:pt x="40464" y="283693"/>
                  </a:lnTo>
                  <a:lnTo>
                    <a:pt x="51099" y="263104"/>
                  </a:lnTo>
                  <a:lnTo>
                    <a:pt x="56433" y="227838"/>
                  </a:lnTo>
                  <a:lnTo>
                    <a:pt x="57894" y="171778"/>
                  </a:lnTo>
                  <a:lnTo>
                    <a:pt x="65028" y="106410"/>
                  </a:lnTo>
                  <a:lnTo>
                    <a:pt x="80725" y="51642"/>
                  </a:lnTo>
                  <a:lnTo>
                    <a:pt x="96422" y="13997"/>
                  </a:lnTo>
                  <a:lnTo>
                    <a:pt x="103556" y="0"/>
                  </a:lnTo>
                  <a:lnTo>
                    <a:pt x="131653" y="30098"/>
                  </a:lnTo>
                  <a:lnTo>
                    <a:pt x="162474" y="38342"/>
                  </a:lnTo>
                  <a:lnTo>
                    <a:pt x="193681" y="34878"/>
                  </a:lnTo>
                  <a:lnTo>
                    <a:pt x="222934" y="29850"/>
                  </a:lnTo>
                  <a:lnTo>
                    <a:pt x="247893" y="33406"/>
                  </a:lnTo>
                  <a:lnTo>
                    <a:pt x="266221" y="55692"/>
                  </a:lnTo>
                  <a:lnTo>
                    <a:pt x="288972" y="93462"/>
                  </a:lnTo>
                  <a:lnTo>
                    <a:pt x="315212" y="108241"/>
                  </a:lnTo>
                  <a:lnTo>
                    <a:pt x="345968" y="109883"/>
                  </a:lnTo>
                  <a:lnTo>
                    <a:pt x="382267" y="108241"/>
                  </a:lnTo>
                  <a:lnTo>
                    <a:pt x="405780" y="116597"/>
                  </a:lnTo>
                  <a:lnTo>
                    <a:pt x="409022" y="137822"/>
                  </a:lnTo>
                  <a:lnTo>
                    <a:pt x="409288" y="166152"/>
                  </a:lnTo>
                  <a:lnTo>
                    <a:pt x="423868" y="195823"/>
                  </a:lnTo>
                  <a:lnTo>
                    <a:pt x="448779" y="211426"/>
                  </a:lnTo>
                  <a:lnTo>
                    <a:pt x="468393" y="213159"/>
                  </a:lnTo>
                  <a:lnTo>
                    <a:pt x="481619" y="217719"/>
                  </a:lnTo>
                  <a:lnTo>
                    <a:pt x="487365" y="241803"/>
                  </a:lnTo>
                  <a:lnTo>
                    <a:pt x="492052" y="272867"/>
                  </a:lnTo>
                  <a:lnTo>
                    <a:pt x="500228" y="289973"/>
                  </a:lnTo>
                  <a:lnTo>
                    <a:pt x="507994" y="297226"/>
                  </a:lnTo>
                  <a:lnTo>
                    <a:pt x="511450" y="298731"/>
                  </a:lnTo>
                  <a:lnTo>
                    <a:pt x="559620" y="277606"/>
                  </a:lnTo>
                  <a:lnTo>
                    <a:pt x="598331" y="277396"/>
                  </a:lnTo>
                  <a:lnTo>
                    <a:pt x="626532" y="294317"/>
                  </a:lnTo>
                  <a:lnTo>
                    <a:pt x="643173" y="324585"/>
                  </a:lnTo>
                  <a:lnTo>
                    <a:pt x="647201" y="364417"/>
                  </a:lnTo>
                  <a:lnTo>
                    <a:pt x="636459" y="410295"/>
                  </a:lnTo>
                  <a:lnTo>
                    <a:pt x="617095" y="440778"/>
                  </a:lnTo>
                  <a:lnTo>
                    <a:pt x="598552" y="457712"/>
                  </a:lnTo>
                  <a:lnTo>
                    <a:pt x="590273" y="462947"/>
                  </a:lnTo>
                  <a:lnTo>
                    <a:pt x="590273" y="780616"/>
                  </a:lnTo>
                  <a:close/>
                </a:path>
              </a:pathLst>
            </a:custGeom>
            <a:solidFill>
              <a:srgbClr val="F0C7B5"/>
            </a:solidFill>
          </p:spPr>
          <p:txBody>
            <a:bodyPr wrap="square" lIns="0" tIns="0" rIns="0" bIns="0" rtlCol="0"/>
            <a:lstStyle/>
            <a:p>
              <a:endParaRPr/>
            </a:p>
          </p:txBody>
        </p:sp>
        <p:sp>
          <p:nvSpPr>
            <p:cNvPr id="12" name="object 12"/>
            <p:cNvSpPr/>
            <p:nvPr/>
          </p:nvSpPr>
          <p:spPr>
            <a:xfrm>
              <a:off x="16456862" y="5521997"/>
              <a:ext cx="1498600" cy="1487805"/>
            </a:xfrm>
            <a:custGeom>
              <a:avLst/>
              <a:gdLst/>
              <a:ahLst/>
              <a:cxnLst/>
              <a:rect l="l" t="t" r="r" b="b"/>
              <a:pathLst>
                <a:path w="1498600" h="1487804">
                  <a:moveTo>
                    <a:pt x="873978" y="1487662"/>
                  </a:moveTo>
                  <a:lnTo>
                    <a:pt x="784412" y="1460087"/>
                  </a:lnTo>
                  <a:lnTo>
                    <a:pt x="733000" y="1428325"/>
                  </a:lnTo>
                  <a:lnTo>
                    <a:pt x="611412" y="1350588"/>
                  </a:lnTo>
                  <a:lnTo>
                    <a:pt x="0" y="950939"/>
                  </a:lnTo>
                  <a:lnTo>
                    <a:pt x="9553" y="916335"/>
                  </a:lnTo>
                  <a:lnTo>
                    <a:pt x="36230" y="826566"/>
                  </a:lnTo>
                  <a:lnTo>
                    <a:pt x="77060" y="702696"/>
                  </a:lnTo>
                  <a:lnTo>
                    <a:pt x="129227" y="565472"/>
                  </a:lnTo>
                  <a:lnTo>
                    <a:pt x="159493" y="496853"/>
                  </a:lnTo>
                  <a:lnTo>
                    <a:pt x="191543" y="433229"/>
                  </a:lnTo>
                  <a:lnTo>
                    <a:pt x="220442" y="382029"/>
                  </a:lnTo>
                  <a:lnTo>
                    <a:pt x="249073" y="335742"/>
                  </a:lnTo>
                  <a:lnTo>
                    <a:pt x="277907" y="294470"/>
                  </a:lnTo>
                  <a:lnTo>
                    <a:pt x="307415" y="258315"/>
                  </a:lnTo>
                  <a:lnTo>
                    <a:pt x="338068" y="227377"/>
                  </a:lnTo>
                  <a:lnTo>
                    <a:pt x="370337" y="201759"/>
                  </a:lnTo>
                  <a:lnTo>
                    <a:pt x="404694" y="181562"/>
                  </a:lnTo>
                  <a:lnTo>
                    <a:pt x="441609" y="166887"/>
                  </a:lnTo>
                  <a:lnTo>
                    <a:pt x="481553" y="157836"/>
                  </a:lnTo>
                  <a:lnTo>
                    <a:pt x="524997" y="154510"/>
                  </a:lnTo>
                  <a:lnTo>
                    <a:pt x="572413" y="157012"/>
                  </a:lnTo>
                  <a:lnTo>
                    <a:pt x="575986" y="152064"/>
                  </a:lnTo>
                  <a:lnTo>
                    <a:pt x="584226" y="138004"/>
                  </a:lnTo>
                  <a:lnTo>
                    <a:pt x="593418" y="116006"/>
                  </a:lnTo>
                  <a:lnTo>
                    <a:pt x="599844" y="87244"/>
                  </a:lnTo>
                  <a:lnTo>
                    <a:pt x="608136" y="63957"/>
                  </a:lnTo>
                  <a:lnTo>
                    <a:pt x="621587" y="54005"/>
                  </a:lnTo>
                  <a:lnTo>
                    <a:pt x="634116" y="51991"/>
                  </a:lnTo>
                  <a:lnTo>
                    <a:pt x="639644" y="52518"/>
                  </a:lnTo>
                  <a:lnTo>
                    <a:pt x="646603" y="62656"/>
                  </a:lnTo>
                  <a:lnTo>
                    <a:pt x="671059" y="81417"/>
                  </a:lnTo>
                  <a:lnTo>
                    <a:pt x="718377" y="91317"/>
                  </a:lnTo>
                  <a:lnTo>
                    <a:pt x="793926" y="74876"/>
                  </a:lnTo>
                  <a:lnTo>
                    <a:pt x="868729" y="41216"/>
                  </a:lnTo>
                  <a:lnTo>
                    <a:pt x="915941" y="14543"/>
                  </a:lnTo>
                  <a:lnTo>
                    <a:pt x="944482" y="0"/>
                  </a:lnTo>
                  <a:lnTo>
                    <a:pt x="963272" y="2730"/>
                  </a:lnTo>
                  <a:lnTo>
                    <a:pt x="975801" y="15184"/>
                  </a:lnTo>
                  <a:lnTo>
                    <a:pt x="981566" y="28159"/>
                  </a:lnTo>
                  <a:lnTo>
                    <a:pt x="983140" y="43959"/>
                  </a:lnTo>
                  <a:lnTo>
                    <a:pt x="983093" y="64887"/>
                  </a:lnTo>
                  <a:lnTo>
                    <a:pt x="984671" y="88795"/>
                  </a:lnTo>
                  <a:lnTo>
                    <a:pt x="1013930" y="143331"/>
                  </a:lnTo>
                  <a:lnTo>
                    <a:pt x="1052700" y="163671"/>
                  </a:lnTo>
                  <a:lnTo>
                    <a:pt x="1131592" y="175319"/>
                  </a:lnTo>
                  <a:lnTo>
                    <a:pt x="1168882" y="181944"/>
                  </a:lnTo>
                  <a:lnTo>
                    <a:pt x="1210333" y="192007"/>
                  </a:lnTo>
                  <a:lnTo>
                    <a:pt x="1254294" y="205726"/>
                  </a:lnTo>
                  <a:lnTo>
                    <a:pt x="1299116" y="223316"/>
                  </a:lnTo>
                  <a:lnTo>
                    <a:pt x="1343150" y="244995"/>
                  </a:lnTo>
                  <a:lnTo>
                    <a:pt x="1384746" y="270977"/>
                  </a:lnTo>
                  <a:lnTo>
                    <a:pt x="1422254" y="301481"/>
                  </a:lnTo>
                  <a:lnTo>
                    <a:pt x="1454026" y="336721"/>
                  </a:lnTo>
                  <a:lnTo>
                    <a:pt x="1478411" y="376915"/>
                  </a:lnTo>
                  <a:lnTo>
                    <a:pt x="1493760" y="422279"/>
                  </a:lnTo>
                  <a:lnTo>
                    <a:pt x="1498424" y="473029"/>
                  </a:lnTo>
                  <a:lnTo>
                    <a:pt x="1455824" y="665634"/>
                  </a:lnTo>
                  <a:lnTo>
                    <a:pt x="1367053" y="880656"/>
                  </a:lnTo>
                  <a:lnTo>
                    <a:pt x="1279234" y="1055541"/>
                  </a:lnTo>
                  <a:lnTo>
                    <a:pt x="1239489" y="1127737"/>
                  </a:lnTo>
                  <a:lnTo>
                    <a:pt x="1238438" y="1181728"/>
                  </a:lnTo>
                  <a:lnTo>
                    <a:pt x="1235248" y="1301602"/>
                  </a:lnTo>
                  <a:lnTo>
                    <a:pt x="1229856" y="1424211"/>
                  </a:lnTo>
                  <a:lnTo>
                    <a:pt x="1222206" y="1486408"/>
                  </a:lnTo>
                  <a:lnTo>
                    <a:pt x="1186774" y="1485253"/>
                  </a:lnTo>
                  <a:lnTo>
                    <a:pt x="1120111" y="1468491"/>
                  </a:lnTo>
                  <a:lnTo>
                    <a:pt x="1055618" y="1448992"/>
                  </a:lnTo>
                  <a:lnTo>
                    <a:pt x="1026698" y="1439632"/>
                  </a:lnTo>
                  <a:lnTo>
                    <a:pt x="1006077" y="1453085"/>
                  </a:lnTo>
                  <a:lnTo>
                    <a:pt x="951518" y="1477211"/>
                  </a:lnTo>
                  <a:lnTo>
                    <a:pt x="873978" y="1487662"/>
                  </a:lnTo>
                  <a:close/>
                </a:path>
              </a:pathLst>
            </a:custGeom>
            <a:solidFill>
              <a:srgbClr val="5E97CB"/>
            </a:solidFill>
          </p:spPr>
          <p:txBody>
            <a:bodyPr wrap="square" lIns="0" tIns="0" rIns="0" bIns="0" rtlCol="0"/>
            <a:lstStyle/>
            <a:p>
              <a:endParaRPr/>
            </a:p>
          </p:txBody>
        </p:sp>
        <p:sp>
          <p:nvSpPr>
            <p:cNvPr id="13" name="object 13"/>
            <p:cNvSpPr/>
            <p:nvPr/>
          </p:nvSpPr>
          <p:spPr>
            <a:xfrm>
              <a:off x="16456851" y="5868656"/>
              <a:ext cx="1239520" cy="1139825"/>
            </a:xfrm>
            <a:custGeom>
              <a:avLst/>
              <a:gdLst/>
              <a:ahLst/>
              <a:cxnLst/>
              <a:rect l="l" t="t" r="r" b="b"/>
              <a:pathLst>
                <a:path w="1239519" h="1139825">
                  <a:moveTo>
                    <a:pt x="382612" y="0"/>
                  </a:moveTo>
                  <a:lnTo>
                    <a:pt x="326491" y="27990"/>
                  </a:lnTo>
                  <a:lnTo>
                    <a:pt x="291096" y="55968"/>
                  </a:lnTo>
                  <a:lnTo>
                    <a:pt x="252437" y="90855"/>
                  </a:lnTo>
                  <a:lnTo>
                    <a:pt x="211772" y="130835"/>
                  </a:lnTo>
                  <a:lnTo>
                    <a:pt x="170294" y="174091"/>
                  </a:lnTo>
                  <a:lnTo>
                    <a:pt x="129235" y="218821"/>
                  </a:lnTo>
                  <a:lnTo>
                    <a:pt x="77063" y="356044"/>
                  </a:lnTo>
                  <a:lnTo>
                    <a:pt x="36233" y="479907"/>
                  </a:lnTo>
                  <a:lnTo>
                    <a:pt x="9563" y="569683"/>
                  </a:lnTo>
                  <a:lnTo>
                    <a:pt x="0" y="604291"/>
                  </a:lnTo>
                  <a:lnTo>
                    <a:pt x="43129" y="632663"/>
                  </a:lnTo>
                  <a:lnTo>
                    <a:pt x="237210" y="632663"/>
                  </a:lnTo>
                  <a:lnTo>
                    <a:pt x="218465" y="569391"/>
                  </a:lnTo>
                  <a:lnTo>
                    <a:pt x="211683" y="508050"/>
                  </a:lnTo>
                  <a:lnTo>
                    <a:pt x="214731" y="449414"/>
                  </a:lnTo>
                  <a:lnTo>
                    <a:pt x="225475" y="394258"/>
                  </a:lnTo>
                  <a:lnTo>
                    <a:pt x="241769" y="343331"/>
                  </a:lnTo>
                  <a:lnTo>
                    <a:pt x="261493" y="297421"/>
                  </a:lnTo>
                  <a:lnTo>
                    <a:pt x="282473" y="257302"/>
                  </a:lnTo>
                  <a:lnTo>
                    <a:pt x="302602" y="223723"/>
                  </a:lnTo>
                  <a:lnTo>
                    <a:pt x="331724" y="179336"/>
                  </a:lnTo>
                  <a:lnTo>
                    <a:pt x="351980" y="131914"/>
                  </a:lnTo>
                  <a:lnTo>
                    <a:pt x="368109" y="72428"/>
                  </a:lnTo>
                  <a:lnTo>
                    <a:pt x="378764" y="21551"/>
                  </a:lnTo>
                  <a:lnTo>
                    <a:pt x="382612" y="0"/>
                  </a:lnTo>
                  <a:close/>
                </a:path>
                <a:path w="1239519" h="1139825">
                  <a:moveTo>
                    <a:pt x="1233487" y="76746"/>
                  </a:moveTo>
                  <a:lnTo>
                    <a:pt x="936002" y="165633"/>
                  </a:lnTo>
                  <a:lnTo>
                    <a:pt x="657694" y="308165"/>
                  </a:lnTo>
                  <a:lnTo>
                    <a:pt x="451726" y="440499"/>
                  </a:lnTo>
                  <a:lnTo>
                    <a:pt x="371259" y="498792"/>
                  </a:lnTo>
                  <a:lnTo>
                    <a:pt x="488746" y="521741"/>
                  </a:lnTo>
                  <a:lnTo>
                    <a:pt x="641184" y="569683"/>
                  </a:lnTo>
                  <a:lnTo>
                    <a:pt x="773239" y="617131"/>
                  </a:lnTo>
                  <a:lnTo>
                    <a:pt x="829551" y="638619"/>
                  </a:lnTo>
                  <a:lnTo>
                    <a:pt x="935278" y="474357"/>
                  </a:lnTo>
                  <a:lnTo>
                    <a:pt x="1069390" y="289712"/>
                  </a:lnTo>
                  <a:lnTo>
                    <a:pt x="1184579" y="139052"/>
                  </a:lnTo>
                  <a:lnTo>
                    <a:pt x="1233487" y="76746"/>
                  </a:lnTo>
                  <a:close/>
                </a:path>
                <a:path w="1239519" h="1139825">
                  <a:moveTo>
                    <a:pt x="1239494" y="781088"/>
                  </a:moveTo>
                  <a:lnTo>
                    <a:pt x="1233246" y="791641"/>
                  </a:lnTo>
                  <a:lnTo>
                    <a:pt x="1215745" y="822845"/>
                  </a:lnTo>
                  <a:lnTo>
                    <a:pt x="1188923" y="874001"/>
                  </a:lnTo>
                  <a:lnTo>
                    <a:pt x="1154658" y="944410"/>
                  </a:lnTo>
                  <a:lnTo>
                    <a:pt x="1113663" y="1012444"/>
                  </a:lnTo>
                  <a:lnTo>
                    <a:pt x="1072007" y="1058532"/>
                  </a:lnTo>
                  <a:lnTo>
                    <a:pt x="1039698" y="1084707"/>
                  </a:lnTo>
                  <a:lnTo>
                    <a:pt x="1026706" y="1092974"/>
                  </a:lnTo>
                  <a:lnTo>
                    <a:pt x="1055624" y="1102334"/>
                  </a:lnTo>
                  <a:lnTo>
                    <a:pt x="1120114" y="1121841"/>
                  </a:lnTo>
                  <a:lnTo>
                    <a:pt x="1186776" y="1138605"/>
                  </a:lnTo>
                  <a:lnTo>
                    <a:pt x="1222209" y="1139748"/>
                  </a:lnTo>
                  <a:lnTo>
                    <a:pt x="1229868" y="1077556"/>
                  </a:lnTo>
                  <a:lnTo>
                    <a:pt x="1235252" y="954951"/>
                  </a:lnTo>
                  <a:lnTo>
                    <a:pt x="1238440" y="835075"/>
                  </a:lnTo>
                  <a:lnTo>
                    <a:pt x="1239494" y="781088"/>
                  </a:lnTo>
                  <a:close/>
                </a:path>
              </a:pathLst>
            </a:custGeom>
            <a:solidFill>
              <a:srgbClr val="2E1700"/>
            </a:solidFill>
          </p:spPr>
          <p:txBody>
            <a:bodyPr wrap="square" lIns="0" tIns="0" rIns="0" bIns="0" rtlCol="0"/>
            <a:lstStyle/>
            <a:p>
              <a:endParaRPr/>
            </a:p>
          </p:txBody>
        </p:sp>
        <p:sp>
          <p:nvSpPr>
            <p:cNvPr id="14" name="object 14"/>
            <p:cNvSpPr/>
            <p:nvPr/>
          </p:nvSpPr>
          <p:spPr>
            <a:xfrm>
              <a:off x="15737726" y="5521997"/>
              <a:ext cx="1775460" cy="1677670"/>
            </a:xfrm>
            <a:custGeom>
              <a:avLst/>
              <a:gdLst/>
              <a:ahLst/>
              <a:cxnLst/>
              <a:rect l="l" t="t" r="r" b="b"/>
              <a:pathLst>
                <a:path w="1775459" h="1677670">
                  <a:moveTo>
                    <a:pt x="1530731" y="1088961"/>
                  </a:moveTo>
                  <a:lnTo>
                    <a:pt x="1503032" y="1052423"/>
                  </a:lnTo>
                  <a:lnTo>
                    <a:pt x="1439291" y="1037424"/>
                  </a:lnTo>
                  <a:lnTo>
                    <a:pt x="1400695" y="1029614"/>
                  </a:lnTo>
                  <a:lnTo>
                    <a:pt x="1358087" y="1021638"/>
                  </a:lnTo>
                  <a:lnTo>
                    <a:pt x="1311846" y="1013536"/>
                  </a:lnTo>
                  <a:lnTo>
                    <a:pt x="1262341" y="1005319"/>
                  </a:lnTo>
                  <a:lnTo>
                    <a:pt x="1154988" y="988669"/>
                  </a:lnTo>
                  <a:lnTo>
                    <a:pt x="1038948" y="971956"/>
                  </a:lnTo>
                  <a:lnTo>
                    <a:pt x="917168" y="955408"/>
                  </a:lnTo>
                  <a:lnTo>
                    <a:pt x="792568" y="939253"/>
                  </a:lnTo>
                  <a:lnTo>
                    <a:pt x="606793" y="916292"/>
                  </a:lnTo>
                  <a:lnTo>
                    <a:pt x="376555" y="889279"/>
                  </a:lnTo>
                  <a:lnTo>
                    <a:pt x="63881" y="854735"/>
                  </a:lnTo>
                  <a:lnTo>
                    <a:pt x="49009" y="856119"/>
                  </a:lnTo>
                  <a:lnTo>
                    <a:pt x="22542" y="888187"/>
                  </a:lnTo>
                  <a:lnTo>
                    <a:pt x="17818" y="937945"/>
                  </a:lnTo>
                  <a:lnTo>
                    <a:pt x="13792" y="991933"/>
                  </a:lnTo>
                  <a:lnTo>
                    <a:pt x="10426" y="1048778"/>
                  </a:lnTo>
                  <a:lnTo>
                    <a:pt x="7645" y="1107109"/>
                  </a:lnTo>
                  <a:lnTo>
                    <a:pt x="5410" y="1165542"/>
                  </a:lnTo>
                  <a:lnTo>
                    <a:pt x="3644" y="1222717"/>
                  </a:lnTo>
                  <a:lnTo>
                    <a:pt x="1320" y="1327759"/>
                  </a:lnTo>
                  <a:lnTo>
                    <a:pt x="0" y="1441450"/>
                  </a:lnTo>
                  <a:lnTo>
                    <a:pt x="2235" y="1454467"/>
                  </a:lnTo>
                  <a:lnTo>
                    <a:pt x="59918" y="1483728"/>
                  </a:lnTo>
                  <a:lnTo>
                    <a:pt x="132397" y="1495513"/>
                  </a:lnTo>
                  <a:lnTo>
                    <a:pt x="221119" y="1508975"/>
                  </a:lnTo>
                  <a:lnTo>
                    <a:pt x="435508" y="1539595"/>
                  </a:lnTo>
                  <a:lnTo>
                    <a:pt x="805548" y="1589582"/>
                  </a:lnTo>
                  <a:lnTo>
                    <a:pt x="1485125" y="1677162"/>
                  </a:lnTo>
                  <a:lnTo>
                    <a:pt x="1501114" y="1675726"/>
                  </a:lnTo>
                  <a:lnTo>
                    <a:pt x="1514538" y="1668119"/>
                  </a:lnTo>
                  <a:lnTo>
                    <a:pt x="1523784" y="1655775"/>
                  </a:lnTo>
                  <a:lnTo>
                    <a:pt x="1527289" y="1640078"/>
                  </a:lnTo>
                  <a:lnTo>
                    <a:pt x="1530731" y="1088961"/>
                  </a:lnTo>
                  <a:close/>
                </a:path>
                <a:path w="1775459" h="1677670">
                  <a:moveTo>
                    <a:pt x="1774939" y="182753"/>
                  </a:moveTo>
                  <a:lnTo>
                    <a:pt x="1771827" y="163677"/>
                  </a:lnTo>
                  <a:lnTo>
                    <a:pt x="1733054" y="143332"/>
                  </a:lnTo>
                  <a:lnTo>
                    <a:pt x="1712226" y="116662"/>
                  </a:lnTo>
                  <a:lnTo>
                    <a:pt x="1703806" y="88798"/>
                  </a:lnTo>
                  <a:lnTo>
                    <a:pt x="1702219" y="64897"/>
                  </a:lnTo>
                  <a:lnTo>
                    <a:pt x="1702269" y="43967"/>
                  </a:lnTo>
                  <a:lnTo>
                    <a:pt x="1700695" y="28168"/>
                  </a:lnTo>
                  <a:lnTo>
                    <a:pt x="1694929" y="15189"/>
                  </a:lnTo>
                  <a:lnTo>
                    <a:pt x="1682407" y="2730"/>
                  </a:lnTo>
                  <a:lnTo>
                    <a:pt x="1663611" y="0"/>
                  </a:lnTo>
                  <a:lnTo>
                    <a:pt x="1635074" y="14554"/>
                  </a:lnTo>
                  <a:lnTo>
                    <a:pt x="1587855" y="41224"/>
                  </a:lnTo>
                  <a:lnTo>
                    <a:pt x="1513052" y="74879"/>
                  </a:lnTo>
                  <a:lnTo>
                    <a:pt x="1437513" y="91325"/>
                  </a:lnTo>
                  <a:lnTo>
                    <a:pt x="1390192" y="81419"/>
                  </a:lnTo>
                  <a:lnTo>
                    <a:pt x="1365732" y="62661"/>
                  </a:lnTo>
                  <a:lnTo>
                    <a:pt x="1358773" y="52527"/>
                  </a:lnTo>
                  <a:lnTo>
                    <a:pt x="1353248" y="51993"/>
                  </a:lnTo>
                  <a:lnTo>
                    <a:pt x="1340713" y="54013"/>
                  </a:lnTo>
                  <a:lnTo>
                    <a:pt x="1327264" y="63957"/>
                  </a:lnTo>
                  <a:lnTo>
                    <a:pt x="1318971" y="87249"/>
                  </a:lnTo>
                  <a:lnTo>
                    <a:pt x="1312545" y="116014"/>
                  </a:lnTo>
                  <a:lnTo>
                    <a:pt x="1303362" y="138010"/>
                  </a:lnTo>
                  <a:lnTo>
                    <a:pt x="1295120" y="152069"/>
                  </a:lnTo>
                  <a:lnTo>
                    <a:pt x="1291539" y="157022"/>
                  </a:lnTo>
                  <a:lnTo>
                    <a:pt x="1289710" y="160299"/>
                  </a:lnTo>
                  <a:lnTo>
                    <a:pt x="1287081" y="169113"/>
                  </a:lnTo>
                  <a:lnTo>
                    <a:pt x="1287995" y="181902"/>
                  </a:lnTo>
                  <a:lnTo>
                    <a:pt x="1296771" y="197129"/>
                  </a:lnTo>
                  <a:lnTo>
                    <a:pt x="1299629" y="284111"/>
                  </a:lnTo>
                  <a:lnTo>
                    <a:pt x="1287335" y="454761"/>
                  </a:lnTo>
                  <a:lnTo>
                    <a:pt x="1271485" y="621423"/>
                  </a:lnTo>
                  <a:lnTo>
                    <a:pt x="1263637" y="696455"/>
                  </a:lnTo>
                  <a:lnTo>
                    <a:pt x="1331480" y="625487"/>
                  </a:lnTo>
                  <a:lnTo>
                    <a:pt x="1483410" y="467766"/>
                  </a:lnTo>
                  <a:lnTo>
                    <a:pt x="1641983" y="306057"/>
                  </a:lnTo>
                  <a:lnTo>
                    <a:pt x="1729816" y="223139"/>
                  </a:lnTo>
                  <a:lnTo>
                    <a:pt x="1752930" y="209143"/>
                  </a:lnTo>
                  <a:lnTo>
                    <a:pt x="1768309" y="196799"/>
                  </a:lnTo>
                  <a:lnTo>
                    <a:pt x="1774939" y="182753"/>
                  </a:lnTo>
                  <a:close/>
                </a:path>
              </a:pathLst>
            </a:custGeom>
            <a:solidFill>
              <a:srgbClr val="3C66BE"/>
            </a:solidFill>
          </p:spPr>
          <p:txBody>
            <a:bodyPr wrap="square" lIns="0" tIns="0" rIns="0" bIns="0" rtlCol="0"/>
            <a:lstStyle/>
            <a:p>
              <a:endParaRPr/>
            </a:p>
          </p:txBody>
        </p:sp>
        <p:sp>
          <p:nvSpPr>
            <p:cNvPr id="15" name="object 15"/>
            <p:cNvSpPr/>
            <p:nvPr/>
          </p:nvSpPr>
          <p:spPr>
            <a:xfrm>
              <a:off x="16514567" y="6343932"/>
              <a:ext cx="367665" cy="258445"/>
            </a:xfrm>
            <a:custGeom>
              <a:avLst/>
              <a:gdLst/>
              <a:ahLst/>
              <a:cxnLst/>
              <a:rect l="l" t="t" r="r" b="b"/>
              <a:pathLst>
                <a:path w="367665" h="258445">
                  <a:moveTo>
                    <a:pt x="207520" y="258401"/>
                  </a:moveTo>
                  <a:lnTo>
                    <a:pt x="138034" y="251559"/>
                  </a:lnTo>
                  <a:lnTo>
                    <a:pt x="65294" y="229432"/>
                  </a:lnTo>
                  <a:lnTo>
                    <a:pt x="10130" y="180363"/>
                  </a:lnTo>
                  <a:lnTo>
                    <a:pt x="0" y="142232"/>
                  </a:lnTo>
                  <a:lnTo>
                    <a:pt x="7295" y="93173"/>
                  </a:lnTo>
                  <a:lnTo>
                    <a:pt x="68574" y="20032"/>
                  </a:lnTo>
                  <a:lnTo>
                    <a:pt x="158666" y="0"/>
                  </a:lnTo>
                  <a:lnTo>
                    <a:pt x="240158" y="7059"/>
                  </a:lnTo>
                  <a:lnTo>
                    <a:pt x="290615" y="21215"/>
                  </a:lnTo>
                  <a:lnTo>
                    <a:pt x="323226" y="42716"/>
                  </a:lnTo>
                  <a:lnTo>
                    <a:pt x="354977" y="84859"/>
                  </a:lnTo>
                  <a:lnTo>
                    <a:pt x="367376" y="152805"/>
                  </a:lnTo>
                  <a:lnTo>
                    <a:pt x="355792" y="199153"/>
                  </a:lnTo>
                  <a:lnTo>
                    <a:pt x="328981" y="230019"/>
                  </a:lnTo>
                  <a:lnTo>
                    <a:pt x="291977" y="248272"/>
                  </a:lnTo>
                  <a:lnTo>
                    <a:pt x="249812" y="256777"/>
                  </a:lnTo>
                  <a:lnTo>
                    <a:pt x="207520" y="258401"/>
                  </a:lnTo>
                  <a:close/>
                </a:path>
              </a:pathLst>
            </a:custGeom>
            <a:solidFill>
              <a:srgbClr val="F0C7B5"/>
            </a:solidFill>
          </p:spPr>
          <p:txBody>
            <a:bodyPr wrap="square" lIns="0" tIns="0" rIns="0" bIns="0" rtlCol="0"/>
            <a:lstStyle/>
            <a:p>
              <a:endParaRPr/>
            </a:p>
          </p:txBody>
        </p:sp>
        <p:pic>
          <p:nvPicPr>
            <p:cNvPr id="16" name="object 16"/>
            <p:cNvPicPr/>
            <p:nvPr/>
          </p:nvPicPr>
          <p:blipFill>
            <a:blip r:embed="rId3" cstate="print"/>
            <a:stretch>
              <a:fillRect/>
            </a:stretch>
          </p:blipFill>
          <p:spPr>
            <a:xfrm>
              <a:off x="17238836" y="5341150"/>
              <a:ext cx="155885" cy="155885"/>
            </a:xfrm>
            <a:prstGeom prst="rect">
              <a:avLst/>
            </a:prstGeom>
          </p:spPr>
        </p:pic>
        <p:sp>
          <p:nvSpPr>
            <p:cNvPr id="17" name="object 17"/>
            <p:cNvSpPr/>
            <p:nvPr/>
          </p:nvSpPr>
          <p:spPr>
            <a:xfrm>
              <a:off x="13918240" y="4356079"/>
              <a:ext cx="973455" cy="993140"/>
            </a:xfrm>
            <a:custGeom>
              <a:avLst/>
              <a:gdLst/>
              <a:ahLst/>
              <a:cxnLst/>
              <a:rect l="l" t="t" r="r" b="b"/>
              <a:pathLst>
                <a:path w="973455" h="993139">
                  <a:moveTo>
                    <a:pt x="659575" y="192271"/>
                  </a:moveTo>
                  <a:lnTo>
                    <a:pt x="294142" y="192271"/>
                  </a:lnTo>
                  <a:lnTo>
                    <a:pt x="319841" y="178225"/>
                  </a:lnTo>
                  <a:lnTo>
                    <a:pt x="346778" y="166291"/>
                  </a:lnTo>
                  <a:lnTo>
                    <a:pt x="374845" y="156579"/>
                  </a:lnTo>
                  <a:lnTo>
                    <a:pt x="403933" y="149200"/>
                  </a:lnTo>
                  <a:lnTo>
                    <a:pt x="402004" y="2487"/>
                  </a:lnTo>
                  <a:lnTo>
                    <a:pt x="590981" y="0"/>
                  </a:lnTo>
                  <a:lnTo>
                    <a:pt x="592945" y="149200"/>
                  </a:lnTo>
                  <a:lnTo>
                    <a:pt x="593042" y="156579"/>
                  </a:lnTo>
                  <a:lnTo>
                    <a:pt x="593102" y="161106"/>
                  </a:lnTo>
                  <a:lnTo>
                    <a:pt x="611350" y="167991"/>
                  </a:lnTo>
                  <a:lnTo>
                    <a:pt x="629110" y="175835"/>
                  </a:lnTo>
                  <a:lnTo>
                    <a:pt x="646349" y="184607"/>
                  </a:lnTo>
                  <a:lnTo>
                    <a:pt x="659575" y="192271"/>
                  </a:lnTo>
                  <a:close/>
                </a:path>
                <a:path w="973455" h="993139">
                  <a:moveTo>
                    <a:pt x="882584" y="194276"/>
                  </a:moveTo>
                  <a:lnTo>
                    <a:pt x="663034" y="194276"/>
                  </a:lnTo>
                  <a:lnTo>
                    <a:pt x="790293" y="85901"/>
                  </a:lnTo>
                  <a:lnTo>
                    <a:pt x="882584" y="194276"/>
                  </a:lnTo>
                  <a:close/>
                </a:path>
                <a:path w="973455" h="993139">
                  <a:moveTo>
                    <a:pt x="2486" y="597588"/>
                  </a:moveTo>
                  <a:lnTo>
                    <a:pt x="0" y="408609"/>
                  </a:lnTo>
                  <a:lnTo>
                    <a:pt x="133284" y="406856"/>
                  </a:lnTo>
                  <a:lnTo>
                    <a:pt x="139175" y="386768"/>
                  </a:lnTo>
                  <a:lnTo>
                    <a:pt x="146199" y="367186"/>
                  </a:lnTo>
                  <a:lnTo>
                    <a:pt x="154226" y="348370"/>
                  </a:lnTo>
                  <a:lnTo>
                    <a:pt x="154319" y="348151"/>
                  </a:lnTo>
                  <a:lnTo>
                    <a:pt x="163499" y="329699"/>
                  </a:lnTo>
                  <a:lnTo>
                    <a:pt x="53732" y="241101"/>
                  </a:lnTo>
                  <a:lnTo>
                    <a:pt x="172437" y="94036"/>
                  </a:lnTo>
                  <a:lnTo>
                    <a:pt x="294142" y="192271"/>
                  </a:lnTo>
                  <a:lnTo>
                    <a:pt x="659575" y="192271"/>
                  </a:lnTo>
                  <a:lnTo>
                    <a:pt x="663034" y="194276"/>
                  </a:lnTo>
                  <a:lnTo>
                    <a:pt x="882584" y="194276"/>
                  </a:lnTo>
                  <a:lnTo>
                    <a:pt x="912828" y="229790"/>
                  </a:lnTo>
                  <a:lnTo>
                    <a:pt x="817328" y="311118"/>
                  </a:lnTo>
                  <a:lnTo>
                    <a:pt x="474501" y="311118"/>
                  </a:lnTo>
                  <a:lnTo>
                    <a:pt x="425216" y="318403"/>
                  </a:lnTo>
                  <a:lnTo>
                    <a:pt x="381098" y="337709"/>
                  </a:lnTo>
                  <a:lnTo>
                    <a:pt x="343965" y="367186"/>
                  </a:lnTo>
                  <a:lnTo>
                    <a:pt x="315348" y="405213"/>
                  </a:lnTo>
                  <a:lnTo>
                    <a:pt x="297210" y="449824"/>
                  </a:lnTo>
                  <a:lnTo>
                    <a:pt x="291226" y="499283"/>
                  </a:lnTo>
                  <a:lnTo>
                    <a:pt x="298510" y="548566"/>
                  </a:lnTo>
                  <a:lnTo>
                    <a:pt x="317815" y="592684"/>
                  </a:lnTo>
                  <a:lnTo>
                    <a:pt x="320317" y="595835"/>
                  </a:lnTo>
                  <a:lnTo>
                    <a:pt x="135774" y="595835"/>
                  </a:lnTo>
                  <a:lnTo>
                    <a:pt x="2486" y="597588"/>
                  </a:lnTo>
                  <a:close/>
                </a:path>
                <a:path w="973455" h="993139">
                  <a:moveTo>
                    <a:pt x="833280" y="682557"/>
                  </a:moveTo>
                  <a:lnTo>
                    <a:pt x="479390" y="682557"/>
                  </a:lnTo>
                  <a:lnTo>
                    <a:pt x="528674" y="675273"/>
                  </a:lnTo>
                  <a:lnTo>
                    <a:pt x="572792" y="655968"/>
                  </a:lnTo>
                  <a:lnTo>
                    <a:pt x="609998" y="626433"/>
                  </a:lnTo>
                  <a:lnTo>
                    <a:pt x="638543" y="588463"/>
                  </a:lnTo>
                  <a:lnTo>
                    <a:pt x="656682" y="543852"/>
                  </a:lnTo>
                  <a:lnTo>
                    <a:pt x="662667" y="494392"/>
                  </a:lnTo>
                  <a:lnTo>
                    <a:pt x="655382" y="445108"/>
                  </a:lnTo>
                  <a:lnTo>
                    <a:pt x="636075" y="400990"/>
                  </a:lnTo>
                  <a:lnTo>
                    <a:pt x="606540" y="363785"/>
                  </a:lnTo>
                  <a:lnTo>
                    <a:pt x="568570" y="335240"/>
                  </a:lnTo>
                  <a:lnTo>
                    <a:pt x="523959" y="317102"/>
                  </a:lnTo>
                  <a:lnTo>
                    <a:pt x="474501" y="311118"/>
                  </a:lnTo>
                  <a:lnTo>
                    <a:pt x="817328" y="311118"/>
                  </a:lnTo>
                  <a:lnTo>
                    <a:pt x="791988" y="332699"/>
                  </a:lnTo>
                  <a:lnTo>
                    <a:pt x="799573" y="348151"/>
                  </a:lnTo>
                  <a:lnTo>
                    <a:pt x="806615" y="364465"/>
                  </a:lnTo>
                  <a:lnTo>
                    <a:pt x="812768" y="380963"/>
                  </a:lnTo>
                  <a:lnTo>
                    <a:pt x="818116" y="397841"/>
                  </a:lnTo>
                  <a:lnTo>
                    <a:pt x="970979" y="397841"/>
                  </a:lnTo>
                  <a:lnTo>
                    <a:pt x="973442" y="584807"/>
                  </a:lnTo>
                  <a:lnTo>
                    <a:pt x="820603" y="586818"/>
                  </a:lnTo>
                  <a:lnTo>
                    <a:pt x="815702" y="603830"/>
                  </a:lnTo>
                  <a:lnTo>
                    <a:pt x="809985" y="620485"/>
                  </a:lnTo>
                  <a:lnTo>
                    <a:pt x="803477" y="636758"/>
                  </a:lnTo>
                  <a:lnTo>
                    <a:pt x="796199" y="652627"/>
                  </a:lnTo>
                  <a:lnTo>
                    <a:pt x="833280" y="682557"/>
                  </a:lnTo>
                  <a:close/>
                </a:path>
                <a:path w="973455" h="993139">
                  <a:moveTo>
                    <a:pt x="970979" y="397841"/>
                  </a:moveTo>
                  <a:lnTo>
                    <a:pt x="818116" y="397841"/>
                  </a:lnTo>
                  <a:lnTo>
                    <a:pt x="970953" y="395829"/>
                  </a:lnTo>
                  <a:lnTo>
                    <a:pt x="970979" y="397841"/>
                  </a:lnTo>
                  <a:close/>
                </a:path>
                <a:path w="973455" h="993139">
                  <a:moveTo>
                    <a:pt x="183146" y="907516"/>
                  </a:moveTo>
                  <a:lnTo>
                    <a:pt x="60612" y="763627"/>
                  </a:lnTo>
                  <a:lnTo>
                    <a:pt x="168007" y="672170"/>
                  </a:lnTo>
                  <a:lnTo>
                    <a:pt x="158345" y="653966"/>
                  </a:lnTo>
                  <a:lnTo>
                    <a:pt x="149727" y="635150"/>
                  </a:lnTo>
                  <a:lnTo>
                    <a:pt x="142190" y="615761"/>
                  </a:lnTo>
                  <a:lnTo>
                    <a:pt x="135774" y="595835"/>
                  </a:lnTo>
                  <a:lnTo>
                    <a:pt x="320317" y="595835"/>
                  </a:lnTo>
                  <a:lnTo>
                    <a:pt x="347350" y="629889"/>
                  </a:lnTo>
                  <a:lnTo>
                    <a:pt x="385320" y="658435"/>
                  </a:lnTo>
                  <a:lnTo>
                    <a:pt x="429931" y="676573"/>
                  </a:lnTo>
                  <a:lnTo>
                    <a:pt x="479390" y="682557"/>
                  </a:lnTo>
                  <a:lnTo>
                    <a:pt x="833280" y="682557"/>
                  </a:lnTo>
                  <a:lnTo>
                    <a:pt x="919707" y="752317"/>
                  </a:lnTo>
                  <a:lnTo>
                    <a:pt x="885741" y="794397"/>
                  </a:lnTo>
                  <a:lnTo>
                    <a:pt x="670935" y="794397"/>
                  </a:lnTo>
                  <a:lnTo>
                    <a:pt x="654510" y="804501"/>
                  </a:lnTo>
                  <a:lnTo>
                    <a:pt x="651539" y="806112"/>
                  </a:lnTo>
                  <a:lnTo>
                    <a:pt x="302224" y="806112"/>
                  </a:lnTo>
                  <a:lnTo>
                    <a:pt x="183146" y="907516"/>
                  </a:lnTo>
                  <a:close/>
                </a:path>
                <a:path w="973455" h="993139">
                  <a:moveTo>
                    <a:pt x="801002" y="899382"/>
                  </a:moveTo>
                  <a:lnTo>
                    <a:pt x="670935" y="794397"/>
                  </a:lnTo>
                  <a:lnTo>
                    <a:pt x="885741" y="794397"/>
                  </a:lnTo>
                  <a:lnTo>
                    <a:pt x="801002" y="899382"/>
                  </a:lnTo>
                  <a:close/>
                </a:path>
                <a:path w="973455" h="993139">
                  <a:moveTo>
                    <a:pt x="415041" y="992989"/>
                  </a:moveTo>
                  <a:lnTo>
                    <a:pt x="413111" y="846275"/>
                  </a:lnTo>
                  <a:lnTo>
                    <a:pt x="383838" y="839664"/>
                  </a:lnTo>
                  <a:lnTo>
                    <a:pt x="355525" y="830695"/>
                  </a:lnTo>
                  <a:lnTo>
                    <a:pt x="328283" y="819476"/>
                  </a:lnTo>
                  <a:lnTo>
                    <a:pt x="302224" y="806112"/>
                  </a:lnTo>
                  <a:lnTo>
                    <a:pt x="651539" y="806112"/>
                  </a:lnTo>
                  <a:lnTo>
                    <a:pt x="637507" y="813723"/>
                  </a:lnTo>
                  <a:lnTo>
                    <a:pt x="619960" y="822032"/>
                  </a:lnTo>
                  <a:lnTo>
                    <a:pt x="601898" y="829396"/>
                  </a:lnTo>
                  <a:lnTo>
                    <a:pt x="604021" y="990503"/>
                  </a:lnTo>
                  <a:lnTo>
                    <a:pt x="415041" y="992989"/>
                  </a:lnTo>
                  <a:close/>
                </a:path>
              </a:pathLst>
            </a:custGeom>
            <a:solidFill>
              <a:srgbClr val="3C66BE"/>
            </a:solidFill>
          </p:spPr>
          <p:txBody>
            <a:bodyPr wrap="square" lIns="0" tIns="0" rIns="0" bIns="0" rtlCol="0"/>
            <a:lstStyle/>
            <a:p>
              <a:endParaRPr/>
            </a:p>
          </p:txBody>
        </p:sp>
        <p:sp>
          <p:nvSpPr>
            <p:cNvPr id="18" name="object 18"/>
            <p:cNvSpPr/>
            <p:nvPr/>
          </p:nvSpPr>
          <p:spPr>
            <a:xfrm>
              <a:off x="11286617" y="3473919"/>
              <a:ext cx="4462145" cy="1936750"/>
            </a:xfrm>
            <a:custGeom>
              <a:avLst/>
              <a:gdLst/>
              <a:ahLst/>
              <a:cxnLst/>
              <a:rect l="l" t="t" r="r" b="b"/>
              <a:pathLst>
                <a:path w="4462144" h="1936750">
                  <a:moveTo>
                    <a:pt x="1605064" y="773023"/>
                  </a:moveTo>
                  <a:lnTo>
                    <a:pt x="1402308" y="758126"/>
                  </a:lnTo>
                  <a:lnTo>
                    <a:pt x="1400060" y="738835"/>
                  </a:lnTo>
                  <a:lnTo>
                    <a:pt x="1397215" y="719543"/>
                  </a:lnTo>
                  <a:lnTo>
                    <a:pt x="1393761" y="700278"/>
                  </a:lnTo>
                  <a:lnTo>
                    <a:pt x="1389710" y="681024"/>
                  </a:lnTo>
                  <a:lnTo>
                    <a:pt x="1562074" y="612698"/>
                  </a:lnTo>
                  <a:lnTo>
                    <a:pt x="1528940" y="523201"/>
                  </a:lnTo>
                  <a:lnTo>
                    <a:pt x="1503641" y="454875"/>
                  </a:lnTo>
                  <a:lnTo>
                    <a:pt x="1331264" y="523201"/>
                  </a:lnTo>
                  <a:lnTo>
                    <a:pt x="1321396" y="505269"/>
                  </a:lnTo>
                  <a:lnTo>
                    <a:pt x="1310995" y="487781"/>
                  </a:lnTo>
                  <a:lnTo>
                    <a:pt x="1300099" y="470750"/>
                  </a:lnTo>
                  <a:lnTo>
                    <a:pt x="1288707" y="454164"/>
                  </a:lnTo>
                  <a:lnTo>
                    <a:pt x="1361287" y="376453"/>
                  </a:lnTo>
                  <a:lnTo>
                    <a:pt x="1401914" y="332943"/>
                  </a:lnTo>
                  <a:lnTo>
                    <a:pt x="1430693" y="302120"/>
                  </a:lnTo>
                  <a:lnTo>
                    <a:pt x="1313230" y="184696"/>
                  </a:lnTo>
                  <a:lnTo>
                    <a:pt x="1254429" y="247662"/>
                  </a:lnTo>
                  <a:lnTo>
                    <a:pt x="1254429" y="814501"/>
                  </a:lnTo>
                  <a:lnTo>
                    <a:pt x="1254061" y="862266"/>
                  </a:lnTo>
                  <a:lnTo>
                    <a:pt x="1248930" y="909345"/>
                  </a:lnTo>
                  <a:lnTo>
                    <a:pt x="1239189" y="955382"/>
                  </a:lnTo>
                  <a:lnTo>
                    <a:pt x="1225003" y="1000023"/>
                  </a:lnTo>
                  <a:lnTo>
                    <a:pt x="1206525" y="1042885"/>
                  </a:lnTo>
                  <a:lnTo>
                    <a:pt x="1183906" y="1083627"/>
                  </a:lnTo>
                  <a:lnTo>
                    <a:pt x="1157300" y="1121892"/>
                  </a:lnTo>
                  <a:lnTo>
                    <a:pt x="1126871" y="1157300"/>
                  </a:lnTo>
                  <a:lnTo>
                    <a:pt x="1092771" y="1189494"/>
                  </a:lnTo>
                  <a:lnTo>
                    <a:pt x="1055154" y="1218120"/>
                  </a:lnTo>
                  <a:lnTo>
                    <a:pt x="1014171" y="1242809"/>
                  </a:lnTo>
                  <a:lnTo>
                    <a:pt x="991819" y="1253134"/>
                  </a:lnTo>
                  <a:lnTo>
                    <a:pt x="844588" y="1229487"/>
                  </a:lnTo>
                  <a:lnTo>
                    <a:pt x="841768" y="1245260"/>
                  </a:lnTo>
                  <a:lnTo>
                    <a:pt x="836536" y="1280693"/>
                  </a:lnTo>
                  <a:lnTo>
                    <a:pt x="835609" y="1292783"/>
                  </a:lnTo>
                  <a:lnTo>
                    <a:pt x="834491" y="1292885"/>
                  </a:lnTo>
                  <a:lnTo>
                    <a:pt x="784885" y="1292847"/>
                  </a:lnTo>
                  <a:lnTo>
                    <a:pt x="739381" y="1287538"/>
                  </a:lnTo>
                  <a:lnTo>
                    <a:pt x="694880" y="1277467"/>
                  </a:lnTo>
                  <a:lnTo>
                    <a:pt x="651738" y="1262799"/>
                  </a:lnTo>
                  <a:lnTo>
                    <a:pt x="610298" y="1243672"/>
                  </a:lnTo>
                  <a:lnTo>
                    <a:pt x="570915" y="1220266"/>
                  </a:lnTo>
                  <a:lnTo>
                    <a:pt x="533946" y="1192745"/>
                  </a:lnTo>
                  <a:lnTo>
                    <a:pt x="499719" y="1161262"/>
                  </a:lnTo>
                  <a:lnTo>
                    <a:pt x="468604" y="1125982"/>
                  </a:lnTo>
                  <a:lnTo>
                    <a:pt x="440944" y="1087056"/>
                  </a:lnTo>
                  <a:lnTo>
                    <a:pt x="417080" y="1044663"/>
                  </a:lnTo>
                  <a:lnTo>
                    <a:pt x="397357" y="998943"/>
                  </a:lnTo>
                  <a:lnTo>
                    <a:pt x="382511" y="951306"/>
                  </a:lnTo>
                  <a:lnTo>
                    <a:pt x="372884" y="903274"/>
                  </a:lnTo>
                  <a:lnTo>
                    <a:pt x="368338" y="855192"/>
                  </a:lnTo>
                  <a:lnTo>
                    <a:pt x="368706" y="807427"/>
                  </a:lnTo>
                  <a:lnTo>
                    <a:pt x="373837" y="760349"/>
                  </a:lnTo>
                  <a:lnTo>
                    <a:pt x="382828" y="717816"/>
                  </a:lnTo>
                  <a:lnTo>
                    <a:pt x="383565" y="714311"/>
                  </a:lnTo>
                  <a:lnTo>
                    <a:pt x="397764" y="669671"/>
                  </a:lnTo>
                  <a:lnTo>
                    <a:pt x="416242" y="626795"/>
                  </a:lnTo>
                  <a:lnTo>
                    <a:pt x="438861" y="586054"/>
                  </a:lnTo>
                  <a:lnTo>
                    <a:pt x="465467" y="547801"/>
                  </a:lnTo>
                  <a:lnTo>
                    <a:pt x="495896" y="512394"/>
                  </a:lnTo>
                  <a:lnTo>
                    <a:pt x="529996" y="480199"/>
                  </a:lnTo>
                  <a:lnTo>
                    <a:pt x="567613" y="451573"/>
                  </a:lnTo>
                  <a:lnTo>
                    <a:pt x="608584" y="426885"/>
                  </a:lnTo>
                  <a:lnTo>
                    <a:pt x="652767" y="406488"/>
                  </a:lnTo>
                  <a:lnTo>
                    <a:pt x="698817" y="391121"/>
                  </a:lnTo>
                  <a:lnTo>
                    <a:pt x="745248" y="381165"/>
                  </a:lnTo>
                  <a:lnTo>
                    <a:pt x="791718" y="376453"/>
                  </a:lnTo>
                  <a:lnTo>
                    <a:pt x="837882" y="376834"/>
                  </a:lnTo>
                  <a:lnTo>
                    <a:pt x="883386" y="382143"/>
                  </a:lnTo>
                  <a:lnTo>
                    <a:pt x="927887" y="392214"/>
                  </a:lnTo>
                  <a:lnTo>
                    <a:pt x="971029" y="406895"/>
                  </a:lnTo>
                  <a:lnTo>
                    <a:pt x="1012469" y="426021"/>
                  </a:lnTo>
                  <a:lnTo>
                    <a:pt x="1051852" y="449414"/>
                  </a:lnTo>
                  <a:lnTo>
                    <a:pt x="1088821" y="476948"/>
                  </a:lnTo>
                  <a:lnTo>
                    <a:pt x="1123048" y="508431"/>
                  </a:lnTo>
                  <a:lnTo>
                    <a:pt x="1154163" y="543712"/>
                  </a:lnTo>
                  <a:lnTo>
                    <a:pt x="1181823" y="582625"/>
                  </a:lnTo>
                  <a:lnTo>
                    <a:pt x="1205687" y="625030"/>
                  </a:lnTo>
                  <a:lnTo>
                    <a:pt x="1225397" y="670737"/>
                  </a:lnTo>
                  <a:lnTo>
                    <a:pt x="1240256" y="718375"/>
                  </a:lnTo>
                  <a:lnTo>
                    <a:pt x="1249883" y="766419"/>
                  </a:lnTo>
                  <a:lnTo>
                    <a:pt x="1254429" y="814501"/>
                  </a:lnTo>
                  <a:lnTo>
                    <a:pt x="1254429" y="247662"/>
                  </a:lnTo>
                  <a:lnTo>
                    <a:pt x="1174788" y="332943"/>
                  </a:lnTo>
                  <a:lnTo>
                    <a:pt x="1166177" y="326224"/>
                  </a:lnTo>
                  <a:lnTo>
                    <a:pt x="1161224" y="322364"/>
                  </a:lnTo>
                  <a:lnTo>
                    <a:pt x="1147394" y="312216"/>
                  </a:lnTo>
                  <a:lnTo>
                    <a:pt x="1133119" y="302374"/>
                  </a:lnTo>
                  <a:lnTo>
                    <a:pt x="1118971" y="293166"/>
                  </a:lnTo>
                  <a:lnTo>
                    <a:pt x="1143749" y="225272"/>
                  </a:lnTo>
                  <a:lnTo>
                    <a:pt x="1192593" y="91414"/>
                  </a:lnTo>
                  <a:lnTo>
                    <a:pt x="1039774" y="31724"/>
                  </a:lnTo>
                  <a:lnTo>
                    <a:pt x="969149" y="225272"/>
                  </a:lnTo>
                  <a:lnTo>
                    <a:pt x="954379" y="221170"/>
                  </a:lnTo>
                  <a:lnTo>
                    <a:pt x="946696" y="219265"/>
                  </a:lnTo>
                  <a:lnTo>
                    <a:pt x="939495" y="217474"/>
                  </a:lnTo>
                  <a:lnTo>
                    <a:pt x="924509" y="214160"/>
                  </a:lnTo>
                  <a:lnTo>
                    <a:pt x="909447" y="211226"/>
                  </a:lnTo>
                  <a:lnTo>
                    <a:pt x="909459" y="210781"/>
                  </a:lnTo>
                  <a:lnTo>
                    <a:pt x="918514" y="7785"/>
                  </a:lnTo>
                  <a:lnTo>
                    <a:pt x="755345" y="0"/>
                  </a:lnTo>
                  <a:lnTo>
                    <a:pt x="746201" y="205168"/>
                  </a:lnTo>
                  <a:lnTo>
                    <a:pt x="726313" y="207619"/>
                  </a:lnTo>
                  <a:lnTo>
                    <a:pt x="706437" y="210781"/>
                  </a:lnTo>
                  <a:lnTo>
                    <a:pt x="686574" y="214668"/>
                  </a:lnTo>
                  <a:lnTo>
                    <a:pt x="666737" y="219265"/>
                  </a:lnTo>
                  <a:lnTo>
                    <a:pt x="602970" y="47028"/>
                  </a:lnTo>
                  <a:lnTo>
                    <a:pt x="450430" y="107492"/>
                  </a:lnTo>
                  <a:lnTo>
                    <a:pt x="514565" y="280682"/>
                  </a:lnTo>
                  <a:lnTo>
                    <a:pt x="496951" y="291249"/>
                  </a:lnTo>
                  <a:lnTo>
                    <a:pt x="479793" y="302374"/>
                  </a:lnTo>
                  <a:lnTo>
                    <a:pt x="463105" y="314045"/>
                  </a:lnTo>
                  <a:lnTo>
                    <a:pt x="446862" y="326224"/>
                  </a:lnTo>
                  <a:lnTo>
                    <a:pt x="307378" y="179717"/>
                  </a:lnTo>
                  <a:lnTo>
                    <a:pt x="191008" y="298310"/>
                  </a:lnTo>
                  <a:lnTo>
                    <a:pt x="330822" y="445173"/>
                  </a:lnTo>
                  <a:lnTo>
                    <a:pt x="321805" y="457733"/>
                  </a:lnTo>
                  <a:lnTo>
                    <a:pt x="313118" y="470509"/>
                  </a:lnTo>
                  <a:lnTo>
                    <a:pt x="304749" y="483489"/>
                  </a:lnTo>
                  <a:lnTo>
                    <a:pt x="296684" y="496671"/>
                  </a:lnTo>
                  <a:lnTo>
                    <a:pt x="116243" y="399935"/>
                  </a:lnTo>
                  <a:lnTo>
                    <a:pt x="41097" y="549998"/>
                  </a:lnTo>
                  <a:lnTo>
                    <a:pt x="230593" y="651586"/>
                  </a:lnTo>
                  <a:lnTo>
                    <a:pt x="226314" y="667956"/>
                  </a:lnTo>
                  <a:lnTo>
                    <a:pt x="222478" y="684453"/>
                  </a:lnTo>
                  <a:lnTo>
                    <a:pt x="219075" y="701078"/>
                  </a:lnTo>
                  <a:lnTo>
                    <a:pt x="216090" y="717816"/>
                  </a:lnTo>
                  <a:lnTo>
                    <a:pt x="11569" y="702792"/>
                  </a:lnTo>
                  <a:lnTo>
                    <a:pt x="0" y="871359"/>
                  </a:lnTo>
                  <a:lnTo>
                    <a:pt x="210858" y="886853"/>
                  </a:lnTo>
                  <a:lnTo>
                    <a:pt x="213169" y="906233"/>
                  </a:lnTo>
                  <a:lnTo>
                    <a:pt x="216090" y="925614"/>
                  </a:lnTo>
                  <a:lnTo>
                    <a:pt x="219633" y="944994"/>
                  </a:lnTo>
                  <a:lnTo>
                    <a:pt x="223786" y="964336"/>
                  </a:lnTo>
                  <a:lnTo>
                    <a:pt x="44373" y="1035443"/>
                  </a:lnTo>
                  <a:lnTo>
                    <a:pt x="102819" y="1193266"/>
                  </a:lnTo>
                  <a:lnTo>
                    <a:pt x="282676" y="1121981"/>
                  </a:lnTo>
                  <a:lnTo>
                    <a:pt x="291693" y="1138275"/>
                  </a:lnTo>
                  <a:lnTo>
                    <a:pt x="301129" y="1154214"/>
                  </a:lnTo>
                  <a:lnTo>
                    <a:pt x="310984" y="1169784"/>
                  </a:lnTo>
                  <a:lnTo>
                    <a:pt x="321246" y="1184973"/>
                  </a:lnTo>
                  <a:lnTo>
                    <a:pt x="174371" y="1342263"/>
                  </a:lnTo>
                  <a:lnTo>
                    <a:pt x="291846" y="1459687"/>
                  </a:lnTo>
                  <a:lnTo>
                    <a:pt x="434301" y="1307134"/>
                  </a:lnTo>
                  <a:lnTo>
                    <a:pt x="447319" y="1317523"/>
                  </a:lnTo>
                  <a:lnTo>
                    <a:pt x="460590" y="1327531"/>
                  </a:lnTo>
                  <a:lnTo>
                    <a:pt x="474103" y="1337157"/>
                  </a:lnTo>
                  <a:lnTo>
                    <a:pt x="487857" y="1346377"/>
                  </a:lnTo>
                  <a:lnTo>
                    <a:pt x="412470" y="1552968"/>
                  </a:lnTo>
                  <a:lnTo>
                    <a:pt x="565289" y="1612658"/>
                  </a:lnTo>
                  <a:lnTo>
                    <a:pt x="637082" y="1415948"/>
                  </a:lnTo>
                  <a:lnTo>
                    <a:pt x="651586" y="1420190"/>
                  </a:lnTo>
                  <a:lnTo>
                    <a:pt x="666203" y="1424063"/>
                  </a:lnTo>
                  <a:lnTo>
                    <a:pt x="680923" y="1427556"/>
                  </a:lnTo>
                  <a:lnTo>
                    <a:pt x="695731" y="1430667"/>
                  </a:lnTo>
                  <a:lnTo>
                    <a:pt x="686549" y="1636598"/>
                  </a:lnTo>
                  <a:lnTo>
                    <a:pt x="809675" y="1642478"/>
                  </a:lnTo>
                  <a:lnTo>
                    <a:pt x="751065" y="1922843"/>
                  </a:lnTo>
                  <a:lnTo>
                    <a:pt x="864057" y="1936292"/>
                  </a:lnTo>
                  <a:lnTo>
                    <a:pt x="981278" y="1541132"/>
                  </a:lnTo>
                  <a:lnTo>
                    <a:pt x="1001407" y="1595475"/>
                  </a:lnTo>
                  <a:lnTo>
                    <a:pt x="1153934" y="1535010"/>
                  </a:lnTo>
                  <a:lnTo>
                    <a:pt x="1113586" y="1426044"/>
                  </a:lnTo>
                  <a:lnTo>
                    <a:pt x="1109853" y="1415948"/>
                  </a:lnTo>
                  <a:lnTo>
                    <a:pt x="1091552" y="1366545"/>
                  </a:lnTo>
                  <a:lnTo>
                    <a:pt x="1109624" y="1356029"/>
                  </a:lnTo>
                  <a:lnTo>
                    <a:pt x="1127239" y="1344955"/>
                  </a:lnTo>
                  <a:lnTo>
                    <a:pt x="1144371" y="1333322"/>
                  </a:lnTo>
                  <a:lnTo>
                    <a:pt x="1161034" y="1321130"/>
                  </a:lnTo>
                  <a:lnTo>
                    <a:pt x="1297686" y="1464665"/>
                  </a:lnTo>
                  <a:lnTo>
                    <a:pt x="1414056" y="1346073"/>
                  </a:lnTo>
                  <a:lnTo>
                    <a:pt x="1390319" y="1321130"/>
                  </a:lnTo>
                  <a:lnTo>
                    <a:pt x="1376984" y="1307134"/>
                  </a:lnTo>
                  <a:lnTo>
                    <a:pt x="1363751" y="1293228"/>
                  </a:lnTo>
                  <a:lnTo>
                    <a:pt x="1278305" y="1203477"/>
                  </a:lnTo>
                  <a:lnTo>
                    <a:pt x="1287741" y="1190637"/>
                  </a:lnTo>
                  <a:lnTo>
                    <a:pt x="1296835" y="1177556"/>
                  </a:lnTo>
                  <a:lnTo>
                    <a:pt x="1305598" y="1164259"/>
                  </a:lnTo>
                  <a:lnTo>
                    <a:pt x="1314018" y="1150734"/>
                  </a:lnTo>
                  <a:lnTo>
                    <a:pt x="1488833" y="1244447"/>
                  </a:lnTo>
                  <a:lnTo>
                    <a:pt x="1535760" y="1150734"/>
                  </a:lnTo>
                  <a:lnTo>
                    <a:pt x="1563979" y="1094397"/>
                  </a:lnTo>
                  <a:lnTo>
                    <a:pt x="1381074" y="996340"/>
                  </a:lnTo>
                  <a:lnTo>
                    <a:pt x="1385684" y="979246"/>
                  </a:lnTo>
                  <a:lnTo>
                    <a:pt x="1389837" y="962012"/>
                  </a:lnTo>
                  <a:lnTo>
                    <a:pt x="1393507" y="944638"/>
                  </a:lnTo>
                  <a:lnTo>
                    <a:pt x="1396695" y="927138"/>
                  </a:lnTo>
                  <a:lnTo>
                    <a:pt x="1593494" y="941590"/>
                  </a:lnTo>
                  <a:lnTo>
                    <a:pt x="1594485" y="927138"/>
                  </a:lnTo>
                  <a:lnTo>
                    <a:pt x="1594586" y="925614"/>
                  </a:lnTo>
                  <a:lnTo>
                    <a:pt x="1605064" y="773023"/>
                  </a:lnTo>
                  <a:close/>
                </a:path>
                <a:path w="4462144" h="1936750">
                  <a:moveTo>
                    <a:pt x="4461713" y="1067333"/>
                  </a:moveTo>
                  <a:lnTo>
                    <a:pt x="4368127" y="1060450"/>
                  </a:lnTo>
                  <a:lnTo>
                    <a:pt x="4367098" y="1051598"/>
                  </a:lnTo>
                  <a:lnTo>
                    <a:pt x="4365803" y="1042758"/>
                  </a:lnTo>
                  <a:lnTo>
                    <a:pt x="4364228" y="1033907"/>
                  </a:lnTo>
                  <a:lnTo>
                    <a:pt x="4362374" y="1025080"/>
                  </a:lnTo>
                  <a:lnTo>
                    <a:pt x="4441926" y="993533"/>
                  </a:lnTo>
                  <a:lnTo>
                    <a:pt x="4426712" y="952436"/>
                  </a:lnTo>
                  <a:lnTo>
                    <a:pt x="4415028" y="920902"/>
                  </a:lnTo>
                  <a:lnTo>
                    <a:pt x="4335475" y="952436"/>
                  </a:lnTo>
                  <a:lnTo>
                    <a:pt x="4330941" y="944206"/>
                  </a:lnTo>
                  <a:lnTo>
                    <a:pt x="4326179" y="936180"/>
                  </a:lnTo>
                  <a:lnTo>
                    <a:pt x="4321111" y="928255"/>
                  </a:lnTo>
                  <a:lnTo>
                    <a:pt x="4315955" y="920750"/>
                  </a:lnTo>
                  <a:lnTo>
                    <a:pt x="4348912" y="885456"/>
                  </a:lnTo>
                  <a:lnTo>
                    <a:pt x="4368000" y="865009"/>
                  </a:lnTo>
                  <a:lnTo>
                    <a:pt x="4381462" y="850595"/>
                  </a:lnTo>
                  <a:lnTo>
                    <a:pt x="4327398" y="796556"/>
                  </a:lnTo>
                  <a:lnTo>
                    <a:pt x="4299712" y="826211"/>
                  </a:lnTo>
                  <a:lnTo>
                    <a:pt x="4299712" y="1114628"/>
                  </a:lnTo>
                  <a:lnTo>
                    <a:pt x="4290771" y="1160157"/>
                  </a:lnTo>
                  <a:lnTo>
                    <a:pt x="4272572" y="1202385"/>
                  </a:lnTo>
                  <a:lnTo>
                    <a:pt x="4245800" y="1239672"/>
                  </a:lnTo>
                  <a:lnTo>
                    <a:pt x="4211193" y="1270406"/>
                  </a:lnTo>
                  <a:lnTo>
                    <a:pt x="4169422" y="1292936"/>
                  </a:lnTo>
                  <a:lnTo>
                    <a:pt x="4123804" y="1305039"/>
                  </a:lnTo>
                  <a:lnTo>
                    <a:pt x="4078198" y="1306106"/>
                  </a:lnTo>
                  <a:lnTo>
                    <a:pt x="4034205" y="1296860"/>
                  </a:lnTo>
                  <a:lnTo>
                    <a:pt x="3993388" y="1278026"/>
                  </a:lnTo>
                  <a:lnTo>
                    <a:pt x="3957345" y="1250340"/>
                  </a:lnTo>
                  <a:lnTo>
                    <a:pt x="3927640" y="1214526"/>
                  </a:lnTo>
                  <a:lnTo>
                    <a:pt x="3905872" y="1171308"/>
                  </a:lnTo>
                  <a:lnTo>
                    <a:pt x="3894163" y="1124115"/>
                  </a:lnTo>
                  <a:lnTo>
                    <a:pt x="3894074" y="1119746"/>
                  </a:lnTo>
                  <a:lnTo>
                    <a:pt x="3893959" y="1114628"/>
                  </a:lnTo>
                  <a:lnTo>
                    <a:pt x="3893909" y="1112596"/>
                  </a:lnTo>
                  <a:lnTo>
                    <a:pt x="3893134" y="1076934"/>
                  </a:lnTo>
                  <a:lnTo>
                    <a:pt x="3900005" y="1041933"/>
                  </a:lnTo>
                  <a:lnTo>
                    <a:pt x="3920286" y="989190"/>
                  </a:lnTo>
                  <a:lnTo>
                    <a:pt x="3947045" y="951890"/>
                  </a:lnTo>
                  <a:lnTo>
                    <a:pt x="3981653" y="921156"/>
                  </a:lnTo>
                  <a:lnTo>
                    <a:pt x="4023423" y="898639"/>
                  </a:lnTo>
                  <a:lnTo>
                    <a:pt x="4069042" y="886523"/>
                  </a:lnTo>
                  <a:lnTo>
                    <a:pt x="4114647" y="885456"/>
                  </a:lnTo>
                  <a:lnTo>
                    <a:pt x="4158640" y="894702"/>
                  </a:lnTo>
                  <a:lnTo>
                    <a:pt x="4199458" y="913536"/>
                  </a:lnTo>
                  <a:lnTo>
                    <a:pt x="4235501" y="941235"/>
                  </a:lnTo>
                  <a:lnTo>
                    <a:pt x="4265206" y="977049"/>
                  </a:lnTo>
                  <a:lnTo>
                    <a:pt x="4286974" y="1020254"/>
                  </a:lnTo>
                  <a:lnTo>
                    <a:pt x="4298645" y="1067333"/>
                  </a:lnTo>
                  <a:lnTo>
                    <a:pt x="4299712" y="1114628"/>
                  </a:lnTo>
                  <a:lnTo>
                    <a:pt x="4299712" y="826211"/>
                  </a:lnTo>
                  <a:lnTo>
                    <a:pt x="4263466" y="865009"/>
                  </a:lnTo>
                  <a:lnTo>
                    <a:pt x="4259377" y="861809"/>
                  </a:lnTo>
                  <a:lnTo>
                    <a:pt x="4257256" y="860145"/>
                  </a:lnTo>
                  <a:lnTo>
                    <a:pt x="4250918" y="855472"/>
                  </a:lnTo>
                  <a:lnTo>
                    <a:pt x="4244365" y="850912"/>
                  </a:lnTo>
                  <a:lnTo>
                    <a:pt x="4237901" y="846696"/>
                  </a:lnTo>
                  <a:lnTo>
                    <a:pt x="4249280" y="815530"/>
                  </a:lnTo>
                  <a:lnTo>
                    <a:pt x="4271873" y="753618"/>
                  </a:lnTo>
                  <a:lnTo>
                    <a:pt x="4201541" y="726147"/>
                  </a:lnTo>
                  <a:lnTo>
                    <a:pt x="4168927" y="815530"/>
                  </a:lnTo>
                  <a:lnTo>
                    <a:pt x="4162145" y="813650"/>
                  </a:lnTo>
                  <a:lnTo>
                    <a:pt x="4158170" y="812647"/>
                  </a:lnTo>
                  <a:lnTo>
                    <a:pt x="4155325" y="811936"/>
                  </a:lnTo>
                  <a:lnTo>
                    <a:pt x="4148455" y="810412"/>
                  </a:lnTo>
                  <a:lnTo>
                    <a:pt x="4141546" y="809053"/>
                  </a:lnTo>
                  <a:lnTo>
                    <a:pt x="4141673" y="806234"/>
                  </a:lnTo>
                  <a:lnTo>
                    <a:pt x="4145737" y="715137"/>
                  </a:lnTo>
                  <a:lnTo>
                    <a:pt x="4070629" y="711542"/>
                  </a:lnTo>
                  <a:lnTo>
                    <a:pt x="4066413" y="806234"/>
                  </a:lnTo>
                  <a:lnTo>
                    <a:pt x="4057281" y="807351"/>
                  </a:lnTo>
                  <a:lnTo>
                    <a:pt x="4048150" y="808786"/>
                  </a:lnTo>
                  <a:lnTo>
                    <a:pt x="4039031" y="810552"/>
                  </a:lnTo>
                  <a:lnTo>
                    <a:pt x="4029926" y="812647"/>
                  </a:lnTo>
                  <a:lnTo>
                    <a:pt x="4000500" y="733196"/>
                  </a:lnTo>
                  <a:lnTo>
                    <a:pt x="3930294" y="761022"/>
                  </a:lnTo>
                  <a:lnTo>
                    <a:pt x="3959910" y="841006"/>
                  </a:lnTo>
                  <a:lnTo>
                    <a:pt x="3951821" y="845845"/>
                  </a:lnTo>
                  <a:lnTo>
                    <a:pt x="3943921" y="850912"/>
                  </a:lnTo>
                  <a:lnTo>
                    <a:pt x="3936238" y="856234"/>
                  </a:lnTo>
                  <a:lnTo>
                    <a:pt x="3928770" y="861809"/>
                  </a:lnTo>
                  <a:lnTo>
                    <a:pt x="3864457" y="794258"/>
                  </a:lnTo>
                  <a:lnTo>
                    <a:pt x="3810901" y="848842"/>
                  </a:lnTo>
                  <a:lnTo>
                    <a:pt x="3875443" y="916647"/>
                  </a:lnTo>
                  <a:lnTo>
                    <a:pt x="3871303" y="922401"/>
                  </a:lnTo>
                  <a:lnTo>
                    <a:pt x="3867302" y="928255"/>
                  </a:lnTo>
                  <a:lnTo>
                    <a:pt x="3863454" y="934212"/>
                  </a:lnTo>
                  <a:lnTo>
                    <a:pt x="3859758" y="940257"/>
                  </a:lnTo>
                  <a:lnTo>
                    <a:pt x="3776484" y="895616"/>
                  </a:lnTo>
                  <a:lnTo>
                    <a:pt x="3741902" y="964679"/>
                  </a:lnTo>
                  <a:lnTo>
                    <a:pt x="3829393" y="1011580"/>
                  </a:lnTo>
                  <a:lnTo>
                    <a:pt x="3827424" y="1019086"/>
                  </a:lnTo>
                  <a:lnTo>
                    <a:pt x="3825646" y="1026655"/>
                  </a:lnTo>
                  <a:lnTo>
                    <a:pt x="3824071" y="1034262"/>
                  </a:lnTo>
                  <a:lnTo>
                    <a:pt x="3822700" y="1041933"/>
                  </a:lnTo>
                  <a:lnTo>
                    <a:pt x="3728313" y="1034999"/>
                  </a:lnTo>
                  <a:lnTo>
                    <a:pt x="3722992" y="1112596"/>
                  </a:lnTo>
                  <a:lnTo>
                    <a:pt x="3820325" y="1119746"/>
                  </a:lnTo>
                  <a:lnTo>
                    <a:pt x="3821379" y="1128636"/>
                  </a:lnTo>
                  <a:lnTo>
                    <a:pt x="3822700" y="1137526"/>
                  </a:lnTo>
                  <a:lnTo>
                    <a:pt x="3824300" y="1146416"/>
                  </a:lnTo>
                  <a:lnTo>
                    <a:pt x="3826192" y="1155293"/>
                  </a:lnTo>
                  <a:lnTo>
                    <a:pt x="3743414" y="1188110"/>
                  </a:lnTo>
                  <a:lnTo>
                    <a:pt x="3770312" y="1260741"/>
                  </a:lnTo>
                  <a:lnTo>
                    <a:pt x="3853332" y="1227836"/>
                  </a:lnTo>
                  <a:lnTo>
                    <a:pt x="3857472" y="1235316"/>
                  </a:lnTo>
                  <a:lnTo>
                    <a:pt x="3861803" y="1242618"/>
                  </a:lnTo>
                  <a:lnTo>
                    <a:pt x="3866324" y="1249743"/>
                  </a:lnTo>
                  <a:lnTo>
                    <a:pt x="3871036" y="1256715"/>
                  </a:lnTo>
                  <a:lnTo>
                    <a:pt x="3803243" y="1329321"/>
                  </a:lnTo>
                  <a:lnTo>
                    <a:pt x="3857307" y="1383360"/>
                  </a:lnTo>
                  <a:lnTo>
                    <a:pt x="3923042" y="1312964"/>
                  </a:lnTo>
                  <a:lnTo>
                    <a:pt x="3929024" y="1317726"/>
                  </a:lnTo>
                  <a:lnTo>
                    <a:pt x="3935120" y="1322298"/>
                  </a:lnTo>
                  <a:lnTo>
                    <a:pt x="3941318" y="1326692"/>
                  </a:lnTo>
                  <a:lnTo>
                    <a:pt x="3947630" y="1330921"/>
                  </a:lnTo>
                  <a:lnTo>
                    <a:pt x="3947579" y="1331074"/>
                  </a:lnTo>
                  <a:lnTo>
                    <a:pt x="3912832" y="1426298"/>
                  </a:lnTo>
                  <a:lnTo>
                    <a:pt x="3983164" y="1453769"/>
                  </a:lnTo>
                  <a:lnTo>
                    <a:pt x="4016286" y="1363002"/>
                  </a:lnTo>
                  <a:lnTo>
                    <a:pt x="4022941" y="1364945"/>
                  </a:lnTo>
                  <a:lnTo>
                    <a:pt x="4029659" y="1366710"/>
                  </a:lnTo>
                  <a:lnTo>
                    <a:pt x="4036403" y="1368298"/>
                  </a:lnTo>
                  <a:lnTo>
                    <a:pt x="4042638" y="1369606"/>
                  </a:lnTo>
                  <a:lnTo>
                    <a:pt x="4043210" y="1369606"/>
                  </a:lnTo>
                  <a:lnTo>
                    <a:pt x="4043146" y="1371282"/>
                  </a:lnTo>
                  <a:lnTo>
                    <a:pt x="4043032" y="1373657"/>
                  </a:lnTo>
                  <a:lnTo>
                    <a:pt x="4038968" y="1464779"/>
                  </a:lnTo>
                  <a:lnTo>
                    <a:pt x="4114063" y="1468374"/>
                  </a:lnTo>
                  <a:lnTo>
                    <a:pt x="4118292" y="1373657"/>
                  </a:lnTo>
                  <a:lnTo>
                    <a:pt x="4127449" y="1372641"/>
                  </a:lnTo>
                  <a:lnTo>
                    <a:pt x="4136606" y="1371282"/>
                  </a:lnTo>
                  <a:lnTo>
                    <a:pt x="4145762" y="1369606"/>
                  </a:lnTo>
                  <a:lnTo>
                    <a:pt x="4154906" y="1367599"/>
                  </a:lnTo>
                  <a:lnTo>
                    <a:pt x="4183875" y="1445856"/>
                  </a:lnTo>
                  <a:lnTo>
                    <a:pt x="4254081" y="1418031"/>
                  </a:lnTo>
                  <a:lnTo>
                    <a:pt x="4235412" y="1367599"/>
                  </a:lnTo>
                  <a:lnTo>
                    <a:pt x="4233710" y="1363002"/>
                  </a:lnTo>
                  <a:lnTo>
                    <a:pt x="4225302" y="1340307"/>
                  </a:lnTo>
                  <a:lnTo>
                    <a:pt x="4233596" y="1335468"/>
                  </a:lnTo>
                  <a:lnTo>
                    <a:pt x="4241673" y="1330375"/>
                  </a:lnTo>
                  <a:lnTo>
                    <a:pt x="4249534" y="1325029"/>
                  </a:lnTo>
                  <a:lnTo>
                    <a:pt x="4257179" y="1319415"/>
                  </a:lnTo>
                  <a:lnTo>
                    <a:pt x="4320248" y="1385658"/>
                  </a:lnTo>
                  <a:lnTo>
                    <a:pt x="4373804" y="1331074"/>
                  </a:lnTo>
                  <a:lnTo>
                    <a:pt x="4362704" y="1319415"/>
                  </a:lnTo>
                  <a:lnTo>
                    <a:pt x="4356557" y="1312964"/>
                  </a:lnTo>
                  <a:lnTo>
                    <a:pt x="4350029" y="1306106"/>
                  </a:lnTo>
                  <a:lnTo>
                    <a:pt x="4311116" y="1265224"/>
                  </a:lnTo>
                  <a:lnTo>
                    <a:pt x="4315447" y="1259332"/>
                  </a:lnTo>
                  <a:lnTo>
                    <a:pt x="4319613" y="1253337"/>
                  </a:lnTo>
                  <a:lnTo>
                    <a:pt x="4323639" y="1247228"/>
                  </a:lnTo>
                  <a:lnTo>
                    <a:pt x="4327499" y="1241031"/>
                  </a:lnTo>
                  <a:lnTo>
                    <a:pt x="4408221" y="1284300"/>
                  </a:lnTo>
                  <a:lnTo>
                    <a:pt x="4429887" y="1241031"/>
                  </a:lnTo>
                  <a:lnTo>
                    <a:pt x="4442803" y="1215237"/>
                  </a:lnTo>
                  <a:lnTo>
                    <a:pt x="4358398" y="1169987"/>
                  </a:lnTo>
                  <a:lnTo>
                    <a:pt x="4360507" y="1162151"/>
                  </a:lnTo>
                  <a:lnTo>
                    <a:pt x="4362399" y="1154239"/>
                  </a:lnTo>
                  <a:lnTo>
                    <a:pt x="4364088" y="1146276"/>
                  </a:lnTo>
                  <a:lnTo>
                    <a:pt x="4365549" y="1138237"/>
                  </a:lnTo>
                  <a:lnTo>
                    <a:pt x="4456392" y="1144917"/>
                  </a:lnTo>
                  <a:lnTo>
                    <a:pt x="4456849" y="1138237"/>
                  </a:lnTo>
                  <a:lnTo>
                    <a:pt x="4456900" y="1137526"/>
                  </a:lnTo>
                  <a:lnTo>
                    <a:pt x="4461713" y="1067333"/>
                  </a:lnTo>
                  <a:close/>
                </a:path>
              </a:pathLst>
            </a:custGeom>
            <a:solidFill>
              <a:srgbClr val="2E1700"/>
            </a:solidFill>
          </p:spPr>
          <p:txBody>
            <a:bodyPr wrap="square" lIns="0" tIns="0" rIns="0" bIns="0" rtlCol="0"/>
            <a:lstStyle/>
            <a:p>
              <a:endParaRPr/>
            </a:p>
          </p:txBody>
        </p:sp>
        <p:sp>
          <p:nvSpPr>
            <p:cNvPr id="19" name="object 19"/>
            <p:cNvSpPr/>
            <p:nvPr/>
          </p:nvSpPr>
          <p:spPr>
            <a:xfrm>
              <a:off x="11737823" y="4880037"/>
              <a:ext cx="641350" cy="698500"/>
            </a:xfrm>
            <a:custGeom>
              <a:avLst/>
              <a:gdLst/>
              <a:ahLst/>
              <a:cxnLst/>
              <a:rect l="l" t="t" r="r" b="b"/>
              <a:pathLst>
                <a:path w="641350" h="698500">
                  <a:moveTo>
                    <a:pt x="150090" y="698498"/>
                  </a:moveTo>
                  <a:lnTo>
                    <a:pt x="0" y="505112"/>
                  </a:lnTo>
                  <a:lnTo>
                    <a:pt x="41265" y="464027"/>
                  </a:lnTo>
                  <a:lnTo>
                    <a:pt x="133133" y="371257"/>
                  </a:lnTo>
                  <a:lnTo>
                    <a:pt x="227706" y="272535"/>
                  </a:lnTo>
                  <a:lnTo>
                    <a:pt x="277090" y="213590"/>
                  </a:lnTo>
                  <a:lnTo>
                    <a:pt x="281432" y="192670"/>
                  </a:lnTo>
                  <a:lnTo>
                    <a:pt x="284613" y="160390"/>
                  </a:lnTo>
                  <a:lnTo>
                    <a:pt x="290419" y="121647"/>
                  </a:lnTo>
                  <a:lnTo>
                    <a:pt x="302638" y="81339"/>
                  </a:lnTo>
                  <a:lnTo>
                    <a:pt x="325056" y="44364"/>
                  </a:lnTo>
                  <a:lnTo>
                    <a:pt x="361459" y="15618"/>
                  </a:lnTo>
                  <a:lnTo>
                    <a:pt x="415635" y="0"/>
                  </a:lnTo>
                  <a:lnTo>
                    <a:pt x="415635" y="49067"/>
                  </a:lnTo>
                  <a:lnTo>
                    <a:pt x="424790" y="55877"/>
                  </a:lnTo>
                  <a:lnTo>
                    <a:pt x="452075" y="64582"/>
                  </a:lnTo>
                  <a:lnTo>
                    <a:pt x="497220" y="57591"/>
                  </a:lnTo>
                  <a:lnTo>
                    <a:pt x="559953" y="17318"/>
                  </a:lnTo>
                  <a:lnTo>
                    <a:pt x="573393" y="18896"/>
                  </a:lnTo>
                  <a:lnTo>
                    <a:pt x="602527" y="34275"/>
                  </a:lnTo>
                  <a:lnTo>
                    <a:pt x="630579" y="79419"/>
                  </a:lnTo>
                  <a:lnTo>
                    <a:pt x="640771" y="170294"/>
                  </a:lnTo>
                  <a:lnTo>
                    <a:pt x="633555" y="232195"/>
                  </a:lnTo>
                  <a:lnTo>
                    <a:pt x="617598" y="279534"/>
                  </a:lnTo>
                  <a:lnTo>
                    <a:pt x="593827" y="314110"/>
                  </a:lnTo>
                  <a:lnTo>
                    <a:pt x="563168" y="337720"/>
                  </a:lnTo>
                  <a:lnTo>
                    <a:pt x="526546" y="352162"/>
                  </a:lnTo>
                  <a:lnTo>
                    <a:pt x="484888" y="359234"/>
                  </a:lnTo>
                  <a:lnTo>
                    <a:pt x="466372" y="362724"/>
                  </a:lnTo>
                  <a:lnTo>
                    <a:pt x="448995" y="369593"/>
                  </a:lnTo>
                  <a:lnTo>
                    <a:pt x="433209" y="379599"/>
                  </a:lnTo>
                  <a:lnTo>
                    <a:pt x="419472" y="392502"/>
                  </a:lnTo>
                  <a:lnTo>
                    <a:pt x="150090" y="698498"/>
                  </a:lnTo>
                  <a:close/>
                </a:path>
              </a:pathLst>
            </a:custGeom>
            <a:solidFill>
              <a:srgbClr val="F0C7B5"/>
            </a:solidFill>
          </p:spPr>
          <p:txBody>
            <a:bodyPr wrap="square" lIns="0" tIns="0" rIns="0" bIns="0" rtlCol="0"/>
            <a:lstStyle/>
            <a:p>
              <a:endParaRPr/>
            </a:p>
          </p:txBody>
        </p:sp>
        <p:sp>
          <p:nvSpPr>
            <p:cNvPr id="20" name="object 20"/>
            <p:cNvSpPr/>
            <p:nvPr/>
          </p:nvSpPr>
          <p:spPr>
            <a:xfrm>
              <a:off x="9233211" y="5049394"/>
              <a:ext cx="2528570" cy="2392045"/>
            </a:xfrm>
            <a:custGeom>
              <a:avLst/>
              <a:gdLst/>
              <a:ahLst/>
              <a:cxnLst/>
              <a:rect l="l" t="t" r="r" b="b"/>
              <a:pathLst>
                <a:path w="2528570" h="2392045">
                  <a:moveTo>
                    <a:pt x="2528308" y="2391812"/>
                  </a:moveTo>
                  <a:lnTo>
                    <a:pt x="0" y="2391812"/>
                  </a:lnTo>
                  <a:lnTo>
                    <a:pt x="0" y="0"/>
                  </a:lnTo>
                  <a:lnTo>
                    <a:pt x="2528308" y="0"/>
                  </a:lnTo>
                  <a:lnTo>
                    <a:pt x="2528308" y="2391812"/>
                  </a:lnTo>
                  <a:close/>
                </a:path>
              </a:pathLst>
            </a:custGeom>
            <a:solidFill>
              <a:srgbClr val="3C66BE">
                <a:alpha val="19999"/>
              </a:srgbClr>
            </a:solidFill>
          </p:spPr>
          <p:txBody>
            <a:bodyPr wrap="square" lIns="0" tIns="0" rIns="0" bIns="0" rtlCol="0"/>
            <a:lstStyle/>
            <a:p>
              <a:endParaRPr/>
            </a:p>
          </p:txBody>
        </p:sp>
        <p:sp>
          <p:nvSpPr>
            <p:cNvPr id="21" name="object 21"/>
            <p:cNvSpPr/>
            <p:nvPr/>
          </p:nvSpPr>
          <p:spPr>
            <a:xfrm>
              <a:off x="9997305" y="6784669"/>
              <a:ext cx="1024890" cy="656590"/>
            </a:xfrm>
            <a:custGeom>
              <a:avLst/>
              <a:gdLst/>
              <a:ahLst/>
              <a:cxnLst/>
              <a:rect l="l" t="t" r="r" b="b"/>
              <a:pathLst>
                <a:path w="1024890" h="656590">
                  <a:moveTo>
                    <a:pt x="1024668" y="656533"/>
                  </a:moveTo>
                  <a:lnTo>
                    <a:pt x="9905" y="656533"/>
                  </a:lnTo>
                  <a:lnTo>
                    <a:pt x="0" y="488113"/>
                  </a:lnTo>
                  <a:lnTo>
                    <a:pt x="12730" y="316095"/>
                  </a:lnTo>
                  <a:lnTo>
                    <a:pt x="32099" y="182249"/>
                  </a:lnTo>
                  <a:lnTo>
                    <a:pt x="42110" y="128351"/>
                  </a:lnTo>
                  <a:lnTo>
                    <a:pt x="1024668" y="0"/>
                  </a:lnTo>
                  <a:lnTo>
                    <a:pt x="1024668" y="656533"/>
                  </a:lnTo>
                  <a:close/>
                </a:path>
              </a:pathLst>
            </a:custGeom>
            <a:solidFill>
              <a:srgbClr val="5E97CB"/>
            </a:solidFill>
          </p:spPr>
          <p:txBody>
            <a:bodyPr wrap="square" lIns="0" tIns="0" rIns="0" bIns="0" rtlCol="0"/>
            <a:lstStyle/>
            <a:p>
              <a:endParaRPr/>
            </a:p>
          </p:txBody>
        </p:sp>
        <p:sp>
          <p:nvSpPr>
            <p:cNvPr id="22" name="object 22"/>
            <p:cNvSpPr/>
            <p:nvPr/>
          </p:nvSpPr>
          <p:spPr>
            <a:xfrm>
              <a:off x="10448539" y="4445587"/>
              <a:ext cx="503555" cy="817244"/>
            </a:xfrm>
            <a:custGeom>
              <a:avLst/>
              <a:gdLst/>
              <a:ahLst/>
              <a:cxnLst/>
              <a:rect l="l" t="t" r="r" b="b"/>
              <a:pathLst>
                <a:path w="503554" h="817245">
                  <a:moveTo>
                    <a:pt x="273788" y="817183"/>
                  </a:moveTo>
                  <a:lnTo>
                    <a:pt x="252487" y="812522"/>
                  </a:lnTo>
                  <a:lnTo>
                    <a:pt x="197471" y="804494"/>
                  </a:lnTo>
                  <a:lnTo>
                    <a:pt x="122070" y="802031"/>
                  </a:lnTo>
                  <a:lnTo>
                    <a:pt x="39612" y="814063"/>
                  </a:lnTo>
                  <a:lnTo>
                    <a:pt x="34454" y="784271"/>
                  </a:lnTo>
                  <a:lnTo>
                    <a:pt x="30614" y="752352"/>
                  </a:lnTo>
                  <a:lnTo>
                    <a:pt x="28951" y="722933"/>
                  </a:lnTo>
                  <a:lnTo>
                    <a:pt x="29310" y="688411"/>
                  </a:lnTo>
                  <a:lnTo>
                    <a:pt x="41946" y="602275"/>
                  </a:lnTo>
                  <a:lnTo>
                    <a:pt x="62594" y="543393"/>
                  </a:lnTo>
                  <a:lnTo>
                    <a:pt x="81868" y="509630"/>
                  </a:lnTo>
                  <a:lnTo>
                    <a:pt x="90378" y="498851"/>
                  </a:lnTo>
                  <a:lnTo>
                    <a:pt x="37308" y="464544"/>
                  </a:lnTo>
                  <a:lnTo>
                    <a:pt x="8730" y="424690"/>
                  </a:lnTo>
                  <a:lnTo>
                    <a:pt x="0" y="383427"/>
                  </a:lnTo>
                  <a:lnTo>
                    <a:pt x="6468" y="344898"/>
                  </a:lnTo>
                  <a:lnTo>
                    <a:pt x="23487" y="313243"/>
                  </a:lnTo>
                  <a:lnTo>
                    <a:pt x="46412" y="292604"/>
                  </a:lnTo>
                  <a:lnTo>
                    <a:pt x="80822" y="284638"/>
                  </a:lnTo>
                  <a:lnTo>
                    <a:pt x="109083" y="293926"/>
                  </a:lnTo>
                  <a:lnTo>
                    <a:pt x="128222" y="308371"/>
                  </a:lnTo>
                  <a:lnTo>
                    <a:pt x="135262" y="315874"/>
                  </a:lnTo>
                  <a:lnTo>
                    <a:pt x="238911" y="246885"/>
                  </a:lnTo>
                  <a:lnTo>
                    <a:pt x="279242" y="140484"/>
                  </a:lnTo>
                  <a:lnTo>
                    <a:pt x="283477" y="42810"/>
                  </a:lnTo>
                  <a:lnTo>
                    <a:pt x="278840" y="0"/>
                  </a:lnTo>
                  <a:lnTo>
                    <a:pt x="332012" y="40459"/>
                  </a:lnTo>
                  <a:lnTo>
                    <a:pt x="368555" y="91117"/>
                  </a:lnTo>
                  <a:lnTo>
                    <a:pt x="389630" y="134400"/>
                  </a:lnTo>
                  <a:lnTo>
                    <a:pt x="396397" y="152733"/>
                  </a:lnTo>
                  <a:lnTo>
                    <a:pt x="412800" y="215628"/>
                  </a:lnTo>
                  <a:lnTo>
                    <a:pt x="426261" y="250470"/>
                  </a:lnTo>
                  <a:lnTo>
                    <a:pt x="442890" y="265402"/>
                  </a:lnTo>
                  <a:lnTo>
                    <a:pt x="468795" y="268569"/>
                  </a:lnTo>
                  <a:lnTo>
                    <a:pt x="493003" y="273094"/>
                  </a:lnTo>
                  <a:lnTo>
                    <a:pt x="503184" y="284859"/>
                  </a:lnTo>
                  <a:lnTo>
                    <a:pt x="503410" y="301149"/>
                  </a:lnTo>
                  <a:lnTo>
                    <a:pt x="497754" y="319248"/>
                  </a:lnTo>
                  <a:lnTo>
                    <a:pt x="490363" y="336707"/>
                  </a:lnTo>
                  <a:lnTo>
                    <a:pt x="483878" y="355749"/>
                  </a:lnTo>
                  <a:lnTo>
                    <a:pt x="480107" y="380673"/>
                  </a:lnTo>
                  <a:lnTo>
                    <a:pt x="480861" y="415779"/>
                  </a:lnTo>
                  <a:lnTo>
                    <a:pt x="482268" y="439395"/>
                  </a:lnTo>
                  <a:lnTo>
                    <a:pt x="482106" y="471174"/>
                  </a:lnTo>
                  <a:lnTo>
                    <a:pt x="470082" y="546830"/>
                  </a:lnTo>
                  <a:lnTo>
                    <a:pt x="454726" y="584508"/>
                  </a:lnTo>
                  <a:lnTo>
                    <a:pt x="430808" y="617956"/>
                  </a:lnTo>
                  <a:lnTo>
                    <a:pt x="396582" y="644075"/>
                  </a:lnTo>
                  <a:lnTo>
                    <a:pt x="350300" y="659766"/>
                  </a:lnTo>
                  <a:lnTo>
                    <a:pt x="290214" y="661931"/>
                  </a:lnTo>
                  <a:lnTo>
                    <a:pt x="281210" y="726908"/>
                  </a:lnTo>
                  <a:lnTo>
                    <a:pt x="275465" y="778695"/>
                  </a:lnTo>
                  <a:lnTo>
                    <a:pt x="273788" y="817183"/>
                  </a:lnTo>
                  <a:close/>
                </a:path>
              </a:pathLst>
            </a:custGeom>
            <a:solidFill>
              <a:srgbClr val="F0C7B5"/>
            </a:solidFill>
          </p:spPr>
          <p:txBody>
            <a:bodyPr wrap="square" lIns="0" tIns="0" rIns="0" bIns="0" rtlCol="0"/>
            <a:lstStyle/>
            <a:p>
              <a:endParaRPr/>
            </a:p>
          </p:txBody>
        </p:sp>
        <p:sp>
          <p:nvSpPr>
            <p:cNvPr id="23" name="object 23"/>
            <p:cNvSpPr/>
            <p:nvPr/>
          </p:nvSpPr>
          <p:spPr>
            <a:xfrm>
              <a:off x="9836066" y="5238716"/>
              <a:ext cx="2122805" cy="1751964"/>
            </a:xfrm>
            <a:custGeom>
              <a:avLst/>
              <a:gdLst/>
              <a:ahLst/>
              <a:cxnLst/>
              <a:rect l="l" t="t" r="r" b="b"/>
              <a:pathLst>
                <a:path w="2122804" h="1751965">
                  <a:moveTo>
                    <a:pt x="141247" y="1490327"/>
                  </a:moveTo>
                  <a:lnTo>
                    <a:pt x="98499" y="1480894"/>
                  </a:lnTo>
                  <a:lnTo>
                    <a:pt x="51153" y="1437644"/>
                  </a:lnTo>
                  <a:lnTo>
                    <a:pt x="29182" y="1395566"/>
                  </a:lnTo>
                  <a:lnTo>
                    <a:pt x="11375" y="1335744"/>
                  </a:lnTo>
                  <a:lnTo>
                    <a:pt x="0" y="1255096"/>
                  </a:lnTo>
                  <a:lnTo>
                    <a:pt x="35965" y="1031829"/>
                  </a:lnTo>
                  <a:lnTo>
                    <a:pt x="135294" y="792678"/>
                  </a:lnTo>
                  <a:lnTo>
                    <a:pt x="238508" y="601997"/>
                  </a:lnTo>
                  <a:lnTo>
                    <a:pt x="286130" y="524135"/>
                  </a:lnTo>
                  <a:lnTo>
                    <a:pt x="313577" y="459854"/>
                  </a:lnTo>
                  <a:lnTo>
                    <a:pt x="389816" y="310787"/>
                  </a:lnTo>
                  <a:lnTo>
                    <a:pt x="505697" y="142599"/>
                  </a:lnTo>
                  <a:lnTo>
                    <a:pt x="652067" y="20953"/>
                  </a:lnTo>
                  <a:lnTo>
                    <a:pt x="810222" y="0"/>
                  </a:lnTo>
                  <a:lnTo>
                    <a:pt x="952034" y="53334"/>
                  </a:lnTo>
                  <a:lnTo>
                    <a:pt x="1054206" y="125790"/>
                  </a:lnTo>
                  <a:lnTo>
                    <a:pt x="1093441" y="162201"/>
                  </a:lnTo>
                  <a:lnTo>
                    <a:pt x="1145744" y="201978"/>
                  </a:lnTo>
                  <a:lnTo>
                    <a:pt x="1266183" y="288451"/>
                  </a:lnTo>
                  <a:lnTo>
                    <a:pt x="1400051" y="372333"/>
                  </a:lnTo>
                  <a:lnTo>
                    <a:pt x="1492644" y="404339"/>
                  </a:lnTo>
                  <a:lnTo>
                    <a:pt x="2097641" y="404339"/>
                  </a:lnTo>
                  <a:lnTo>
                    <a:pt x="2039111" y="480839"/>
                  </a:lnTo>
                  <a:lnTo>
                    <a:pt x="1887616" y="670223"/>
                  </a:lnTo>
                  <a:lnTo>
                    <a:pt x="1712193" y="869321"/>
                  </a:lnTo>
                  <a:lnTo>
                    <a:pt x="1679407" y="896614"/>
                  </a:lnTo>
                  <a:lnTo>
                    <a:pt x="1258683" y="896614"/>
                  </a:lnTo>
                  <a:lnTo>
                    <a:pt x="1266671" y="990725"/>
                  </a:lnTo>
                  <a:lnTo>
                    <a:pt x="1283725" y="1202173"/>
                  </a:lnTo>
                  <a:lnTo>
                    <a:pt x="1299483" y="1424631"/>
                  </a:lnTo>
                  <a:lnTo>
                    <a:pt x="1301534" y="1488229"/>
                  </a:lnTo>
                  <a:lnTo>
                    <a:pt x="1301579" y="1489599"/>
                  </a:lnTo>
                  <a:lnTo>
                    <a:pt x="144882" y="1489599"/>
                  </a:lnTo>
                  <a:lnTo>
                    <a:pt x="141247" y="1490327"/>
                  </a:lnTo>
                  <a:close/>
                </a:path>
                <a:path w="2122804" h="1751965">
                  <a:moveTo>
                    <a:pt x="2097641" y="404339"/>
                  </a:moveTo>
                  <a:lnTo>
                    <a:pt x="1492644" y="404339"/>
                  </a:lnTo>
                  <a:lnTo>
                    <a:pt x="1519593" y="393394"/>
                  </a:lnTo>
                  <a:lnTo>
                    <a:pt x="1555822" y="370719"/>
                  </a:lnTo>
                  <a:lnTo>
                    <a:pt x="1598700" y="339127"/>
                  </a:lnTo>
                  <a:lnTo>
                    <a:pt x="1645596" y="301428"/>
                  </a:lnTo>
                  <a:lnTo>
                    <a:pt x="1693880" y="260433"/>
                  </a:lnTo>
                  <a:lnTo>
                    <a:pt x="1740920" y="218953"/>
                  </a:lnTo>
                  <a:lnTo>
                    <a:pt x="1784086" y="179798"/>
                  </a:lnTo>
                  <a:lnTo>
                    <a:pt x="1820747" y="145779"/>
                  </a:lnTo>
                  <a:lnTo>
                    <a:pt x="1864031" y="104393"/>
                  </a:lnTo>
                  <a:lnTo>
                    <a:pt x="1884240" y="92108"/>
                  </a:lnTo>
                  <a:lnTo>
                    <a:pt x="1899457" y="94326"/>
                  </a:lnTo>
                  <a:lnTo>
                    <a:pt x="1909049" y="102169"/>
                  </a:lnTo>
                  <a:lnTo>
                    <a:pt x="1912386" y="106756"/>
                  </a:lnTo>
                  <a:lnTo>
                    <a:pt x="1944222" y="140068"/>
                  </a:lnTo>
                  <a:lnTo>
                    <a:pt x="2014777" y="215782"/>
                  </a:lnTo>
                  <a:lnTo>
                    <a:pt x="2086628" y="297563"/>
                  </a:lnTo>
                  <a:lnTo>
                    <a:pt x="2122347" y="349076"/>
                  </a:lnTo>
                  <a:lnTo>
                    <a:pt x="2122337" y="370064"/>
                  </a:lnTo>
                  <a:lnTo>
                    <a:pt x="2115576" y="384865"/>
                  </a:lnTo>
                  <a:lnTo>
                    <a:pt x="2107520" y="393633"/>
                  </a:lnTo>
                  <a:lnTo>
                    <a:pt x="2103623" y="396522"/>
                  </a:lnTo>
                  <a:lnTo>
                    <a:pt x="2097641" y="404339"/>
                  </a:lnTo>
                  <a:close/>
                </a:path>
                <a:path w="2122804" h="1751965">
                  <a:moveTo>
                    <a:pt x="1472498" y="991097"/>
                  </a:moveTo>
                  <a:lnTo>
                    <a:pt x="1369437" y="959058"/>
                  </a:lnTo>
                  <a:lnTo>
                    <a:pt x="1290303" y="917338"/>
                  </a:lnTo>
                  <a:lnTo>
                    <a:pt x="1258683" y="896614"/>
                  </a:lnTo>
                  <a:lnTo>
                    <a:pt x="1679407" y="896614"/>
                  </a:lnTo>
                  <a:lnTo>
                    <a:pt x="1575901" y="982780"/>
                  </a:lnTo>
                  <a:lnTo>
                    <a:pt x="1472498" y="991097"/>
                  </a:lnTo>
                  <a:close/>
                </a:path>
                <a:path w="2122804" h="1751965">
                  <a:moveTo>
                    <a:pt x="443090" y="1751702"/>
                  </a:moveTo>
                  <a:lnTo>
                    <a:pt x="377401" y="1750791"/>
                  </a:lnTo>
                  <a:lnTo>
                    <a:pt x="315346" y="1741308"/>
                  </a:lnTo>
                  <a:lnTo>
                    <a:pt x="259067" y="1725921"/>
                  </a:lnTo>
                  <a:lnTo>
                    <a:pt x="210703" y="1707295"/>
                  </a:lnTo>
                  <a:lnTo>
                    <a:pt x="172398" y="1688098"/>
                  </a:lnTo>
                  <a:lnTo>
                    <a:pt x="134521" y="1658661"/>
                  </a:lnTo>
                  <a:lnTo>
                    <a:pt x="131769" y="1622045"/>
                  </a:lnTo>
                  <a:lnTo>
                    <a:pt x="135816" y="1565063"/>
                  </a:lnTo>
                  <a:lnTo>
                    <a:pt x="141806" y="1512615"/>
                  </a:lnTo>
                  <a:lnTo>
                    <a:pt x="144785" y="1490327"/>
                  </a:lnTo>
                  <a:lnTo>
                    <a:pt x="144882" y="1489599"/>
                  </a:lnTo>
                  <a:lnTo>
                    <a:pt x="1301579" y="1489599"/>
                  </a:lnTo>
                  <a:lnTo>
                    <a:pt x="1303584" y="1551770"/>
                  </a:lnTo>
                  <a:lnTo>
                    <a:pt x="1293655" y="1583452"/>
                  </a:lnTo>
                  <a:lnTo>
                    <a:pt x="1286681" y="1589280"/>
                  </a:lnTo>
                  <a:lnTo>
                    <a:pt x="1066651" y="1589280"/>
                  </a:lnTo>
                  <a:lnTo>
                    <a:pt x="982734" y="1596489"/>
                  </a:lnTo>
                  <a:lnTo>
                    <a:pt x="928181" y="1609680"/>
                  </a:lnTo>
                  <a:lnTo>
                    <a:pt x="865431" y="1629077"/>
                  </a:lnTo>
                  <a:lnTo>
                    <a:pt x="669777" y="1694703"/>
                  </a:lnTo>
                  <a:lnTo>
                    <a:pt x="616731" y="1711472"/>
                  </a:lnTo>
                  <a:lnTo>
                    <a:pt x="563344" y="1727222"/>
                  </a:lnTo>
                  <a:lnTo>
                    <a:pt x="510514" y="1741308"/>
                  </a:lnTo>
                  <a:lnTo>
                    <a:pt x="510691" y="1741308"/>
                  </a:lnTo>
                  <a:lnTo>
                    <a:pt x="443090" y="1751702"/>
                  </a:lnTo>
                  <a:close/>
                </a:path>
                <a:path w="2122804" h="1751965">
                  <a:moveTo>
                    <a:pt x="1264728" y="1597733"/>
                  </a:moveTo>
                  <a:lnTo>
                    <a:pt x="1258683" y="1596489"/>
                  </a:lnTo>
                  <a:lnTo>
                    <a:pt x="1229166" y="1594086"/>
                  </a:lnTo>
                  <a:lnTo>
                    <a:pt x="1156975" y="1590081"/>
                  </a:lnTo>
                  <a:lnTo>
                    <a:pt x="1066651" y="1589280"/>
                  </a:lnTo>
                  <a:lnTo>
                    <a:pt x="1286681" y="1589280"/>
                  </a:lnTo>
                  <a:lnTo>
                    <a:pt x="1278544" y="1596080"/>
                  </a:lnTo>
                  <a:lnTo>
                    <a:pt x="1264728" y="1597733"/>
                  </a:lnTo>
                  <a:close/>
                </a:path>
              </a:pathLst>
            </a:custGeom>
            <a:solidFill>
              <a:srgbClr val="3C66BE"/>
            </a:solidFill>
          </p:spPr>
          <p:txBody>
            <a:bodyPr wrap="square" lIns="0" tIns="0" rIns="0" bIns="0" rtlCol="0"/>
            <a:lstStyle/>
            <a:p>
              <a:endParaRPr/>
            </a:p>
          </p:txBody>
        </p:sp>
        <p:sp>
          <p:nvSpPr>
            <p:cNvPr id="24" name="object 24"/>
            <p:cNvSpPr/>
            <p:nvPr/>
          </p:nvSpPr>
          <p:spPr>
            <a:xfrm>
              <a:off x="9836061" y="4298162"/>
              <a:ext cx="1303655" cy="2556510"/>
            </a:xfrm>
            <a:custGeom>
              <a:avLst/>
              <a:gdLst/>
              <a:ahLst/>
              <a:cxnLst/>
              <a:rect l="l" t="t" r="r" b="b"/>
              <a:pathLst>
                <a:path w="1303654" h="2556509">
                  <a:moveTo>
                    <a:pt x="1048588" y="213893"/>
                  </a:moveTo>
                  <a:lnTo>
                    <a:pt x="1042911" y="129413"/>
                  </a:lnTo>
                  <a:lnTo>
                    <a:pt x="971029" y="38125"/>
                  </a:lnTo>
                  <a:lnTo>
                    <a:pt x="834974" y="0"/>
                  </a:lnTo>
                  <a:lnTo>
                    <a:pt x="688111" y="32461"/>
                  </a:lnTo>
                  <a:lnTo>
                    <a:pt x="570560" y="87312"/>
                  </a:lnTo>
                  <a:lnTo>
                    <a:pt x="522465" y="116319"/>
                  </a:lnTo>
                  <a:lnTo>
                    <a:pt x="506590" y="118630"/>
                  </a:lnTo>
                  <a:lnTo>
                    <a:pt x="466394" y="131749"/>
                  </a:lnTo>
                  <a:lnTo>
                    <a:pt x="413092" y="164922"/>
                  </a:lnTo>
                  <a:lnTo>
                    <a:pt x="357860" y="227431"/>
                  </a:lnTo>
                  <a:lnTo>
                    <a:pt x="332117" y="293712"/>
                  </a:lnTo>
                  <a:lnTo>
                    <a:pt x="323329" y="337515"/>
                  </a:lnTo>
                  <a:lnTo>
                    <a:pt x="316509" y="386613"/>
                  </a:lnTo>
                  <a:lnTo>
                    <a:pt x="311086" y="439674"/>
                  </a:lnTo>
                  <a:lnTo>
                    <a:pt x="297637" y="609092"/>
                  </a:lnTo>
                  <a:lnTo>
                    <a:pt x="292214" y="664489"/>
                  </a:lnTo>
                  <a:lnTo>
                    <a:pt x="285381" y="717092"/>
                  </a:lnTo>
                  <a:lnTo>
                    <a:pt x="276593" y="765568"/>
                  </a:lnTo>
                  <a:lnTo>
                    <a:pt x="265277" y="808558"/>
                  </a:lnTo>
                  <a:lnTo>
                    <a:pt x="250863" y="844715"/>
                  </a:lnTo>
                  <a:lnTo>
                    <a:pt x="225552" y="896594"/>
                  </a:lnTo>
                  <a:lnTo>
                    <a:pt x="202704" y="947204"/>
                  </a:lnTo>
                  <a:lnTo>
                    <a:pt x="183222" y="996480"/>
                  </a:lnTo>
                  <a:lnTo>
                    <a:pt x="168046" y="1044308"/>
                  </a:lnTo>
                  <a:lnTo>
                    <a:pt x="158064" y="1090587"/>
                  </a:lnTo>
                  <a:lnTo>
                    <a:pt x="154216" y="1135227"/>
                  </a:lnTo>
                  <a:lnTo>
                    <a:pt x="157403" y="1178128"/>
                  </a:lnTo>
                  <a:lnTo>
                    <a:pt x="168554" y="1219200"/>
                  </a:lnTo>
                  <a:lnTo>
                    <a:pt x="180251" y="1265783"/>
                  </a:lnTo>
                  <a:lnTo>
                    <a:pt x="183527" y="1312646"/>
                  </a:lnTo>
                  <a:lnTo>
                    <a:pt x="183565" y="1358061"/>
                  </a:lnTo>
                  <a:lnTo>
                    <a:pt x="185547" y="1400327"/>
                  </a:lnTo>
                  <a:lnTo>
                    <a:pt x="194652" y="1437678"/>
                  </a:lnTo>
                  <a:lnTo>
                    <a:pt x="216065" y="1468424"/>
                  </a:lnTo>
                  <a:lnTo>
                    <a:pt x="254977" y="1490814"/>
                  </a:lnTo>
                  <a:lnTo>
                    <a:pt x="267970" y="1494383"/>
                  </a:lnTo>
                  <a:lnTo>
                    <a:pt x="238506" y="1542554"/>
                  </a:lnTo>
                  <a:lnTo>
                    <a:pt x="135293" y="1733245"/>
                  </a:lnTo>
                  <a:lnTo>
                    <a:pt x="35966" y="1972386"/>
                  </a:lnTo>
                  <a:lnTo>
                    <a:pt x="0" y="2195652"/>
                  </a:lnTo>
                  <a:lnTo>
                    <a:pt x="11379" y="2276310"/>
                  </a:lnTo>
                  <a:lnTo>
                    <a:pt x="29184" y="2336127"/>
                  </a:lnTo>
                  <a:lnTo>
                    <a:pt x="51155" y="2378202"/>
                  </a:lnTo>
                  <a:lnTo>
                    <a:pt x="98501" y="2421458"/>
                  </a:lnTo>
                  <a:lnTo>
                    <a:pt x="135255" y="2430703"/>
                  </a:lnTo>
                  <a:lnTo>
                    <a:pt x="144881" y="2430157"/>
                  </a:lnTo>
                  <a:lnTo>
                    <a:pt x="281254" y="1498015"/>
                  </a:lnTo>
                  <a:lnTo>
                    <a:pt x="302729" y="1503895"/>
                  </a:lnTo>
                  <a:lnTo>
                    <a:pt x="346735" y="1507845"/>
                  </a:lnTo>
                  <a:lnTo>
                    <a:pt x="386283" y="1502575"/>
                  </a:lnTo>
                  <a:lnTo>
                    <a:pt x="449097" y="1464119"/>
                  </a:lnTo>
                  <a:lnTo>
                    <a:pt x="470941" y="1430769"/>
                  </a:lnTo>
                  <a:lnTo>
                    <a:pt x="485432" y="1387932"/>
                  </a:lnTo>
                  <a:lnTo>
                    <a:pt x="498348" y="1337398"/>
                  </a:lnTo>
                  <a:lnTo>
                    <a:pt x="513321" y="1295107"/>
                  </a:lnTo>
                  <a:lnTo>
                    <a:pt x="531723" y="1258303"/>
                  </a:lnTo>
                  <a:lnTo>
                    <a:pt x="554926" y="1224229"/>
                  </a:lnTo>
                  <a:lnTo>
                    <a:pt x="584314" y="1190167"/>
                  </a:lnTo>
                  <a:lnTo>
                    <a:pt x="621233" y="1153363"/>
                  </a:lnTo>
                  <a:lnTo>
                    <a:pt x="651268" y="1113142"/>
                  </a:lnTo>
                  <a:lnTo>
                    <a:pt x="664451" y="1071245"/>
                  </a:lnTo>
                  <a:lnTo>
                    <a:pt x="665746" y="1031468"/>
                  </a:lnTo>
                  <a:lnTo>
                    <a:pt x="660146" y="997597"/>
                  </a:lnTo>
                  <a:lnTo>
                    <a:pt x="651294" y="957656"/>
                  </a:lnTo>
                  <a:lnTo>
                    <a:pt x="644893" y="917295"/>
                  </a:lnTo>
                  <a:lnTo>
                    <a:pt x="641540" y="876655"/>
                  </a:lnTo>
                  <a:lnTo>
                    <a:pt x="641781" y="835837"/>
                  </a:lnTo>
                  <a:lnTo>
                    <a:pt x="654418" y="749706"/>
                  </a:lnTo>
                  <a:lnTo>
                    <a:pt x="675068" y="690829"/>
                  </a:lnTo>
                  <a:lnTo>
                    <a:pt x="694334" y="657059"/>
                  </a:lnTo>
                  <a:lnTo>
                    <a:pt x="702856" y="646277"/>
                  </a:lnTo>
                  <a:lnTo>
                    <a:pt x="649782" y="611974"/>
                  </a:lnTo>
                  <a:lnTo>
                    <a:pt x="621207" y="572122"/>
                  </a:lnTo>
                  <a:lnTo>
                    <a:pt x="612470" y="530860"/>
                  </a:lnTo>
                  <a:lnTo>
                    <a:pt x="618934" y="492328"/>
                  </a:lnTo>
                  <a:lnTo>
                    <a:pt x="635965" y="460679"/>
                  </a:lnTo>
                  <a:lnTo>
                    <a:pt x="658888" y="440042"/>
                  </a:lnTo>
                  <a:lnTo>
                    <a:pt x="693293" y="432066"/>
                  </a:lnTo>
                  <a:lnTo>
                    <a:pt x="721550" y="441363"/>
                  </a:lnTo>
                  <a:lnTo>
                    <a:pt x="740689" y="455803"/>
                  </a:lnTo>
                  <a:lnTo>
                    <a:pt x="747737" y="463308"/>
                  </a:lnTo>
                  <a:lnTo>
                    <a:pt x="851382" y="394322"/>
                  </a:lnTo>
                  <a:lnTo>
                    <a:pt x="891717" y="287921"/>
                  </a:lnTo>
                  <a:lnTo>
                    <a:pt x="895946" y="190246"/>
                  </a:lnTo>
                  <a:lnTo>
                    <a:pt x="891311" y="147434"/>
                  </a:lnTo>
                  <a:lnTo>
                    <a:pt x="944486" y="187896"/>
                  </a:lnTo>
                  <a:lnTo>
                    <a:pt x="981024" y="238544"/>
                  </a:lnTo>
                  <a:lnTo>
                    <a:pt x="1002106" y="281825"/>
                  </a:lnTo>
                  <a:lnTo>
                    <a:pt x="1008875" y="300164"/>
                  </a:lnTo>
                  <a:lnTo>
                    <a:pt x="1024953" y="276009"/>
                  </a:lnTo>
                  <a:lnTo>
                    <a:pt x="1048588" y="213893"/>
                  </a:lnTo>
                  <a:close/>
                </a:path>
                <a:path w="1303654" h="2556509">
                  <a:moveTo>
                    <a:pt x="1303578" y="2492337"/>
                  </a:moveTo>
                  <a:lnTo>
                    <a:pt x="1299476" y="2365197"/>
                  </a:lnTo>
                  <a:lnTo>
                    <a:pt x="1283728" y="2142731"/>
                  </a:lnTo>
                  <a:lnTo>
                    <a:pt x="1266672" y="1931289"/>
                  </a:lnTo>
                  <a:lnTo>
                    <a:pt x="1258684" y="1837169"/>
                  </a:lnTo>
                  <a:lnTo>
                    <a:pt x="1212278" y="1813534"/>
                  </a:lnTo>
                  <a:lnTo>
                    <a:pt x="1104874" y="1753057"/>
                  </a:lnTo>
                  <a:lnTo>
                    <a:pt x="984211" y="1671370"/>
                  </a:lnTo>
                  <a:lnTo>
                    <a:pt x="898017" y="1584134"/>
                  </a:lnTo>
                  <a:lnTo>
                    <a:pt x="888669" y="1689481"/>
                  </a:lnTo>
                  <a:lnTo>
                    <a:pt x="873848" y="1946109"/>
                  </a:lnTo>
                  <a:lnTo>
                    <a:pt x="873328" y="2264841"/>
                  </a:lnTo>
                  <a:lnTo>
                    <a:pt x="906932" y="2556497"/>
                  </a:lnTo>
                  <a:lnTo>
                    <a:pt x="928179" y="2550236"/>
                  </a:lnTo>
                  <a:lnTo>
                    <a:pt x="947966" y="2544864"/>
                  </a:lnTo>
                  <a:lnTo>
                    <a:pt x="966190" y="2540444"/>
                  </a:lnTo>
                  <a:lnTo>
                    <a:pt x="982738" y="2537053"/>
                  </a:lnTo>
                  <a:lnTo>
                    <a:pt x="1066647" y="2529840"/>
                  </a:lnTo>
                  <a:lnTo>
                    <a:pt x="1156970" y="2530640"/>
                  </a:lnTo>
                  <a:lnTo>
                    <a:pt x="1229169" y="2534640"/>
                  </a:lnTo>
                  <a:lnTo>
                    <a:pt x="1258684" y="2537053"/>
                  </a:lnTo>
                  <a:lnTo>
                    <a:pt x="1264729" y="2538298"/>
                  </a:lnTo>
                  <a:lnTo>
                    <a:pt x="1278547" y="2536634"/>
                  </a:lnTo>
                  <a:lnTo>
                    <a:pt x="1293660" y="2524010"/>
                  </a:lnTo>
                  <a:lnTo>
                    <a:pt x="1303578" y="2492337"/>
                  </a:lnTo>
                  <a:close/>
                </a:path>
              </a:pathLst>
            </a:custGeom>
            <a:solidFill>
              <a:srgbClr val="2E1700"/>
            </a:solidFill>
          </p:spPr>
          <p:txBody>
            <a:bodyPr wrap="square" lIns="0" tIns="0" rIns="0" bIns="0" rtlCol="0"/>
            <a:lstStyle/>
            <a:p>
              <a:endParaRPr/>
            </a:p>
          </p:txBody>
        </p:sp>
        <p:sp>
          <p:nvSpPr>
            <p:cNvPr id="25" name="object 25"/>
            <p:cNvSpPr/>
            <p:nvPr/>
          </p:nvSpPr>
          <p:spPr>
            <a:xfrm>
              <a:off x="12073485" y="4363648"/>
              <a:ext cx="668655" cy="410845"/>
            </a:xfrm>
            <a:custGeom>
              <a:avLst/>
              <a:gdLst/>
              <a:ahLst/>
              <a:cxnLst/>
              <a:rect l="l" t="t" r="r" b="b"/>
              <a:pathLst>
                <a:path w="668654" h="410845">
                  <a:moveTo>
                    <a:pt x="388476" y="410652"/>
                  </a:moveTo>
                  <a:lnTo>
                    <a:pt x="18542" y="335757"/>
                  </a:lnTo>
                  <a:lnTo>
                    <a:pt x="0" y="307762"/>
                  </a:lnTo>
                  <a:lnTo>
                    <a:pt x="7951" y="271475"/>
                  </a:lnTo>
                  <a:lnTo>
                    <a:pt x="19758" y="224045"/>
                  </a:lnTo>
                  <a:lnTo>
                    <a:pt x="35352" y="170254"/>
                  </a:lnTo>
                  <a:lnTo>
                    <a:pt x="54664" y="114883"/>
                  </a:lnTo>
                  <a:lnTo>
                    <a:pt x="77622" y="62714"/>
                  </a:lnTo>
                  <a:lnTo>
                    <a:pt x="104796" y="17391"/>
                  </a:lnTo>
                  <a:lnTo>
                    <a:pt x="122341" y="0"/>
                  </a:lnTo>
                  <a:lnTo>
                    <a:pt x="438103" y="20359"/>
                  </a:lnTo>
                  <a:lnTo>
                    <a:pt x="444956" y="22489"/>
                  </a:lnTo>
                  <a:lnTo>
                    <a:pt x="449850" y="27176"/>
                  </a:lnTo>
                  <a:lnTo>
                    <a:pt x="452188" y="33499"/>
                  </a:lnTo>
                  <a:lnTo>
                    <a:pt x="451373" y="40537"/>
                  </a:lnTo>
                  <a:lnTo>
                    <a:pt x="411924" y="148336"/>
                  </a:lnTo>
                  <a:lnTo>
                    <a:pt x="491185" y="69078"/>
                  </a:lnTo>
                  <a:lnTo>
                    <a:pt x="499182" y="68169"/>
                  </a:lnTo>
                  <a:lnTo>
                    <a:pt x="660244" y="163607"/>
                  </a:lnTo>
                  <a:lnTo>
                    <a:pt x="665823" y="169049"/>
                  </a:lnTo>
                  <a:lnTo>
                    <a:pt x="668061" y="176058"/>
                  </a:lnTo>
                  <a:lnTo>
                    <a:pt x="666890" y="183341"/>
                  </a:lnTo>
                  <a:lnTo>
                    <a:pt x="662243" y="189601"/>
                  </a:lnTo>
                  <a:lnTo>
                    <a:pt x="395747" y="408835"/>
                  </a:lnTo>
                  <a:lnTo>
                    <a:pt x="388476" y="410652"/>
                  </a:lnTo>
                  <a:close/>
                </a:path>
              </a:pathLst>
            </a:custGeom>
            <a:solidFill>
              <a:srgbClr val="F0C7B5"/>
            </a:solidFill>
          </p:spPr>
          <p:txBody>
            <a:bodyPr wrap="square" lIns="0" tIns="0" rIns="0" bIns="0" rtlCol="0"/>
            <a:lstStyle/>
            <a:p>
              <a:endParaRPr/>
            </a:p>
          </p:txBody>
        </p:sp>
        <p:sp>
          <p:nvSpPr>
            <p:cNvPr id="26" name="object 26"/>
            <p:cNvSpPr/>
            <p:nvPr/>
          </p:nvSpPr>
          <p:spPr>
            <a:xfrm>
              <a:off x="12151108" y="4363648"/>
              <a:ext cx="590550" cy="257810"/>
            </a:xfrm>
            <a:custGeom>
              <a:avLst/>
              <a:gdLst/>
              <a:ahLst/>
              <a:cxnLst/>
              <a:rect l="l" t="t" r="r" b="b"/>
              <a:pathLst>
                <a:path w="590550" h="257810">
                  <a:moveTo>
                    <a:pt x="502089" y="257407"/>
                  </a:moveTo>
                  <a:lnTo>
                    <a:pt x="476617" y="235172"/>
                  </a:lnTo>
                  <a:lnTo>
                    <a:pt x="437920" y="225379"/>
                  </a:lnTo>
                  <a:lnTo>
                    <a:pt x="391315" y="224504"/>
                  </a:lnTo>
                  <a:lnTo>
                    <a:pt x="342120" y="229022"/>
                  </a:lnTo>
                  <a:lnTo>
                    <a:pt x="295650" y="235408"/>
                  </a:lnTo>
                  <a:lnTo>
                    <a:pt x="257224" y="240137"/>
                  </a:lnTo>
                  <a:lnTo>
                    <a:pt x="219797" y="227148"/>
                  </a:lnTo>
                  <a:lnTo>
                    <a:pt x="201440" y="189260"/>
                  </a:lnTo>
                  <a:lnTo>
                    <a:pt x="190478" y="140772"/>
                  </a:lnTo>
                  <a:lnTo>
                    <a:pt x="175239" y="95982"/>
                  </a:lnTo>
                  <a:lnTo>
                    <a:pt x="146095" y="74219"/>
                  </a:lnTo>
                  <a:lnTo>
                    <a:pt x="98732" y="63806"/>
                  </a:lnTo>
                  <a:lnTo>
                    <a:pt x="45813" y="61164"/>
                  </a:lnTo>
                  <a:lnTo>
                    <a:pt x="0" y="62714"/>
                  </a:lnTo>
                  <a:lnTo>
                    <a:pt x="8579" y="46425"/>
                  </a:lnTo>
                  <a:lnTo>
                    <a:pt x="37085" y="5089"/>
                  </a:lnTo>
                  <a:lnTo>
                    <a:pt x="44718" y="0"/>
                  </a:lnTo>
                  <a:lnTo>
                    <a:pt x="360480" y="20359"/>
                  </a:lnTo>
                  <a:lnTo>
                    <a:pt x="367333" y="22489"/>
                  </a:lnTo>
                  <a:lnTo>
                    <a:pt x="372228" y="27176"/>
                  </a:lnTo>
                  <a:lnTo>
                    <a:pt x="374565" y="33499"/>
                  </a:lnTo>
                  <a:lnTo>
                    <a:pt x="373750" y="40537"/>
                  </a:lnTo>
                  <a:lnTo>
                    <a:pt x="334302" y="148336"/>
                  </a:lnTo>
                  <a:lnTo>
                    <a:pt x="413562" y="69078"/>
                  </a:lnTo>
                  <a:lnTo>
                    <a:pt x="421560" y="68169"/>
                  </a:lnTo>
                  <a:lnTo>
                    <a:pt x="582621" y="163607"/>
                  </a:lnTo>
                  <a:lnTo>
                    <a:pt x="588200" y="169049"/>
                  </a:lnTo>
                  <a:lnTo>
                    <a:pt x="590438" y="176058"/>
                  </a:lnTo>
                  <a:lnTo>
                    <a:pt x="589267" y="183341"/>
                  </a:lnTo>
                  <a:lnTo>
                    <a:pt x="584621" y="189602"/>
                  </a:lnTo>
                  <a:lnTo>
                    <a:pt x="502089" y="257407"/>
                  </a:lnTo>
                  <a:close/>
                </a:path>
              </a:pathLst>
            </a:custGeom>
            <a:solidFill>
              <a:srgbClr val="5E97CB"/>
            </a:solidFill>
          </p:spPr>
          <p:txBody>
            <a:bodyPr wrap="square" lIns="0" tIns="0" rIns="0" bIns="0" rtlCol="0"/>
            <a:lstStyle/>
            <a:p>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03144" y="2511089"/>
            <a:ext cx="104775" cy="104774"/>
          </a:xfrm>
          <a:prstGeom prst="rect">
            <a:avLst/>
          </a:prstGeom>
        </p:spPr>
      </p:pic>
      <p:pic>
        <p:nvPicPr>
          <p:cNvPr id="3" name="object 3"/>
          <p:cNvPicPr/>
          <p:nvPr/>
        </p:nvPicPr>
        <p:blipFill>
          <a:blip r:embed="rId2" cstate="print"/>
          <a:stretch>
            <a:fillRect/>
          </a:stretch>
        </p:blipFill>
        <p:spPr>
          <a:xfrm>
            <a:off x="1103144" y="4492289"/>
            <a:ext cx="104775" cy="104774"/>
          </a:xfrm>
          <a:prstGeom prst="rect">
            <a:avLst/>
          </a:prstGeom>
        </p:spPr>
      </p:pic>
      <p:pic>
        <p:nvPicPr>
          <p:cNvPr id="4" name="object 4"/>
          <p:cNvPicPr/>
          <p:nvPr/>
        </p:nvPicPr>
        <p:blipFill>
          <a:blip r:embed="rId2" cstate="print"/>
          <a:stretch>
            <a:fillRect/>
          </a:stretch>
        </p:blipFill>
        <p:spPr>
          <a:xfrm>
            <a:off x="1103144" y="4987589"/>
            <a:ext cx="104775" cy="104774"/>
          </a:xfrm>
          <a:prstGeom prst="rect">
            <a:avLst/>
          </a:prstGeom>
        </p:spPr>
      </p:pic>
      <p:pic>
        <p:nvPicPr>
          <p:cNvPr id="5" name="object 5"/>
          <p:cNvPicPr/>
          <p:nvPr/>
        </p:nvPicPr>
        <p:blipFill>
          <a:blip r:embed="rId3" cstate="print"/>
          <a:stretch>
            <a:fillRect/>
          </a:stretch>
        </p:blipFill>
        <p:spPr>
          <a:xfrm>
            <a:off x="1622256" y="5478127"/>
            <a:ext cx="114300" cy="114299"/>
          </a:xfrm>
          <a:prstGeom prst="rect">
            <a:avLst/>
          </a:prstGeom>
        </p:spPr>
      </p:pic>
      <p:pic>
        <p:nvPicPr>
          <p:cNvPr id="6" name="object 6"/>
          <p:cNvPicPr/>
          <p:nvPr/>
        </p:nvPicPr>
        <p:blipFill>
          <a:blip r:embed="rId4" cstate="print"/>
          <a:stretch>
            <a:fillRect/>
          </a:stretch>
        </p:blipFill>
        <p:spPr>
          <a:xfrm>
            <a:off x="1622256" y="5973426"/>
            <a:ext cx="114300" cy="114299"/>
          </a:xfrm>
          <a:prstGeom prst="rect">
            <a:avLst/>
          </a:prstGeom>
        </p:spPr>
      </p:pic>
      <p:pic>
        <p:nvPicPr>
          <p:cNvPr id="7" name="object 7"/>
          <p:cNvPicPr/>
          <p:nvPr/>
        </p:nvPicPr>
        <p:blipFill>
          <a:blip r:embed="rId5" cstate="print"/>
          <a:stretch>
            <a:fillRect/>
          </a:stretch>
        </p:blipFill>
        <p:spPr>
          <a:xfrm>
            <a:off x="1622256" y="6468726"/>
            <a:ext cx="114300" cy="114299"/>
          </a:xfrm>
          <a:prstGeom prst="rect">
            <a:avLst/>
          </a:prstGeom>
        </p:spPr>
      </p:pic>
      <p:pic>
        <p:nvPicPr>
          <p:cNvPr id="8" name="object 8"/>
          <p:cNvPicPr/>
          <p:nvPr/>
        </p:nvPicPr>
        <p:blipFill>
          <a:blip r:embed="rId6" cstate="print"/>
          <a:stretch>
            <a:fillRect/>
          </a:stretch>
        </p:blipFill>
        <p:spPr>
          <a:xfrm>
            <a:off x="1103144" y="8454689"/>
            <a:ext cx="104775" cy="104774"/>
          </a:xfrm>
          <a:prstGeom prst="rect">
            <a:avLst/>
          </a:prstGeom>
        </p:spPr>
      </p:pic>
      <p:pic>
        <p:nvPicPr>
          <p:cNvPr id="9" name="object 9"/>
          <p:cNvPicPr/>
          <p:nvPr/>
        </p:nvPicPr>
        <p:blipFill>
          <a:blip r:embed="rId6" cstate="print"/>
          <a:stretch>
            <a:fillRect/>
          </a:stretch>
        </p:blipFill>
        <p:spPr>
          <a:xfrm>
            <a:off x="1103144" y="8949989"/>
            <a:ext cx="104775" cy="104774"/>
          </a:xfrm>
          <a:prstGeom prst="rect">
            <a:avLst/>
          </a:prstGeom>
        </p:spPr>
      </p:pic>
      <p:pic>
        <p:nvPicPr>
          <p:cNvPr id="10" name="object 10"/>
          <p:cNvPicPr/>
          <p:nvPr/>
        </p:nvPicPr>
        <p:blipFill>
          <a:blip r:embed="rId6" cstate="print"/>
          <a:stretch>
            <a:fillRect/>
          </a:stretch>
        </p:blipFill>
        <p:spPr>
          <a:xfrm>
            <a:off x="1103144" y="9445289"/>
            <a:ext cx="104775" cy="104774"/>
          </a:xfrm>
          <a:prstGeom prst="rect">
            <a:avLst/>
          </a:prstGeom>
        </p:spPr>
      </p:pic>
      <p:sp>
        <p:nvSpPr>
          <p:cNvPr id="11" name="object 11"/>
          <p:cNvSpPr txBox="1"/>
          <p:nvPr/>
        </p:nvSpPr>
        <p:spPr>
          <a:xfrm>
            <a:off x="852319" y="1730655"/>
            <a:ext cx="16979265" cy="7950200"/>
          </a:xfrm>
          <a:prstGeom prst="rect">
            <a:avLst/>
          </a:prstGeom>
        </p:spPr>
        <p:txBody>
          <a:bodyPr vert="horz" wrap="square" lIns="0" tIns="142240" rIns="0" bIns="0" rtlCol="0">
            <a:spAutoFit/>
          </a:bodyPr>
          <a:lstStyle/>
          <a:p>
            <a:pPr marL="303530" indent="-292100">
              <a:lnSpc>
                <a:spcPct val="100000"/>
              </a:lnSpc>
              <a:spcBef>
                <a:spcPts val="1120"/>
              </a:spcBef>
              <a:buSzPct val="95833"/>
              <a:buAutoNum type="arabicPeriod" startAt="4"/>
              <a:tabLst>
                <a:tab pos="303530" algn="l"/>
              </a:tabLst>
            </a:pPr>
            <a:r>
              <a:rPr sz="2400" b="1" spc="195" dirty="0">
                <a:solidFill>
                  <a:srgbClr val="B82E37"/>
                </a:solidFill>
                <a:latin typeface="Trebuchet MS"/>
                <a:cs typeface="Trebuchet MS"/>
              </a:rPr>
              <a:t>Address</a:t>
            </a:r>
            <a:r>
              <a:rPr sz="2400" b="1" spc="-210" dirty="0">
                <a:solidFill>
                  <a:srgbClr val="B82E37"/>
                </a:solidFill>
                <a:latin typeface="Trebuchet MS"/>
                <a:cs typeface="Trebuchet MS"/>
              </a:rPr>
              <a:t> </a:t>
            </a:r>
            <a:r>
              <a:rPr sz="2400" b="1" spc="125" dirty="0">
                <a:solidFill>
                  <a:srgbClr val="B82E37"/>
                </a:solidFill>
                <a:latin typeface="Trebuchet MS"/>
                <a:cs typeface="Trebuchet MS"/>
              </a:rPr>
              <a:t>Product</a:t>
            </a:r>
            <a:r>
              <a:rPr sz="2400" b="1" spc="-204" dirty="0">
                <a:solidFill>
                  <a:srgbClr val="B82E37"/>
                </a:solidFill>
                <a:latin typeface="Trebuchet MS"/>
                <a:cs typeface="Trebuchet MS"/>
              </a:rPr>
              <a:t> </a:t>
            </a:r>
            <a:r>
              <a:rPr sz="2400" b="1" spc="95" dirty="0">
                <a:solidFill>
                  <a:srgbClr val="B82E37"/>
                </a:solidFill>
                <a:latin typeface="Trebuchet MS"/>
                <a:cs typeface="Trebuchet MS"/>
              </a:rPr>
              <a:t>Return</a:t>
            </a:r>
            <a:r>
              <a:rPr sz="2400" b="1" spc="-210" dirty="0">
                <a:solidFill>
                  <a:srgbClr val="B82E37"/>
                </a:solidFill>
                <a:latin typeface="Trebuchet MS"/>
                <a:cs typeface="Trebuchet MS"/>
              </a:rPr>
              <a:t> </a:t>
            </a:r>
            <a:r>
              <a:rPr sz="2400" b="1" spc="90" dirty="0">
                <a:solidFill>
                  <a:srgbClr val="B82E37"/>
                </a:solidFill>
                <a:latin typeface="Trebuchet MS"/>
                <a:cs typeface="Trebuchet MS"/>
              </a:rPr>
              <a:t>Rates:</a:t>
            </a:r>
            <a:endParaRPr sz="2400">
              <a:latin typeface="Trebuchet MS"/>
              <a:cs typeface="Trebuchet MS"/>
            </a:endParaRPr>
          </a:p>
          <a:p>
            <a:pPr marL="530225" marR="5080">
              <a:lnSpc>
                <a:spcPct val="135400"/>
              </a:lnSpc>
            </a:pPr>
            <a:r>
              <a:rPr sz="2400" b="1" spc="-10" dirty="0">
                <a:solidFill>
                  <a:srgbClr val="B82E37"/>
                </a:solidFill>
                <a:latin typeface="Tahoma"/>
                <a:cs typeface="Tahoma"/>
              </a:rPr>
              <a:t>Returned</a:t>
            </a:r>
            <a:r>
              <a:rPr sz="2400" b="1" spc="-65" dirty="0">
                <a:solidFill>
                  <a:srgbClr val="B82E37"/>
                </a:solidFill>
                <a:latin typeface="Tahoma"/>
                <a:cs typeface="Tahoma"/>
              </a:rPr>
              <a:t> </a:t>
            </a:r>
            <a:r>
              <a:rPr sz="2400" b="1" dirty="0">
                <a:solidFill>
                  <a:srgbClr val="B82E37"/>
                </a:solidFill>
                <a:latin typeface="Tahoma"/>
                <a:cs typeface="Tahoma"/>
              </a:rPr>
              <a:t>orders</a:t>
            </a:r>
            <a:r>
              <a:rPr sz="2400" b="1" spc="-65" dirty="0">
                <a:solidFill>
                  <a:srgbClr val="B82E37"/>
                </a:solidFill>
                <a:latin typeface="Tahoma"/>
                <a:cs typeface="Tahoma"/>
              </a:rPr>
              <a:t> </a:t>
            </a:r>
            <a:r>
              <a:rPr sz="2400" b="1" dirty="0">
                <a:solidFill>
                  <a:srgbClr val="B82E37"/>
                </a:solidFill>
                <a:latin typeface="Tahoma"/>
                <a:cs typeface="Tahoma"/>
              </a:rPr>
              <a:t>are</a:t>
            </a:r>
            <a:r>
              <a:rPr sz="2400" b="1" spc="-65" dirty="0">
                <a:solidFill>
                  <a:srgbClr val="B82E37"/>
                </a:solidFill>
                <a:latin typeface="Tahoma"/>
                <a:cs typeface="Tahoma"/>
              </a:rPr>
              <a:t> </a:t>
            </a:r>
            <a:r>
              <a:rPr sz="2400" b="1" dirty="0">
                <a:solidFill>
                  <a:srgbClr val="B82E37"/>
                </a:solidFill>
                <a:latin typeface="Tahoma"/>
                <a:cs typeface="Tahoma"/>
              </a:rPr>
              <a:t>highest</a:t>
            </a:r>
            <a:r>
              <a:rPr sz="2400" b="1" spc="-65" dirty="0">
                <a:solidFill>
                  <a:srgbClr val="B82E37"/>
                </a:solidFill>
                <a:latin typeface="Tahoma"/>
                <a:cs typeface="Tahoma"/>
              </a:rPr>
              <a:t> </a:t>
            </a:r>
            <a:r>
              <a:rPr sz="2400" b="1" dirty="0">
                <a:solidFill>
                  <a:srgbClr val="B82E37"/>
                </a:solidFill>
                <a:latin typeface="Tahoma"/>
                <a:cs typeface="Tahoma"/>
              </a:rPr>
              <a:t>in</a:t>
            </a:r>
            <a:r>
              <a:rPr sz="2400" b="1" spc="-60" dirty="0">
                <a:solidFill>
                  <a:srgbClr val="B82E37"/>
                </a:solidFill>
                <a:latin typeface="Tahoma"/>
                <a:cs typeface="Tahoma"/>
              </a:rPr>
              <a:t> </a:t>
            </a:r>
            <a:r>
              <a:rPr sz="2400" b="1" dirty="0">
                <a:solidFill>
                  <a:srgbClr val="B82E37"/>
                </a:solidFill>
                <a:latin typeface="Tahoma"/>
                <a:cs typeface="Tahoma"/>
              </a:rPr>
              <a:t>the</a:t>
            </a:r>
            <a:r>
              <a:rPr sz="2400" b="1" spc="-65" dirty="0">
                <a:solidFill>
                  <a:srgbClr val="B82E37"/>
                </a:solidFill>
                <a:latin typeface="Tahoma"/>
                <a:cs typeface="Tahoma"/>
              </a:rPr>
              <a:t> </a:t>
            </a:r>
            <a:r>
              <a:rPr sz="2400" b="1" spc="-70" dirty="0">
                <a:solidFill>
                  <a:srgbClr val="B82E37"/>
                </a:solidFill>
                <a:latin typeface="Tahoma"/>
                <a:cs typeface="Tahoma"/>
              </a:rPr>
              <a:t>"Sport</a:t>
            </a:r>
            <a:r>
              <a:rPr sz="2400" b="1" spc="-65" dirty="0">
                <a:solidFill>
                  <a:srgbClr val="B82E37"/>
                </a:solidFill>
                <a:latin typeface="Tahoma"/>
                <a:cs typeface="Tahoma"/>
              </a:rPr>
              <a:t> </a:t>
            </a:r>
            <a:r>
              <a:rPr sz="2400" b="1" dirty="0">
                <a:solidFill>
                  <a:srgbClr val="B82E37"/>
                </a:solidFill>
                <a:latin typeface="Tahoma"/>
                <a:cs typeface="Tahoma"/>
              </a:rPr>
              <a:t>&amp;</a:t>
            </a:r>
            <a:r>
              <a:rPr sz="2400" b="1" spc="-65" dirty="0">
                <a:solidFill>
                  <a:srgbClr val="B82E37"/>
                </a:solidFill>
                <a:latin typeface="Tahoma"/>
                <a:cs typeface="Tahoma"/>
              </a:rPr>
              <a:t> </a:t>
            </a:r>
            <a:r>
              <a:rPr sz="2400" b="1" spc="-70" dirty="0">
                <a:solidFill>
                  <a:srgbClr val="B82E37"/>
                </a:solidFill>
                <a:latin typeface="Tahoma"/>
                <a:cs typeface="Tahoma"/>
              </a:rPr>
              <a:t>Leisure"</a:t>
            </a:r>
            <a:r>
              <a:rPr sz="2400" b="1" spc="-60" dirty="0">
                <a:solidFill>
                  <a:srgbClr val="B82E37"/>
                </a:solidFill>
                <a:latin typeface="Tahoma"/>
                <a:cs typeface="Tahoma"/>
              </a:rPr>
              <a:t> </a:t>
            </a:r>
            <a:r>
              <a:rPr sz="2400" b="1" spc="105" dirty="0">
                <a:solidFill>
                  <a:srgbClr val="B82E37"/>
                </a:solidFill>
                <a:latin typeface="Tahoma"/>
                <a:cs typeface="Tahoma"/>
              </a:rPr>
              <a:t>and</a:t>
            </a:r>
            <a:r>
              <a:rPr sz="2400" b="1" spc="-65" dirty="0">
                <a:solidFill>
                  <a:srgbClr val="B82E37"/>
                </a:solidFill>
                <a:latin typeface="Tahoma"/>
                <a:cs typeface="Tahoma"/>
              </a:rPr>
              <a:t> </a:t>
            </a:r>
            <a:r>
              <a:rPr sz="2400" b="1" spc="-50" dirty="0">
                <a:solidFill>
                  <a:srgbClr val="B82E37"/>
                </a:solidFill>
                <a:latin typeface="Tahoma"/>
                <a:cs typeface="Tahoma"/>
              </a:rPr>
              <a:t>"Housewares"</a:t>
            </a:r>
            <a:r>
              <a:rPr sz="2400" b="1" spc="-65" dirty="0">
                <a:solidFill>
                  <a:srgbClr val="B82E37"/>
                </a:solidFill>
                <a:latin typeface="Tahoma"/>
                <a:cs typeface="Tahoma"/>
              </a:rPr>
              <a:t> </a:t>
            </a:r>
            <a:r>
              <a:rPr sz="2400" b="1" dirty="0">
                <a:solidFill>
                  <a:srgbClr val="B82E37"/>
                </a:solidFill>
                <a:latin typeface="Tahoma"/>
                <a:cs typeface="Tahoma"/>
              </a:rPr>
              <a:t>categories.</a:t>
            </a:r>
            <a:r>
              <a:rPr sz="2400" b="1" spc="-65" dirty="0">
                <a:solidFill>
                  <a:srgbClr val="B82E37"/>
                </a:solidFill>
                <a:latin typeface="Tahoma"/>
                <a:cs typeface="Tahoma"/>
              </a:rPr>
              <a:t> </a:t>
            </a:r>
            <a:r>
              <a:rPr sz="2400" b="1" spc="75" dirty="0">
                <a:solidFill>
                  <a:srgbClr val="B82E37"/>
                </a:solidFill>
                <a:latin typeface="Tahoma"/>
                <a:cs typeface="Tahoma"/>
              </a:rPr>
              <a:t>Conduct</a:t>
            </a:r>
            <a:r>
              <a:rPr sz="2400" b="1" spc="-60" dirty="0">
                <a:solidFill>
                  <a:srgbClr val="B82E37"/>
                </a:solidFill>
                <a:latin typeface="Tahoma"/>
                <a:cs typeface="Tahoma"/>
              </a:rPr>
              <a:t> </a:t>
            </a:r>
            <a:r>
              <a:rPr sz="2400" b="1" dirty="0">
                <a:solidFill>
                  <a:srgbClr val="B82E37"/>
                </a:solidFill>
                <a:latin typeface="Tahoma"/>
                <a:cs typeface="Tahoma"/>
              </a:rPr>
              <a:t>product</a:t>
            </a:r>
            <a:r>
              <a:rPr sz="2400" b="1" spc="-65" dirty="0">
                <a:solidFill>
                  <a:srgbClr val="B82E37"/>
                </a:solidFill>
                <a:latin typeface="Tahoma"/>
                <a:cs typeface="Tahoma"/>
              </a:rPr>
              <a:t> </a:t>
            </a:r>
            <a:r>
              <a:rPr sz="2400" b="1" spc="-10" dirty="0">
                <a:solidFill>
                  <a:srgbClr val="B82E37"/>
                </a:solidFill>
                <a:latin typeface="Tahoma"/>
                <a:cs typeface="Tahoma"/>
              </a:rPr>
              <a:t>quality </a:t>
            </a:r>
            <a:r>
              <a:rPr sz="2400" b="1" spc="70" dirty="0">
                <a:solidFill>
                  <a:srgbClr val="B82E37"/>
                </a:solidFill>
                <a:latin typeface="Tahoma"/>
                <a:cs typeface="Tahoma"/>
              </a:rPr>
              <a:t>checks</a:t>
            </a:r>
            <a:r>
              <a:rPr sz="2400" b="1" spc="-25" dirty="0">
                <a:solidFill>
                  <a:srgbClr val="B82E37"/>
                </a:solidFill>
                <a:latin typeface="Tahoma"/>
                <a:cs typeface="Tahoma"/>
              </a:rPr>
              <a:t> </a:t>
            </a:r>
            <a:r>
              <a:rPr sz="2400" b="1" spc="105" dirty="0">
                <a:solidFill>
                  <a:srgbClr val="B82E37"/>
                </a:solidFill>
                <a:latin typeface="Tahoma"/>
                <a:cs typeface="Tahoma"/>
              </a:rPr>
              <a:t>and</a:t>
            </a:r>
            <a:r>
              <a:rPr sz="2400" b="1" spc="-25" dirty="0">
                <a:solidFill>
                  <a:srgbClr val="B82E37"/>
                </a:solidFill>
                <a:latin typeface="Tahoma"/>
                <a:cs typeface="Tahoma"/>
              </a:rPr>
              <a:t> </a:t>
            </a:r>
            <a:r>
              <a:rPr sz="2400" b="1" dirty="0">
                <a:solidFill>
                  <a:srgbClr val="B82E37"/>
                </a:solidFill>
                <a:latin typeface="Tahoma"/>
                <a:cs typeface="Tahoma"/>
              </a:rPr>
              <a:t>improve</a:t>
            </a:r>
            <a:r>
              <a:rPr sz="2400" b="1" spc="-20" dirty="0">
                <a:solidFill>
                  <a:srgbClr val="B82E37"/>
                </a:solidFill>
                <a:latin typeface="Tahoma"/>
                <a:cs typeface="Tahoma"/>
              </a:rPr>
              <a:t> </a:t>
            </a:r>
            <a:r>
              <a:rPr sz="2400" b="1" dirty="0">
                <a:solidFill>
                  <a:srgbClr val="B82E37"/>
                </a:solidFill>
                <a:latin typeface="Tahoma"/>
                <a:cs typeface="Tahoma"/>
              </a:rPr>
              <a:t>product</a:t>
            </a:r>
            <a:r>
              <a:rPr sz="2400" b="1" spc="-25" dirty="0">
                <a:solidFill>
                  <a:srgbClr val="B82E37"/>
                </a:solidFill>
                <a:latin typeface="Tahoma"/>
                <a:cs typeface="Tahoma"/>
              </a:rPr>
              <a:t> </a:t>
            </a:r>
            <a:r>
              <a:rPr sz="2400" b="1" dirty="0">
                <a:solidFill>
                  <a:srgbClr val="B82E37"/>
                </a:solidFill>
                <a:latin typeface="Tahoma"/>
                <a:cs typeface="Tahoma"/>
              </a:rPr>
              <a:t>descriptions</a:t>
            </a:r>
            <a:r>
              <a:rPr sz="2400" b="1" spc="-25" dirty="0">
                <a:solidFill>
                  <a:srgbClr val="B82E37"/>
                </a:solidFill>
                <a:latin typeface="Tahoma"/>
                <a:cs typeface="Tahoma"/>
              </a:rPr>
              <a:t> </a:t>
            </a:r>
            <a:r>
              <a:rPr sz="2400" b="1" spc="-10" dirty="0">
                <a:solidFill>
                  <a:srgbClr val="B82E37"/>
                </a:solidFill>
                <a:latin typeface="Tahoma"/>
                <a:cs typeface="Tahoma"/>
              </a:rPr>
              <a:t>to</a:t>
            </a:r>
            <a:r>
              <a:rPr sz="2400" b="1" spc="-20" dirty="0">
                <a:solidFill>
                  <a:srgbClr val="B82E37"/>
                </a:solidFill>
                <a:latin typeface="Tahoma"/>
                <a:cs typeface="Tahoma"/>
              </a:rPr>
              <a:t> </a:t>
            </a:r>
            <a:r>
              <a:rPr sz="2400" b="1" spc="50" dirty="0">
                <a:solidFill>
                  <a:srgbClr val="B82E37"/>
                </a:solidFill>
                <a:latin typeface="Tahoma"/>
                <a:cs typeface="Tahoma"/>
              </a:rPr>
              <a:t>reduce</a:t>
            </a:r>
            <a:r>
              <a:rPr sz="2400" b="1" spc="-25" dirty="0">
                <a:solidFill>
                  <a:srgbClr val="B82E37"/>
                </a:solidFill>
                <a:latin typeface="Tahoma"/>
                <a:cs typeface="Tahoma"/>
              </a:rPr>
              <a:t> </a:t>
            </a:r>
            <a:r>
              <a:rPr sz="2400" b="1" spc="-20" dirty="0">
                <a:solidFill>
                  <a:srgbClr val="B82E37"/>
                </a:solidFill>
                <a:latin typeface="Tahoma"/>
                <a:cs typeface="Tahoma"/>
              </a:rPr>
              <a:t>return </a:t>
            </a:r>
            <a:r>
              <a:rPr sz="2400" b="1" spc="-10" dirty="0">
                <a:solidFill>
                  <a:srgbClr val="B82E37"/>
                </a:solidFill>
                <a:latin typeface="Tahoma"/>
                <a:cs typeface="Tahoma"/>
              </a:rPr>
              <a:t>rates.</a:t>
            </a:r>
            <a:endParaRPr sz="2400">
              <a:latin typeface="Tahoma"/>
              <a:cs typeface="Tahoma"/>
            </a:endParaRPr>
          </a:p>
          <a:p>
            <a:pPr>
              <a:lnSpc>
                <a:spcPct val="100000"/>
              </a:lnSpc>
              <a:spcBef>
                <a:spcPts val="2020"/>
              </a:spcBef>
            </a:pPr>
            <a:endParaRPr sz="2400">
              <a:latin typeface="Tahoma"/>
              <a:cs typeface="Tahoma"/>
            </a:endParaRPr>
          </a:p>
          <a:p>
            <a:pPr marL="295275" indent="-292100">
              <a:lnSpc>
                <a:spcPct val="100000"/>
              </a:lnSpc>
              <a:buSzPct val="95833"/>
              <a:buAutoNum type="arabicPeriod" startAt="5"/>
              <a:tabLst>
                <a:tab pos="295275" algn="l"/>
              </a:tabLst>
            </a:pPr>
            <a:r>
              <a:rPr sz="2400" b="1" spc="105" dirty="0">
                <a:solidFill>
                  <a:srgbClr val="B82E37"/>
                </a:solidFill>
                <a:latin typeface="Trebuchet MS"/>
                <a:cs typeface="Trebuchet MS"/>
              </a:rPr>
              <a:t>Optimize</a:t>
            </a:r>
            <a:r>
              <a:rPr sz="2400" b="1" spc="-200" dirty="0">
                <a:solidFill>
                  <a:srgbClr val="B82E37"/>
                </a:solidFill>
                <a:latin typeface="Trebuchet MS"/>
                <a:cs typeface="Trebuchet MS"/>
              </a:rPr>
              <a:t> </a:t>
            </a:r>
            <a:r>
              <a:rPr sz="2400" b="1" spc="100" dirty="0">
                <a:solidFill>
                  <a:srgbClr val="B82E37"/>
                </a:solidFill>
                <a:latin typeface="Trebuchet MS"/>
                <a:cs typeface="Trebuchet MS"/>
              </a:rPr>
              <a:t>Delivery</a:t>
            </a:r>
            <a:r>
              <a:rPr sz="2400" b="1" spc="-200" dirty="0">
                <a:solidFill>
                  <a:srgbClr val="B82E37"/>
                </a:solidFill>
                <a:latin typeface="Trebuchet MS"/>
                <a:cs typeface="Trebuchet MS"/>
              </a:rPr>
              <a:t> </a:t>
            </a:r>
            <a:r>
              <a:rPr sz="2400" b="1" spc="145" dirty="0">
                <a:solidFill>
                  <a:srgbClr val="B82E37"/>
                </a:solidFill>
                <a:latin typeface="Trebuchet MS"/>
                <a:cs typeface="Trebuchet MS"/>
              </a:rPr>
              <a:t>Operations</a:t>
            </a:r>
            <a:r>
              <a:rPr sz="2400" b="1" spc="-195" dirty="0">
                <a:solidFill>
                  <a:srgbClr val="B82E37"/>
                </a:solidFill>
                <a:latin typeface="Trebuchet MS"/>
                <a:cs typeface="Trebuchet MS"/>
              </a:rPr>
              <a:t> </a:t>
            </a:r>
            <a:r>
              <a:rPr sz="2400" b="1" spc="90" dirty="0">
                <a:solidFill>
                  <a:srgbClr val="B82E37"/>
                </a:solidFill>
                <a:latin typeface="Trebuchet MS"/>
                <a:cs typeface="Trebuchet MS"/>
              </a:rPr>
              <a:t>in</a:t>
            </a:r>
            <a:r>
              <a:rPr sz="2400" b="1" spc="-200" dirty="0">
                <a:solidFill>
                  <a:srgbClr val="B82E37"/>
                </a:solidFill>
                <a:latin typeface="Trebuchet MS"/>
                <a:cs typeface="Trebuchet MS"/>
              </a:rPr>
              <a:t> </a:t>
            </a:r>
            <a:r>
              <a:rPr sz="2400" b="1" spc="95" dirty="0">
                <a:solidFill>
                  <a:srgbClr val="B82E37"/>
                </a:solidFill>
                <a:latin typeface="Trebuchet MS"/>
                <a:cs typeface="Trebuchet MS"/>
              </a:rPr>
              <a:t>the</a:t>
            </a:r>
            <a:r>
              <a:rPr sz="2400" b="1" spc="-200" dirty="0">
                <a:solidFill>
                  <a:srgbClr val="B82E37"/>
                </a:solidFill>
                <a:latin typeface="Trebuchet MS"/>
                <a:cs typeface="Trebuchet MS"/>
              </a:rPr>
              <a:t> </a:t>
            </a:r>
            <a:r>
              <a:rPr sz="2400" b="1" spc="105" dirty="0">
                <a:solidFill>
                  <a:srgbClr val="B82E37"/>
                </a:solidFill>
                <a:latin typeface="Trebuchet MS"/>
                <a:cs typeface="Trebuchet MS"/>
              </a:rPr>
              <a:t>North</a:t>
            </a:r>
            <a:r>
              <a:rPr sz="2400" b="1" spc="-195" dirty="0">
                <a:solidFill>
                  <a:srgbClr val="B82E37"/>
                </a:solidFill>
                <a:latin typeface="Trebuchet MS"/>
                <a:cs typeface="Trebuchet MS"/>
              </a:rPr>
              <a:t> </a:t>
            </a:r>
            <a:r>
              <a:rPr sz="2400" b="1" spc="90" dirty="0">
                <a:solidFill>
                  <a:srgbClr val="B82E37"/>
                </a:solidFill>
                <a:latin typeface="Trebuchet MS"/>
                <a:cs typeface="Trebuchet MS"/>
              </a:rPr>
              <a:t>Region:</a:t>
            </a:r>
            <a:endParaRPr sz="2400">
              <a:latin typeface="Trebuchet MS"/>
              <a:cs typeface="Trebuchet MS"/>
            </a:endParaRPr>
          </a:p>
          <a:p>
            <a:pPr marL="530225" marR="429259">
              <a:lnSpc>
                <a:spcPct val="135400"/>
              </a:lnSpc>
              <a:spcBef>
                <a:spcPts val="5"/>
              </a:spcBef>
            </a:pPr>
            <a:r>
              <a:rPr sz="2400" b="1" dirty="0">
                <a:solidFill>
                  <a:srgbClr val="B82E37"/>
                </a:solidFill>
                <a:latin typeface="Tahoma"/>
                <a:cs typeface="Tahoma"/>
              </a:rPr>
              <a:t>The</a:t>
            </a:r>
            <a:r>
              <a:rPr sz="2400" b="1" spc="-95" dirty="0">
                <a:solidFill>
                  <a:srgbClr val="B82E37"/>
                </a:solidFill>
                <a:latin typeface="Tahoma"/>
                <a:cs typeface="Tahoma"/>
              </a:rPr>
              <a:t> </a:t>
            </a:r>
            <a:r>
              <a:rPr sz="2400" b="1" spc="-35" dirty="0">
                <a:solidFill>
                  <a:srgbClr val="B82E37"/>
                </a:solidFill>
                <a:latin typeface="Tahoma"/>
                <a:cs typeface="Tahoma"/>
              </a:rPr>
              <a:t>North</a:t>
            </a:r>
            <a:r>
              <a:rPr sz="2400" b="1" spc="-90" dirty="0">
                <a:solidFill>
                  <a:srgbClr val="B82E37"/>
                </a:solidFill>
                <a:latin typeface="Tahoma"/>
                <a:cs typeface="Tahoma"/>
              </a:rPr>
              <a:t> </a:t>
            </a:r>
            <a:r>
              <a:rPr sz="2400" b="1" dirty="0">
                <a:solidFill>
                  <a:srgbClr val="B82E37"/>
                </a:solidFill>
                <a:latin typeface="Tahoma"/>
                <a:cs typeface="Tahoma"/>
              </a:rPr>
              <a:t>region</a:t>
            </a:r>
            <a:r>
              <a:rPr sz="2400" b="1" spc="-90" dirty="0">
                <a:solidFill>
                  <a:srgbClr val="B82E37"/>
                </a:solidFill>
                <a:latin typeface="Tahoma"/>
                <a:cs typeface="Tahoma"/>
              </a:rPr>
              <a:t> </a:t>
            </a:r>
            <a:r>
              <a:rPr sz="2400" b="1" dirty="0">
                <a:solidFill>
                  <a:srgbClr val="B82E37"/>
                </a:solidFill>
                <a:latin typeface="Tahoma"/>
                <a:cs typeface="Tahoma"/>
              </a:rPr>
              <a:t>contributes</a:t>
            </a:r>
            <a:r>
              <a:rPr sz="2400" b="1" spc="-90" dirty="0">
                <a:solidFill>
                  <a:srgbClr val="B82E37"/>
                </a:solidFill>
                <a:latin typeface="Tahoma"/>
                <a:cs typeface="Tahoma"/>
              </a:rPr>
              <a:t> </a:t>
            </a:r>
            <a:r>
              <a:rPr sz="2400" b="1" dirty="0">
                <a:solidFill>
                  <a:srgbClr val="B82E37"/>
                </a:solidFill>
                <a:latin typeface="Tahoma"/>
                <a:cs typeface="Tahoma"/>
              </a:rPr>
              <a:t>the</a:t>
            </a:r>
            <a:r>
              <a:rPr sz="2400" b="1" spc="-90" dirty="0">
                <a:solidFill>
                  <a:srgbClr val="B82E37"/>
                </a:solidFill>
                <a:latin typeface="Tahoma"/>
                <a:cs typeface="Tahoma"/>
              </a:rPr>
              <a:t> </a:t>
            </a:r>
            <a:r>
              <a:rPr sz="2400" b="1" spc="50" dirty="0">
                <a:solidFill>
                  <a:srgbClr val="B82E37"/>
                </a:solidFill>
                <a:latin typeface="Tahoma"/>
                <a:cs typeface="Tahoma"/>
              </a:rPr>
              <a:t>most</a:t>
            </a:r>
            <a:r>
              <a:rPr sz="2400" b="1" spc="-90" dirty="0">
                <a:solidFill>
                  <a:srgbClr val="B82E37"/>
                </a:solidFill>
                <a:latin typeface="Tahoma"/>
                <a:cs typeface="Tahoma"/>
              </a:rPr>
              <a:t> </a:t>
            </a:r>
            <a:r>
              <a:rPr sz="2400" b="1" dirty="0">
                <a:solidFill>
                  <a:srgbClr val="B82E37"/>
                </a:solidFill>
                <a:latin typeface="Tahoma"/>
                <a:cs typeface="Tahoma"/>
              </a:rPr>
              <a:t>revenue,</a:t>
            </a:r>
            <a:r>
              <a:rPr sz="2400" b="1" spc="-90" dirty="0">
                <a:solidFill>
                  <a:srgbClr val="B82E37"/>
                </a:solidFill>
                <a:latin typeface="Tahoma"/>
                <a:cs typeface="Tahoma"/>
              </a:rPr>
              <a:t> </a:t>
            </a:r>
            <a:r>
              <a:rPr sz="2400" b="1" dirty="0">
                <a:solidFill>
                  <a:srgbClr val="B82E37"/>
                </a:solidFill>
                <a:latin typeface="Tahoma"/>
                <a:cs typeface="Tahoma"/>
              </a:rPr>
              <a:t>but</a:t>
            </a:r>
            <a:r>
              <a:rPr sz="2400" b="1" spc="-90" dirty="0">
                <a:solidFill>
                  <a:srgbClr val="B82E37"/>
                </a:solidFill>
                <a:latin typeface="Tahoma"/>
                <a:cs typeface="Tahoma"/>
              </a:rPr>
              <a:t> </a:t>
            </a:r>
            <a:r>
              <a:rPr sz="2400" b="1" spc="-75" dirty="0">
                <a:solidFill>
                  <a:srgbClr val="B82E37"/>
                </a:solidFill>
                <a:latin typeface="Tahoma"/>
                <a:cs typeface="Tahoma"/>
              </a:rPr>
              <a:t>it</a:t>
            </a:r>
            <a:r>
              <a:rPr sz="2400" b="1" spc="-90" dirty="0">
                <a:solidFill>
                  <a:srgbClr val="B82E37"/>
                </a:solidFill>
                <a:latin typeface="Tahoma"/>
                <a:cs typeface="Tahoma"/>
              </a:rPr>
              <a:t> </a:t>
            </a:r>
            <a:r>
              <a:rPr sz="2400" b="1" spc="95" dirty="0">
                <a:solidFill>
                  <a:srgbClr val="B82E37"/>
                </a:solidFill>
                <a:latin typeface="Tahoma"/>
                <a:cs typeface="Tahoma"/>
              </a:rPr>
              <a:t>has</a:t>
            </a:r>
            <a:r>
              <a:rPr sz="2400" b="1" spc="-95" dirty="0">
                <a:solidFill>
                  <a:srgbClr val="B82E37"/>
                </a:solidFill>
                <a:latin typeface="Tahoma"/>
                <a:cs typeface="Tahoma"/>
              </a:rPr>
              <a:t> </a:t>
            </a:r>
            <a:r>
              <a:rPr sz="2400" b="1" dirty="0">
                <a:solidFill>
                  <a:srgbClr val="B82E37"/>
                </a:solidFill>
                <a:latin typeface="Tahoma"/>
                <a:cs typeface="Tahoma"/>
              </a:rPr>
              <a:t>the</a:t>
            </a:r>
            <a:r>
              <a:rPr sz="2400" b="1" spc="-90" dirty="0">
                <a:solidFill>
                  <a:srgbClr val="B82E37"/>
                </a:solidFill>
                <a:latin typeface="Tahoma"/>
                <a:cs typeface="Tahoma"/>
              </a:rPr>
              <a:t> </a:t>
            </a:r>
            <a:r>
              <a:rPr sz="2400" b="1" dirty="0">
                <a:solidFill>
                  <a:srgbClr val="B82E37"/>
                </a:solidFill>
                <a:latin typeface="Tahoma"/>
                <a:cs typeface="Tahoma"/>
              </a:rPr>
              <a:t>longest</a:t>
            </a:r>
            <a:r>
              <a:rPr sz="2400" b="1" spc="-90" dirty="0">
                <a:solidFill>
                  <a:srgbClr val="B82E37"/>
                </a:solidFill>
                <a:latin typeface="Tahoma"/>
                <a:cs typeface="Tahoma"/>
              </a:rPr>
              <a:t> </a:t>
            </a:r>
            <a:r>
              <a:rPr sz="2400" b="1" spc="70" dirty="0">
                <a:solidFill>
                  <a:srgbClr val="B82E37"/>
                </a:solidFill>
                <a:latin typeface="Tahoma"/>
                <a:cs typeface="Tahoma"/>
              </a:rPr>
              <a:t>average</a:t>
            </a:r>
            <a:r>
              <a:rPr sz="2400" b="1" spc="-90" dirty="0">
                <a:solidFill>
                  <a:srgbClr val="B82E37"/>
                </a:solidFill>
                <a:latin typeface="Tahoma"/>
                <a:cs typeface="Tahoma"/>
              </a:rPr>
              <a:t> </a:t>
            </a:r>
            <a:r>
              <a:rPr sz="2400" b="1" dirty="0">
                <a:solidFill>
                  <a:srgbClr val="B82E37"/>
                </a:solidFill>
                <a:latin typeface="Tahoma"/>
                <a:cs typeface="Tahoma"/>
              </a:rPr>
              <a:t>delivery</a:t>
            </a:r>
            <a:r>
              <a:rPr sz="2400" b="1" spc="-90" dirty="0">
                <a:solidFill>
                  <a:srgbClr val="B82E37"/>
                </a:solidFill>
                <a:latin typeface="Tahoma"/>
                <a:cs typeface="Tahoma"/>
              </a:rPr>
              <a:t> </a:t>
            </a:r>
            <a:r>
              <a:rPr sz="2400" b="1" dirty="0">
                <a:solidFill>
                  <a:srgbClr val="B82E37"/>
                </a:solidFill>
                <a:latin typeface="Tahoma"/>
                <a:cs typeface="Tahoma"/>
              </a:rPr>
              <a:t>time</a:t>
            </a:r>
            <a:r>
              <a:rPr sz="2400" b="1" spc="-90" dirty="0">
                <a:solidFill>
                  <a:srgbClr val="B82E37"/>
                </a:solidFill>
                <a:latin typeface="Tahoma"/>
                <a:cs typeface="Tahoma"/>
              </a:rPr>
              <a:t> </a:t>
            </a:r>
            <a:r>
              <a:rPr sz="2400" b="1" spc="-80" dirty="0">
                <a:solidFill>
                  <a:srgbClr val="B82E37"/>
                </a:solidFill>
                <a:latin typeface="Tahoma"/>
                <a:cs typeface="Tahoma"/>
              </a:rPr>
              <a:t>(22.5</a:t>
            </a:r>
            <a:r>
              <a:rPr sz="2400" b="1" spc="-90" dirty="0">
                <a:solidFill>
                  <a:srgbClr val="B82E37"/>
                </a:solidFill>
                <a:latin typeface="Tahoma"/>
                <a:cs typeface="Tahoma"/>
              </a:rPr>
              <a:t> </a:t>
            </a:r>
            <a:r>
              <a:rPr sz="2400" b="1" spc="45" dirty="0">
                <a:solidFill>
                  <a:srgbClr val="B82E37"/>
                </a:solidFill>
                <a:latin typeface="Tahoma"/>
                <a:cs typeface="Tahoma"/>
              </a:rPr>
              <a:t>days). </a:t>
            </a:r>
            <a:r>
              <a:rPr sz="2400" b="1" dirty="0">
                <a:solidFill>
                  <a:srgbClr val="B82E37"/>
                </a:solidFill>
                <a:latin typeface="Tahoma"/>
                <a:cs typeface="Tahoma"/>
              </a:rPr>
              <a:t>Action</a:t>
            </a:r>
            <a:r>
              <a:rPr sz="2400" b="1" spc="30" dirty="0">
                <a:solidFill>
                  <a:srgbClr val="B82E37"/>
                </a:solidFill>
                <a:latin typeface="Tahoma"/>
                <a:cs typeface="Tahoma"/>
              </a:rPr>
              <a:t> </a:t>
            </a:r>
            <a:r>
              <a:rPr sz="2400" b="1" spc="-10" dirty="0">
                <a:solidFill>
                  <a:srgbClr val="B82E37"/>
                </a:solidFill>
                <a:latin typeface="Tahoma"/>
                <a:cs typeface="Tahoma"/>
              </a:rPr>
              <a:t>Steps:</a:t>
            </a:r>
            <a:endParaRPr sz="2400">
              <a:latin typeface="Tahoma"/>
              <a:cs typeface="Tahoma"/>
            </a:endParaRPr>
          </a:p>
          <a:p>
            <a:pPr marL="1048385">
              <a:lnSpc>
                <a:spcPct val="100000"/>
              </a:lnSpc>
              <a:spcBef>
                <a:spcPts val="1020"/>
              </a:spcBef>
            </a:pPr>
            <a:r>
              <a:rPr sz="2400" b="1" dirty="0">
                <a:solidFill>
                  <a:srgbClr val="B82E37"/>
                </a:solidFill>
                <a:latin typeface="Tahoma"/>
                <a:cs typeface="Tahoma"/>
              </a:rPr>
              <a:t>Establish</a:t>
            </a:r>
            <a:r>
              <a:rPr sz="2400" b="1" spc="-5" dirty="0">
                <a:solidFill>
                  <a:srgbClr val="B82E37"/>
                </a:solidFill>
                <a:latin typeface="Tahoma"/>
                <a:cs typeface="Tahoma"/>
              </a:rPr>
              <a:t> </a:t>
            </a:r>
            <a:r>
              <a:rPr sz="2400" b="1" dirty="0">
                <a:solidFill>
                  <a:srgbClr val="B82E37"/>
                </a:solidFill>
                <a:latin typeface="Tahoma"/>
                <a:cs typeface="Tahoma"/>
              </a:rPr>
              <a:t>regional warehouses </a:t>
            </a:r>
            <a:r>
              <a:rPr sz="2400" b="1" spc="-10" dirty="0">
                <a:solidFill>
                  <a:srgbClr val="B82E37"/>
                </a:solidFill>
                <a:latin typeface="Tahoma"/>
                <a:cs typeface="Tahoma"/>
              </a:rPr>
              <a:t>to</a:t>
            </a:r>
            <a:r>
              <a:rPr sz="2400" b="1" spc="-5" dirty="0">
                <a:solidFill>
                  <a:srgbClr val="B82E37"/>
                </a:solidFill>
                <a:latin typeface="Tahoma"/>
                <a:cs typeface="Tahoma"/>
              </a:rPr>
              <a:t> </a:t>
            </a:r>
            <a:r>
              <a:rPr sz="2400" b="1" spc="50" dirty="0">
                <a:solidFill>
                  <a:srgbClr val="B82E37"/>
                </a:solidFill>
                <a:latin typeface="Tahoma"/>
                <a:cs typeface="Tahoma"/>
              </a:rPr>
              <a:t>reduce</a:t>
            </a:r>
            <a:r>
              <a:rPr sz="2400" b="1" dirty="0">
                <a:solidFill>
                  <a:srgbClr val="B82E37"/>
                </a:solidFill>
                <a:latin typeface="Tahoma"/>
                <a:cs typeface="Tahoma"/>
              </a:rPr>
              <a:t> shipping </a:t>
            </a:r>
            <a:r>
              <a:rPr sz="2400" b="1" spc="-10" dirty="0">
                <a:solidFill>
                  <a:srgbClr val="B82E37"/>
                </a:solidFill>
                <a:latin typeface="Tahoma"/>
                <a:cs typeface="Tahoma"/>
              </a:rPr>
              <a:t>times.</a:t>
            </a:r>
            <a:endParaRPr sz="2400">
              <a:latin typeface="Tahoma"/>
              <a:cs typeface="Tahoma"/>
            </a:endParaRPr>
          </a:p>
          <a:p>
            <a:pPr marL="1048385">
              <a:lnSpc>
                <a:spcPct val="100000"/>
              </a:lnSpc>
              <a:spcBef>
                <a:spcPts val="1020"/>
              </a:spcBef>
            </a:pPr>
            <a:r>
              <a:rPr sz="2400" b="1" spc="-10" dirty="0">
                <a:solidFill>
                  <a:srgbClr val="B82E37"/>
                </a:solidFill>
                <a:latin typeface="Tahoma"/>
                <a:cs typeface="Tahoma"/>
              </a:rPr>
              <a:t>Partner</a:t>
            </a:r>
            <a:r>
              <a:rPr sz="2400" b="1" spc="-55" dirty="0">
                <a:solidFill>
                  <a:srgbClr val="B82E37"/>
                </a:solidFill>
                <a:latin typeface="Tahoma"/>
                <a:cs typeface="Tahoma"/>
              </a:rPr>
              <a:t> </a:t>
            </a:r>
            <a:r>
              <a:rPr sz="2400" b="1" spc="-65" dirty="0">
                <a:solidFill>
                  <a:srgbClr val="B82E37"/>
                </a:solidFill>
                <a:latin typeface="Tahoma"/>
                <a:cs typeface="Tahoma"/>
              </a:rPr>
              <a:t>with</a:t>
            </a:r>
            <a:r>
              <a:rPr sz="2400" b="1" spc="-55" dirty="0">
                <a:solidFill>
                  <a:srgbClr val="B82E37"/>
                </a:solidFill>
                <a:latin typeface="Tahoma"/>
                <a:cs typeface="Tahoma"/>
              </a:rPr>
              <a:t> </a:t>
            </a:r>
            <a:r>
              <a:rPr sz="2400" b="1" spc="50" dirty="0">
                <a:solidFill>
                  <a:srgbClr val="B82E37"/>
                </a:solidFill>
                <a:latin typeface="Tahoma"/>
                <a:cs typeface="Tahoma"/>
              </a:rPr>
              <a:t>local</a:t>
            </a:r>
            <a:r>
              <a:rPr sz="2400" b="1" spc="-55" dirty="0">
                <a:solidFill>
                  <a:srgbClr val="B82E37"/>
                </a:solidFill>
                <a:latin typeface="Tahoma"/>
                <a:cs typeface="Tahoma"/>
              </a:rPr>
              <a:t> </a:t>
            </a:r>
            <a:r>
              <a:rPr sz="2400" b="1" dirty="0">
                <a:solidFill>
                  <a:srgbClr val="B82E37"/>
                </a:solidFill>
                <a:latin typeface="Tahoma"/>
                <a:cs typeface="Tahoma"/>
              </a:rPr>
              <a:t>courier</a:t>
            </a:r>
            <a:r>
              <a:rPr sz="2400" b="1" spc="-55" dirty="0">
                <a:solidFill>
                  <a:srgbClr val="B82E37"/>
                </a:solidFill>
                <a:latin typeface="Tahoma"/>
                <a:cs typeface="Tahoma"/>
              </a:rPr>
              <a:t> </a:t>
            </a:r>
            <a:r>
              <a:rPr sz="2400" b="1" dirty="0">
                <a:solidFill>
                  <a:srgbClr val="B82E37"/>
                </a:solidFill>
                <a:latin typeface="Tahoma"/>
                <a:cs typeface="Tahoma"/>
              </a:rPr>
              <a:t>services</a:t>
            </a:r>
            <a:r>
              <a:rPr sz="2400" b="1" spc="-55" dirty="0">
                <a:solidFill>
                  <a:srgbClr val="B82E37"/>
                </a:solidFill>
                <a:latin typeface="Tahoma"/>
                <a:cs typeface="Tahoma"/>
              </a:rPr>
              <a:t> </a:t>
            </a:r>
            <a:r>
              <a:rPr sz="2400" b="1" spc="-10" dirty="0">
                <a:solidFill>
                  <a:srgbClr val="B82E37"/>
                </a:solidFill>
                <a:latin typeface="Tahoma"/>
                <a:cs typeface="Tahoma"/>
              </a:rPr>
              <a:t>to</a:t>
            </a:r>
            <a:r>
              <a:rPr sz="2400" b="1" spc="-55" dirty="0">
                <a:solidFill>
                  <a:srgbClr val="B82E37"/>
                </a:solidFill>
                <a:latin typeface="Tahoma"/>
                <a:cs typeface="Tahoma"/>
              </a:rPr>
              <a:t> </a:t>
            </a:r>
            <a:r>
              <a:rPr sz="2400" b="1" dirty="0">
                <a:solidFill>
                  <a:srgbClr val="B82E37"/>
                </a:solidFill>
                <a:latin typeface="Tahoma"/>
                <a:cs typeface="Tahoma"/>
              </a:rPr>
              <a:t>improve</a:t>
            </a:r>
            <a:r>
              <a:rPr sz="2400" b="1" spc="-50" dirty="0">
                <a:solidFill>
                  <a:srgbClr val="B82E37"/>
                </a:solidFill>
                <a:latin typeface="Tahoma"/>
                <a:cs typeface="Tahoma"/>
              </a:rPr>
              <a:t> </a:t>
            </a:r>
            <a:r>
              <a:rPr sz="2400" b="1" dirty="0">
                <a:solidFill>
                  <a:srgbClr val="B82E37"/>
                </a:solidFill>
                <a:latin typeface="Tahoma"/>
                <a:cs typeface="Tahoma"/>
              </a:rPr>
              <a:t>delivery</a:t>
            </a:r>
            <a:r>
              <a:rPr sz="2400" b="1" spc="-55" dirty="0">
                <a:solidFill>
                  <a:srgbClr val="B82E37"/>
                </a:solidFill>
                <a:latin typeface="Tahoma"/>
                <a:cs typeface="Tahoma"/>
              </a:rPr>
              <a:t> </a:t>
            </a:r>
            <a:r>
              <a:rPr sz="2400" b="1" spc="-10" dirty="0">
                <a:solidFill>
                  <a:srgbClr val="B82E37"/>
                </a:solidFill>
                <a:latin typeface="Tahoma"/>
                <a:cs typeface="Tahoma"/>
              </a:rPr>
              <a:t>efficiency.</a:t>
            </a:r>
            <a:endParaRPr sz="2400">
              <a:latin typeface="Tahoma"/>
              <a:cs typeface="Tahoma"/>
            </a:endParaRPr>
          </a:p>
          <a:p>
            <a:pPr marL="1048385">
              <a:lnSpc>
                <a:spcPct val="100000"/>
              </a:lnSpc>
              <a:spcBef>
                <a:spcPts val="1020"/>
              </a:spcBef>
            </a:pPr>
            <a:r>
              <a:rPr sz="2400" b="1" dirty="0">
                <a:solidFill>
                  <a:srgbClr val="B82E37"/>
                </a:solidFill>
                <a:latin typeface="Tahoma"/>
                <a:cs typeface="Tahoma"/>
              </a:rPr>
              <a:t>Track</a:t>
            </a:r>
            <a:r>
              <a:rPr sz="2400" b="1" spc="-60" dirty="0">
                <a:solidFill>
                  <a:srgbClr val="B82E37"/>
                </a:solidFill>
                <a:latin typeface="Tahoma"/>
                <a:cs typeface="Tahoma"/>
              </a:rPr>
              <a:t> </a:t>
            </a:r>
            <a:r>
              <a:rPr sz="2400" b="1" dirty="0">
                <a:solidFill>
                  <a:srgbClr val="B82E37"/>
                </a:solidFill>
                <a:latin typeface="Tahoma"/>
                <a:cs typeface="Tahoma"/>
              </a:rPr>
              <a:t>delivery</a:t>
            </a:r>
            <a:r>
              <a:rPr sz="2400" b="1" spc="-55" dirty="0">
                <a:solidFill>
                  <a:srgbClr val="B82E37"/>
                </a:solidFill>
                <a:latin typeface="Tahoma"/>
                <a:cs typeface="Tahoma"/>
              </a:rPr>
              <a:t> </a:t>
            </a:r>
            <a:r>
              <a:rPr sz="2400" b="1" spc="50" dirty="0">
                <a:solidFill>
                  <a:srgbClr val="B82E37"/>
                </a:solidFill>
                <a:latin typeface="Tahoma"/>
                <a:cs typeface="Tahoma"/>
              </a:rPr>
              <a:t>performance</a:t>
            </a:r>
            <a:r>
              <a:rPr sz="2400" b="1" spc="-55" dirty="0">
                <a:solidFill>
                  <a:srgbClr val="B82E37"/>
                </a:solidFill>
                <a:latin typeface="Tahoma"/>
                <a:cs typeface="Tahoma"/>
              </a:rPr>
              <a:t> </a:t>
            </a:r>
            <a:r>
              <a:rPr sz="2400" b="1" spc="105" dirty="0">
                <a:solidFill>
                  <a:srgbClr val="B82E37"/>
                </a:solidFill>
                <a:latin typeface="Tahoma"/>
                <a:cs typeface="Tahoma"/>
              </a:rPr>
              <a:t>and</a:t>
            </a:r>
            <a:r>
              <a:rPr sz="2400" b="1" spc="-55" dirty="0">
                <a:solidFill>
                  <a:srgbClr val="B82E37"/>
                </a:solidFill>
                <a:latin typeface="Tahoma"/>
                <a:cs typeface="Tahoma"/>
              </a:rPr>
              <a:t> </a:t>
            </a:r>
            <a:r>
              <a:rPr sz="2400" b="1" spc="50" dirty="0">
                <a:solidFill>
                  <a:srgbClr val="B82E37"/>
                </a:solidFill>
                <a:latin typeface="Tahoma"/>
                <a:cs typeface="Tahoma"/>
              </a:rPr>
              <a:t>allocate</a:t>
            </a:r>
            <a:r>
              <a:rPr sz="2400" b="1" spc="-55" dirty="0">
                <a:solidFill>
                  <a:srgbClr val="B82E37"/>
                </a:solidFill>
                <a:latin typeface="Tahoma"/>
                <a:cs typeface="Tahoma"/>
              </a:rPr>
              <a:t> </a:t>
            </a:r>
            <a:r>
              <a:rPr sz="2400" b="1" dirty="0">
                <a:solidFill>
                  <a:srgbClr val="B82E37"/>
                </a:solidFill>
                <a:latin typeface="Tahoma"/>
                <a:cs typeface="Tahoma"/>
              </a:rPr>
              <a:t>more</a:t>
            </a:r>
            <a:r>
              <a:rPr sz="2400" b="1" spc="-55" dirty="0">
                <a:solidFill>
                  <a:srgbClr val="B82E37"/>
                </a:solidFill>
                <a:latin typeface="Tahoma"/>
                <a:cs typeface="Tahoma"/>
              </a:rPr>
              <a:t> </a:t>
            </a:r>
            <a:r>
              <a:rPr sz="2400" b="1" dirty="0">
                <a:solidFill>
                  <a:srgbClr val="B82E37"/>
                </a:solidFill>
                <a:latin typeface="Tahoma"/>
                <a:cs typeface="Tahoma"/>
              </a:rPr>
              <a:t>resources</a:t>
            </a:r>
            <a:r>
              <a:rPr sz="2400" b="1" spc="-55" dirty="0">
                <a:solidFill>
                  <a:srgbClr val="B82E37"/>
                </a:solidFill>
                <a:latin typeface="Tahoma"/>
                <a:cs typeface="Tahoma"/>
              </a:rPr>
              <a:t> </a:t>
            </a:r>
            <a:r>
              <a:rPr sz="2400" b="1" dirty="0">
                <a:solidFill>
                  <a:srgbClr val="B82E37"/>
                </a:solidFill>
                <a:latin typeface="Tahoma"/>
                <a:cs typeface="Tahoma"/>
              </a:rPr>
              <a:t>during</a:t>
            </a:r>
            <a:r>
              <a:rPr sz="2400" b="1" spc="-55" dirty="0">
                <a:solidFill>
                  <a:srgbClr val="B82E37"/>
                </a:solidFill>
                <a:latin typeface="Tahoma"/>
                <a:cs typeface="Tahoma"/>
              </a:rPr>
              <a:t> </a:t>
            </a:r>
            <a:r>
              <a:rPr sz="2400" b="1" spc="65" dirty="0">
                <a:solidFill>
                  <a:srgbClr val="B82E37"/>
                </a:solidFill>
                <a:latin typeface="Tahoma"/>
                <a:cs typeface="Tahoma"/>
              </a:rPr>
              <a:t>peak</a:t>
            </a:r>
            <a:r>
              <a:rPr sz="2400" b="1" spc="-55" dirty="0">
                <a:solidFill>
                  <a:srgbClr val="B82E37"/>
                </a:solidFill>
                <a:latin typeface="Tahoma"/>
                <a:cs typeface="Tahoma"/>
              </a:rPr>
              <a:t> </a:t>
            </a:r>
            <a:r>
              <a:rPr sz="2400" b="1" dirty="0">
                <a:solidFill>
                  <a:srgbClr val="B82E37"/>
                </a:solidFill>
                <a:latin typeface="Tahoma"/>
                <a:cs typeface="Tahoma"/>
              </a:rPr>
              <a:t>times</a:t>
            </a:r>
            <a:r>
              <a:rPr sz="2400" b="1" spc="-55" dirty="0">
                <a:solidFill>
                  <a:srgbClr val="B82E37"/>
                </a:solidFill>
                <a:latin typeface="Tahoma"/>
                <a:cs typeface="Tahoma"/>
              </a:rPr>
              <a:t> </a:t>
            </a:r>
            <a:r>
              <a:rPr sz="2400" b="1" spc="-10" dirty="0">
                <a:solidFill>
                  <a:srgbClr val="B82E37"/>
                </a:solidFill>
                <a:latin typeface="Tahoma"/>
                <a:cs typeface="Tahoma"/>
              </a:rPr>
              <a:t>to</a:t>
            </a:r>
            <a:r>
              <a:rPr sz="2400" b="1" spc="-55" dirty="0">
                <a:solidFill>
                  <a:srgbClr val="B82E37"/>
                </a:solidFill>
                <a:latin typeface="Tahoma"/>
                <a:cs typeface="Tahoma"/>
              </a:rPr>
              <a:t> </a:t>
            </a:r>
            <a:r>
              <a:rPr sz="2400" b="1" spc="55" dirty="0">
                <a:solidFill>
                  <a:srgbClr val="B82E37"/>
                </a:solidFill>
                <a:latin typeface="Tahoma"/>
                <a:cs typeface="Tahoma"/>
              </a:rPr>
              <a:t>avoid</a:t>
            </a:r>
            <a:r>
              <a:rPr sz="2400" b="1" spc="-55" dirty="0">
                <a:solidFill>
                  <a:srgbClr val="B82E37"/>
                </a:solidFill>
                <a:latin typeface="Tahoma"/>
                <a:cs typeface="Tahoma"/>
              </a:rPr>
              <a:t> </a:t>
            </a:r>
            <a:r>
              <a:rPr sz="2400" b="1" spc="-10" dirty="0">
                <a:solidFill>
                  <a:srgbClr val="B82E37"/>
                </a:solidFill>
                <a:latin typeface="Tahoma"/>
                <a:cs typeface="Tahoma"/>
              </a:rPr>
              <a:t>delays.</a:t>
            </a:r>
            <a:endParaRPr sz="2400">
              <a:latin typeface="Tahoma"/>
              <a:cs typeface="Tahoma"/>
            </a:endParaRPr>
          </a:p>
          <a:p>
            <a:pPr>
              <a:lnSpc>
                <a:spcPct val="100000"/>
              </a:lnSpc>
              <a:spcBef>
                <a:spcPts val="2020"/>
              </a:spcBef>
            </a:pPr>
            <a:endParaRPr sz="2400">
              <a:latin typeface="Tahoma"/>
              <a:cs typeface="Tahoma"/>
            </a:endParaRPr>
          </a:p>
          <a:p>
            <a:pPr marL="356870" indent="-344170">
              <a:lnSpc>
                <a:spcPct val="100000"/>
              </a:lnSpc>
              <a:buSzPct val="95833"/>
              <a:buAutoNum type="arabicPeriod" startAt="6"/>
              <a:tabLst>
                <a:tab pos="356870" algn="l"/>
              </a:tabLst>
            </a:pPr>
            <a:r>
              <a:rPr sz="2400" b="1" spc="105" dirty="0">
                <a:solidFill>
                  <a:srgbClr val="B82E37"/>
                </a:solidFill>
                <a:latin typeface="Trebuchet MS"/>
                <a:cs typeface="Trebuchet MS"/>
              </a:rPr>
              <a:t>Upsell</a:t>
            </a:r>
            <a:r>
              <a:rPr sz="2400" b="1" spc="-200" dirty="0">
                <a:solidFill>
                  <a:srgbClr val="B82E37"/>
                </a:solidFill>
                <a:latin typeface="Trebuchet MS"/>
                <a:cs typeface="Trebuchet MS"/>
              </a:rPr>
              <a:t> </a:t>
            </a:r>
            <a:r>
              <a:rPr sz="2400" b="1" spc="254" dirty="0">
                <a:solidFill>
                  <a:srgbClr val="B82E37"/>
                </a:solidFill>
                <a:latin typeface="Trebuchet MS"/>
                <a:cs typeface="Trebuchet MS"/>
              </a:rPr>
              <a:t>and</a:t>
            </a:r>
            <a:r>
              <a:rPr sz="2400" b="1" spc="-200" dirty="0">
                <a:solidFill>
                  <a:srgbClr val="B82E37"/>
                </a:solidFill>
                <a:latin typeface="Trebuchet MS"/>
                <a:cs typeface="Trebuchet MS"/>
              </a:rPr>
              <a:t> </a:t>
            </a:r>
            <a:r>
              <a:rPr sz="2400" b="1" spc="265" dirty="0">
                <a:solidFill>
                  <a:srgbClr val="B82E37"/>
                </a:solidFill>
                <a:latin typeface="Trebuchet MS"/>
                <a:cs typeface="Trebuchet MS"/>
              </a:rPr>
              <a:t>Cross-</a:t>
            </a:r>
            <a:r>
              <a:rPr sz="2400" b="1" spc="75" dirty="0">
                <a:solidFill>
                  <a:srgbClr val="B82E37"/>
                </a:solidFill>
                <a:latin typeface="Trebuchet MS"/>
                <a:cs typeface="Trebuchet MS"/>
              </a:rPr>
              <a:t>Sell</a:t>
            </a:r>
            <a:r>
              <a:rPr sz="2400" b="1" spc="-195" dirty="0">
                <a:solidFill>
                  <a:srgbClr val="B82E37"/>
                </a:solidFill>
                <a:latin typeface="Trebuchet MS"/>
                <a:cs typeface="Trebuchet MS"/>
              </a:rPr>
              <a:t> </a:t>
            </a:r>
            <a:r>
              <a:rPr sz="2400" b="1" spc="85" dirty="0">
                <a:solidFill>
                  <a:srgbClr val="B82E37"/>
                </a:solidFill>
                <a:latin typeface="Trebuchet MS"/>
                <a:cs typeface="Trebuchet MS"/>
              </a:rPr>
              <a:t>to</a:t>
            </a:r>
            <a:r>
              <a:rPr sz="2400" b="1" spc="-200" dirty="0">
                <a:solidFill>
                  <a:srgbClr val="B82E37"/>
                </a:solidFill>
                <a:latin typeface="Trebuchet MS"/>
                <a:cs typeface="Trebuchet MS"/>
              </a:rPr>
              <a:t> </a:t>
            </a:r>
            <a:r>
              <a:rPr sz="2400" b="1" spc="155" dirty="0">
                <a:solidFill>
                  <a:srgbClr val="B82E37"/>
                </a:solidFill>
                <a:latin typeface="Trebuchet MS"/>
                <a:cs typeface="Trebuchet MS"/>
              </a:rPr>
              <a:t>Increase</a:t>
            </a:r>
            <a:r>
              <a:rPr sz="2400" b="1" spc="-200" dirty="0">
                <a:solidFill>
                  <a:srgbClr val="B82E37"/>
                </a:solidFill>
                <a:latin typeface="Trebuchet MS"/>
                <a:cs typeface="Trebuchet MS"/>
              </a:rPr>
              <a:t> </a:t>
            </a:r>
            <a:r>
              <a:rPr sz="2400" b="1" spc="195" dirty="0">
                <a:solidFill>
                  <a:srgbClr val="B82E37"/>
                </a:solidFill>
                <a:latin typeface="Trebuchet MS"/>
                <a:cs typeface="Trebuchet MS"/>
              </a:rPr>
              <a:t>Average</a:t>
            </a:r>
            <a:r>
              <a:rPr sz="2400" b="1" spc="-195" dirty="0">
                <a:solidFill>
                  <a:srgbClr val="B82E37"/>
                </a:solidFill>
                <a:latin typeface="Trebuchet MS"/>
                <a:cs typeface="Trebuchet MS"/>
              </a:rPr>
              <a:t> </a:t>
            </a:r>
            <a:r>
              <a:rPr sz="2400" b="1" spc="95" dirty="0">
                <a:solidFill>
                  <a:srgbClr val="B82E37"/>
                </a:solidFill>
                <a:latin typeface="Trebuchet MS"/>
                <a:cs typeface="Trebuchet MS"/>
              </a:rPr>
              <a:t>Order</a:t>
            </a:r>
            <a:r>
              <a:rPr sz="2400" b="1" spc="-200" dirty="0">
                <a:solidFill>
                  <a:srgbClr val="B82E37"/>
                </a:solidFill>
                <a:latin typeface="Trebuchet MS"/>
                <a:cs typeface="Trebuchet MS"/>
              </a:rPr>
              <a:t> </a:t>
            </a:r>
            <a:r>
              <a:rPr sz="2400" b="1" spc="170" dirty="0">
                <a:solidFill>
                  <a:srgbClr val="B82E37"/>
                </a:solidFill>
                <a:latin typeface="Trebuchet MS"/>
                <a:cs typeface="Trebuchet MS"/>
              </a:rPr>
              <a:t>Value</a:t>
            </a:r>
            <a:r>
              <a:rPr sz="2400" b="1" spc="-200" dirty="0">
                <a:solidFill>
                  <a:srgbClr val="B82E37"/>
                </a:solidFill>
                <a:latin typeface="Trebuchet MS"/>
                <a:cs typeface="Trebuchet MS"/>
              </a:rPr>
              <a:t> </a:t>
            </a:r>
            <a:r>
              <a:rPr sz="2400" b="1" spc="140" dirty="0">
                <a:solidFill>
                  <a:srgbClr val="B82E37"/>
                </a:solidFill>
                <a:latin typeface="Trebuchet MS"/>
                <a:cs typeface="Trebuchet MS"/>
              </a:rPr>
              <a:t>(AOV):</a:t>
            </a:r>
            <a:endParaRPr sz="2400">
              <a:latin typeface="Trebuchet MS"/>
              <a:cs typeface="Trebuchet MS"/>
            </a:endParaRPr>
          </a:p>
          <a:p>
            <a:pPr marL="603250" marR="4841875" indent="-591185">
              <a:lnSpc>
                <a:spcPct val="135400"/>
              </a:lnSpc>
            </a:pPr>
            <a:r>
              <a:rPr sz="2400" b="1" dirty="0">
                <a:solidFill>
                  <a:srgbClr val="B82E37"/>
                </a:solidFill>
                <a:latin typeface="Tahoma"/>
                <a:cs typeface="Tahoma"/>
              </a:rPr>
              <a:t>The</a:t>
            </a:r>
            <a:r>
              <a:rPr sz="2400" b="1" spc="-75" dirty="0">
                <a:solidFill>
                  <a:srgbClr val="B82E37"/>
                </a:solidFill>
                <a:latin typeface="Tahoma"/>
                <a:cs typeface="Tahoma"/>
              </a:rPr>
              <a:t> </a:t>
            </a:r>
            <a:r>
              <a:rPr sz="2400" b="1" spc="50" dirty="0">
                <a:solidFill>
                  <a:srgbClr val="B82E37"/>
                </a:solidFill>
                <a:latin typeface="Tahoma"/>
                <a:cs typeface="Tahoma"/>
              </a:rPr>
              <a:t>AOV</a:t>
            </a:r>
            <a:r>
              <a:rPr sz="2400" b="1" spc="-70" dirty="0">
                <a:solidFill>
                  <a:srgbClr val="B82E37"/>
                </a:solidFill>
                <a:latin typeface="Tahoma"/>
                <a:cs typeface="Tahoma"/>
              </a:rPr>
              <a:t> </a:t>
            </a:r>
            <a:r>
              <a:rPr sz="2400" b="1" dirty="0">
                <a:solidFill>
                  <a:srgbClr val="B82E37"/>
                </a:solidFill>
                <a:latin typeface="Tahoma"/>
                <a:cs typeface="Tahoma"/>
              </a:rPr>
              <a:t>is</a:t>
            </a:r>
            <a:r>
              <a:rPr sz="2400" b="1" spc="-75" dirty="0">
                <a:solidFill>
                  <a:srgbClr val="B82E37"/>
                </a:solidFill>
                <a:latin typeface="Tahoma"/>
                <a:cs typeface="Tahoma"/>
              </a:rPr>
              <a:t> </a:t>
            </a:r>
            <a:r>
              <a:rPr sz="2400" b="1" spc="-195" dirty="0">
                <a:solidFill>
                  <a:srgbClr val="B82E37"/>
                </a:solidFill>
                <a:latin typeface="Tahoma"/>
                <a:cs typeface="Tahoma"/>
              </a:rPr>
              <a:t>$154.10,</a:t>
            </a:r>
            <a:r>
              <a:rPr sz="2400" b="1" spc="-70" dirty="0">
                <a:solidFill>
                  <a:srgbClr val="B82E37"/>
                </a:solidFill>
                <a:latin typeface="Tahoma"/>
                <a:cs typeface="Tahoma"/>
              </a:rPr>
              <a:t> </a:t>
            </a:r>
            <a:r>
              <a:rPr sz="2400" b="1" dirty="0">
                <a:solidFill>
                  <a:srgbClr val="B82E37"/>
                </a:solidFill>
                <a:latin typeface="Tahoma"/>
                <a:cs typeface="Tahoma"/>
              </a:rPr>
              <a:t>indicating</a:t>
            </a:r>
            <a:r>
              <a:rPr sz="2400" b="1" spc="-75" dirty="0">
                <a:solidFill>
                  <a:srgbClr val="B82E37"/>
                </a:solidFill>
                <a:latin typeface="Tahoma"/>
                <a:cs typeface="Tahoma"/>
              </a:rPr>
              <a:t> </a:t>
            </a:r>
            <a:r>
              <a:rPr sz="2400" b="1" spc="50" dirty="0">
                <a:solidFill>
                  <a:srgbClr val="B82E37"/>
                </a:solidFill>
                <a:latin typeface="Tahoma"/>
                <a:cs typeface="Tahoma"/>
              </a:rPr>
              <a:t>moderate</a:t>
            </a:r>
            <a:r>
              <a:rPr sz="2400" b="1" spc="-70" dirty="0">
                <a:solidFill>
                  <a:srgbClr val="B82E37"/>
                </a:solidFill>
                <a:latin typeface="Tahoma"/>
                <a:cs typeface="Tahoma"/>
              </a:rPr>
              <a:t> </a:t>
            </a:r>
            <a:r>
              <a:rPr sz="2400" b="1" spc="60" dirty="0">
                <a:solidFill>
                  <a:srgbClr val="B82E37"/>
                </a:solidFill>
                <a:latin typeface="Tahoma"/>
                <a:cs typeface="Tahoma"/>
              </a:rPr>
              <a:t>purchasing</a:t>
            </a:r>
            <a:r>
              <a:rPr sz="2400" b="1" spc="-75" dirty="0">
                <a:solidFill>
                  <a:srgbClr val="B82E37"/>
                </a:solidFill>
                <a:latin typeface="Tahoma"/>
                <a:cs typeface="Tahoma"/>
              </a:rPr>
              <a:t> </a:t>
            </a:r>
            <a:r>
              <a:rPr sz="2400" b="1" dirty="0">
                <a:solidFill>
                  <a:srgbClr val="B82E37"/>
                </a:solidFill>
                <a:latin typeface="Tahoma"/>
                <a:cs typeface="Tahoma"/>
              </a:rPr>
              <a:t>behavior.</a:t>
            </a:r>
            <a:r>
              <a:rPr sz="2400" b="1" spc="-70" dirty="0">
                <a:solidFill>
                  <a:srgbClr val="B82E37"/>
                </a:solidFill>
                <a:latin typeface="Tahoma"/>
                <a:cs typeface="Tahoma"/>
              </a:rPr>
              <a:t> </a:t>
            </a:r>
            <a:r>
              <a:rPr sz="2400" b="1" spc="-45" dirty="0">
                <a:solidFill>
                  <a:srgbClr val="B82E37"/>
                </a:solidFill>
                <a:latin typeface="Tahoma"/>
                <a:cs typeface="Tahoma"/>
              </a:rPr>
              <a:t>To</a:t>
            </a:r>
            <a:r>
              <a:rPr sz="2400" b="1" spc="-75" dirty="0">
                <a:solidFill>
                  <a:srgbClr val="B82E37"/>
                </a:solidFill>
                <a:latin typeface="Tahoma"/>
                <a:cs typeface="Tahoma"/>
              </a:rPr>
              <a:t> </a:t>
            </a:r>
            <a:r>
              <a:rPr sz="2400" b="1" spc="45" dirty="0">
                <a:solidFill>
                  <a:srgbClr val="B82E37"/>
                </a:solidFill>
                <a:latin typeface="Tahoma"/>
                <a:cs typeface="Tahoma"/>
              </a:rPr>
              <a:t>increase</a:t>
            </a:r>
            <a:r>
              <a:rPr sz="2400" b="1" spc="-70" dirty="0">
                <a:solidFill>
                  <a:srgbClr val="B82E37"/>
                </a:solidFill>
                <a:latin typeface="Tahoma"/>
                <a:cs typeface="Tahoma"/>
              </a:rPr>
              <a:t> </a:t>
            </a:r>
            <a:r>
              <a:rPr sz="2400" b="1" spc="-10" dirty="0">
                <a:solidFill>
                  <a:srgbClr val="B82E37"/>
                </a:solidFill>
                <a:latin typeface="Tahoma"/>
                <a:cs typeface="Tahoma"/>
              </a:rPr>
              <a:t>this: </a:t>
            </a:r>
            <a:r>
              <a:rPr sz="2400" b="1" spc="65" dirty="0">
                <a:solidFill>
                  <a:srgbClr val="B82E37"/>
                </a:solidFill>
                <a:latin typeface="Tahoma"/>
                <a:cs typeface="Tahoma"/>
              </a:rPr>
              <a:t>Recommend</a:t>
            </a:r>
            <a:r>
              <a:rPr sz="2400" b="1" spc="5" dirty="0">
                <a:solidFill>
                  <a:srgbClr val="B82E37"/>
                </a:solidFill>
                <a:latin typeface="Tahoma"/>
                <a:cs typeface="Tahoma"/>
              </a:rPr>
              <a:t> </a:t>
            </a:r>
            <a:r>
              <a:rPr sz="2400" b="1" spc="60" dirty="0">
                <a:solidFill>
                  <a:srgbClr val="B82E37"/>
                </a:solidFill>
                <a:latin typeface="Tahoma"/>
                <a:cs typeface="Tahoma"/>
              </a:rPr>
              <a:t>complementary</a:t>
            </a:r>
            <a:r>
              <a:rPr sz="2400" b="1" spc="10" dirty="0">
                <a:solidFill>
                  <a:srgbClr val="B82E37"/>
                </a:solidFill>
                <a:latin typeface="Tahoma"/>
                <a:cs typeface="Tahoma"/>
              </a:rPr>
              <a:t> </a:t>
            </a:r>
            <a:r>
              <a:rPr sz="2400" b="1" dirty="0">
                <a:solidFill>
                  <a:srgbClr val="B82E37"/>
                </a:solidFill>
                <a:latin typeface="Tahoma"/>
                <a:cs typeface="Tahoma"/>
              </a:rPr>
              <a:t>products</a:t>
            </a:r>
            <a:r>
              <a:rPr sz="2400" b="1" spc="10" dirty="0">
                <a:solidFill>
                  <a:srgbClr val="B82E37"/>
                </a:solidFill>
                <a:latin typeface="Tahoma"/>
                <a:cs typeface="Tahoma"/>
              </a:rPr>
              <a:t> </a:t>
            </a:r>
            <a:r>
              <a:rPr sz="2400" b="1" dirty="0">
                <a:solidFill>
                  <a:srgbClr val="B82E37"/>
                </a:solidFill>
                <a:latin typeface="Tahoma"/>
                <a:cs typeface="Tahoma"/>
              </a:rPr>
              <a:t>during</a:t>
            </a:r>
            <a:r>
              <a:rPr sz="2400" b="1" spc="10" dirty="0">
                <a:solidFill>
                  <a:srgbClr val="B82E37"/>
                </a:solidFill>
                <a:latin typeface="Tahoma"/>
                <a:cs typeface="Tahoma"/>
              </a:rPr>
              <a:t> </a:t>
            </a:r>
            <a:r>
              <a:rPr sz="2400" b="1" spc="-10" dirty="0">
                <a:solidFill>
                  <a:srgbClr val="B82E37"/>
                </a:solidFill>
                <a:latin typeface="Tahoma"/>
                <a:cs typeface="Tahoma"/>
              </a:rPr>
              <a:t>checkout.</a:t>
            </a:r>
            <a:endParaRPr sz="2400">
              <a:latin typeface="Tahoma"/>
              <a:cs typeface="Tahoma"/>
            </a:endParaRPr>
          </a:p>
          <a:p>
            <a:pPr marL="675640" marR="7685405" indent="-145415">
              <a:lnSpc>
                <a:spcPct val="135400"/>
              </a:lnSpc>
            </a:pPr>
            <a:r>
              <a:rPr sz="2400" b="1" spc="-50" dirty="0">
                <a:solidFill>
                  <a:srgbClr val="B82E37"/>
                </a:solidFill>
                <a:latin typeface="Tahoma"/>
                <a:cs typeface="Tahoma"/>
              </a:rPr>
              <a:t>Offer</a:t>
            </a:r>
            <a:r>
              <a:rPr sz="2400" b="1" spc="-95" dirty="0">
                <a:solidFill>
                  <a:srgbClr val="B82E37"/>
                </a:solidFill>
                <a:latin typeface="Tahoma"/>
                <a:cs typeface="Tahoma"/>
              </a:rPr>
              <a:t> </a:t>
            </a:r>
            <a:r>
              <a:rPr sz="2400" b="1" dirty="0">
                <a:solidFill>
                  <a:srgbClr val="B82E37"/>
                </a:solidFill>
                <a:latin typeface="Tahoma"/>
                <a:cs typeface="Tahoma"/>
              </a:rPr>
              <a:t>bundle</a:t>
            </a:r>
            <a:r>
              <a:rPr sz="2400" b="1" spc="-95" dirty="0">
                <a:solidFill>
                  <a:srgbClr val="B82E37"/>
                </a:solidFill>
                <a:latin typeface="Tahoma"/>
                <a:cs typeface="Tahoma"/>
              </a:rPr>
              <a:t> </a:t>
            </a:r>
            <a:r>
              <a:rPr sz="2400" b="1" spc="60" dirty="0">
                <a:solidFill>
                  <a:srgbClr val="B82E37"/>
                </a:solidFill>
                <a:latin typeface="Tahoma"/>
                <a:cs typeface="Tahoma"/>
              </a:rPr>
              <a:t>deals</a:t>
            </a:r>
            <a:r>
              <a:rPr sz="2400" b="1" spc="-95" dirty="0">
                <a:solidFill>
                  <a:srgbClr val="B82E37"/>
                </a:solidFill>
                <a:latin typeface="Tahoma"/>
                <a:cs typeface="Tahoma"/>
              </a:rPr>
              <a:t> </a:t>
            </a:r>
            <a:r>
              <a:rPr sz="2400" b="1" spc="-10" dirty="0">
                <a:solidFill>
                  <a:srgbClr val="B82E37"/>
                </a:solidFill>
                <a:latin typeface="Tahoma"/>
                <a:cs typeface="Tahoma"/>
              </a:rPr>
              <a:t>to</a:t>
            </a:r>
            <a:r>
              <a:rPr sz="2400" b="1" spc="-90" dirty="0">
                <a:solidFill>
                  <a:srgbClr val="B82E37"/>
                </a:solidFill>
                <a:latin typeface="Tahoma"/>
                <a:cs typeface="Tahoma"/>
              </a:rPr>
              <a:t> </a:t>
            </a:r>
            <a:r>
              <a:rPr sz="2400" b="1" spc="60" dirty="0">
                <a:solidFill>
                  <a:srgbClr val="B82E37"/>
                </a:solidFill>
                <a:latin typeface="Tahoma"/>
                <a:cs typeface="Tahoma"/>
              </a:rPr>
              <a:t>encourage</a:t>
            </a:r>
            <a:r>
              <a:rPr sz="2400" b="1" spc="-95" dirty="0">
                <a:solidFill>
                  <a:srgbClr val="B82E37"/>
                </a:solidFill>
                <a:latin typeface="Tahoma"/>
                <a:cs typeface="Tahoma"/>
              </a:rPr>
              <a:t> </a:t>
            </a:r>
            <a:r>
              <a:rPr sz="2400" b="1" spc="45" dirty="0">
                <a:solidFill>
                  <a:srgbClr val="B82E37"/>
                </a:solidFill>
                <a:latin typeface="Tahoma"/>
                <a:cs typeface="Tahoma"/>
              </a:rPr>
              <a:t>customers</a:t>
            </a:r>
            <a:r>
              <a:rPr sz="2400" b="1" spc="-95" dirty="0">
                <a:solidFill>
                  <a:srgbClr val="B82E37"/>
                </a:solidFill>
                <a:latin typeface="Tahoma"/>
                <a:cs typeface="Tahoma"/>
              </a:rPr>
              <a:t> </a:t>
            </a:r>
            <a:r>
              <a:rPr sz="2400" b="1" spc="-10" dirty="0">
                <a:solidFill>
                  <a:srgbClr val="B82E37"/>
                </a:solidFill>
                <a:latin typeface="Tahoma"/>
                <a:cs typeface="Tahoma"/>
              </a:rPr>
              <a:t>to</a:t>
            </a:r>
            <a:r>
              <a:rPr sz="2400" b="1" spc="-90" dirty="0">
                <a:solidFill>
                  <a:srgbClr val="B82E37"/>
                </a:solidFill>
                <a:latin typeface="Tahoma"/>
                <a:cs typeface="Tahoma"/>
              </a:rPr>
              <a:t> </a:t>
            </a:r>
            <a:r>
              <a:rPr sz="2400" b="1" spc="65" dirty="0">
                <a:solidFill>
                  <a:srgbClr val="B82E37"/>
                </a:solidFill>
                <a:latin typeface="Tahoma"/>
                <a:cs typeface="Tahoma"/>
              </a:rPr>
              <a:t>buy</a:t>
            </a:r>
            <a:r>
              <a:rPr sz="2400" b="1" spc="-95" dirty="0">
                <a:solidFill>
                  <a:srgbClr val="B82E37"/>
                </a:solidFill>
                <a:latin typeface="Tahoma"/>
                <a:cs typeface="Tahoma"/>
              </a:rPr>
              <a:t> </a:t>
            </a:r>
            <a:r>
              <a:rPr sz="2400" b="1" spc="-10" dirty="0">
                <a:solidFill>
                  <a:srgbClr val="B82E37"/>
                </a:solidFill>
                <a:latin typeface="Tahoma"/>
                <a:cs typeface="Tahoma"/>
              </a:rPr>
              <a:t>more. Personalize</a:t>
            </a:r>
            <a:r>
              <a:rPr sz="2400" b="1" spc="-105" dirty="0">
                <a:solidFill>
                  <a:srgbClr val="B82E37"/>
                </a:solidFill>
                <a:latin typeface="Tahoma"/>
                <a:cs typeface="Tahoma"/>
              </a:rPr>
              <a:t> </a:t>
            </a:r>
            <a:r>
              <a:rPr sz="2400" b="1" spc="-25" dirty="0">
                <a:solidFill>
                  <a:srgbClr val="B82E37"/>
                </a:solidFill>
                <a:latin typeface="Tahoma"/>
                <a:cs typeface="Tahoma"/>
              </a:rPr>
              <a:t>offers</a:t>
            </a:r>
            <a:r>
              <a:rPr sz="2400" b="1" spc="-105" dirty="0">
                <a:solidFill>
                  <a:srgbClr val="B82E37"/>
                </a:solidFill>
                <a:latin typeface="Tahoma"/>
                <a:cs typeface="Tahoma"/>
              </a:rPr>
              <a:t> </a:t>
            </a:r>
            <a:r>
              <a:rPr sz="2400" b="1" spc="95" dirty="0">
                <a:solidFill>
                  <a:srgbClr val="B82E37"/>
                </a:solidFill>
                <a:latin typeface="Tahoma"/>
                <a:cs typeface="Tahoma"/>
              </a:rPr>
              <a:t>based</a:t>
            </a:r>
            <a:r>
              <a:rPr sz="2400" b="1" spc="-105" dirty="0">
                <a:solidFill>
                  <a:srgbClr val="B82E37"/>
                </a:solidFill>
                <a:latin typeface="Tahoma"/>
                <a:cs typeface="Tahoma"/>
              </a:rPr>
              <a:t> </a:t>
            </a:r>
            <a:r>
              <a:rPr sz="2400" b="1" dirty="0">
                <a:solidFill>
                  <a:srgbClr val="B82E37"/>
                </a:solidFill>
                <a:latin typeface="Tahoma"/>
                <a:cs typeface="Tahoma"/>
              </a:rPr>
              <a:t>on</a:t>
            </a:r>
            <a:r>
              <a:rPr sz="2400" b="1" spc="-100" dirty="0">
                <a:solidFill>
                  <a:srgbClr val="B82E37"/>
                </a:solidFill>
                <a:latin typeface="Tahoma"/>
                <a:cs typeface="Tahoma"/>
              </a:rPr>
              <a:t> </a:t>
            </a:r>
            <a:r>
              <a:rPr sz="2400" b="1" spc="45" dirty="0">
                <a:solidFill>
                  <a:srgbClr val="B82E37"/>
                </a:solidFill>
                <a:latin typeface="Tahoma"/>
                <a:cs typeface="Tahoma"/>
              </a:rPr>
              <a:t>customer</a:t>
            </a:r>
            <a:r>
              <a:rPr sz="2400" b="1" spc="-105" dirty="0">
                <a:solidFill>
                  <a:srgbClr val="B82E37"/>
                </a:solidFill>
                <a:latin typeface="Tahoma"/>
                <a:cs typeface="Tahoma"/>
              </a:rPr>
              <a:t> </a:t>
            </a:r>
            <a:r>
              <a:rPr sz="2400" b="1" spc="65" dirty="0">
                <a:solidFill>
                  <a:srgbClr val="B82E37"/>
                </a:solidFill>
                <a:latin typeface="Tahoma"/>
                <a:cs typeface="Tahoma"/>
              </a:rPr>
              <a:t>purchase</a:t>
            </a:r>
            <a:r>
              <a:rPr sz="2400" b="1" spc="-105" dirty="0">
                <a:solidFill>
                  <a:srgbClr val="B82E37"/>
                </a:solidFill>
                <a:latin typeface="Tahoma"/>
                <a:cs typeface="Tahoma"/>
              </a:rPr>
              <a:t> </a:t>
            </a:r>
            <a:r>
              <a:rPr sz="2400" b="1" spc="-10" dirty="0">
                <a:solidFill>
                  <a:srgbClr val="B82E37"/>
                </a:solidFill>
                <a:latin typeface="Tahoma"/>
                <a:cs typeface="Tahoma"/>
              </a:rPr>
              <a:t>history.</a:t>
            </a:r>
            <a:endParaRPr sz="2400">
              <a:latin typeface="Tahoma"/>
              <a:cs typeface="Tahom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2794" y="965784"/>
            <a:ext cx="16631919" cy="3508375"/>
          </a:xfrm>
          <a:prstGeom prst="rect">
            <a:avLst/>
          </a:prstGeom>
        </p:spPr>
        <p:txBody>
          <a:bodyPr vert="horz" wrap="square" lIns="0" tIns="12065" rIns="0" bIns="0" rtlCol="0">
            <a:spAutoFit/>
          </a:bodyPr>
          <a:lstStyle/>
          <a:p>
            <a:pPr marL="12700">
              <a:lnSpc>
                <a:spcPct val="100000"/>
              </a:lnSpc>
              <a:spcBef>
                <a:spcPts val="95"/>
              </a:spcBef>
            </a:pPr>
            <a:r>
              <a:rPr sz="6500" spc="470" dirty="0"/>
              <a:t>Conclusion</a:t>
            </a:r>
            <a:endParaRPr sz="6500"/>
          </a:p>
          <a:p>
            <a:pPr marL="12700" marR="5080">
              <a:lnSpc>
                <a:spcPct val="164100"/>
              </a:lnSpc>
              <a:spcBef>
                <a:spcPts val="725"/>
              </a:spcBef>
            </a:pPr>
            <a:r>
              <a:rPr sz="2400" spc="70" dirty="0">
                <a:solidFill>
                  <a:srgbClr val="B82E37"/>
                </a:solidFill>
              </a:rPr>
              <a:t>The</a:t>
            </a:r>
            <a:r>
              <a:rPr sz="2400" spc="-195" dirty="0">
                <a:solidFill>
                  <a:srgbClr val="B82E37"/>
                </a:solidFill>
              </a:rPr>
              <a:t> </a:t>
            </a:r>
            <a:r>
              <a:rPr sz="2400" spc="204" dirty="0">
                <a:solidFill>
                  <a:srgbClr val="B82E37"/>
                </a:solidFill>
              </a:rPr>
              <a:t>E-</a:t>
            </a:r>
            <a:r>
              <a:rPr sz="2400" spc="229" dirty="0">
                <a:solidFill>
                  <a:srgbClr val="B82E37"/>
                </a:solidFill>
              </a:rPr>
              <a:t>Commerce</a:t>
            </a:r>
            <a:r>
              <a:rPr sz="2400" spc="-195" dirty="0">
                <a:solidFill>
                  <a:srgbClr val="B82E37"/>
                </a:solidFill>
              </a:rPr>
              <a:t> </a:t>
            </a:r>
            <a:r>
              <a:rPr sz="2400" spc="190" dirty="0">
                <a:solidFill>
                  <a:srgbClr val="B82E37"/>
                </a:solidFill>
              </a:rPr>
              <a:t>Sales</a:t>
            </a:r>
            <a:r>
              <a:rPr sz="2400" spc="-195" dirty="0">
                <a:solidFill>
                  <a:srgbClr val="B82E37"/>
                </a:solidFill>
              </a:rPr>
              <a:t> </a:t>
            </a:r>
            <a:r>
              <a:rPr sz="2400" spc="215" dirty="0">
                <a:solidFill>
                  <a:srgbClr val="B82E37"/>
                </a:solidFill>
              </a:rPr>
              <a:t>Dashboard</a:t>
            </a:r>
            <a:r>
              <a:rPr sz="2400" spc="-195" dirty="0">
                <a:solidFill>
                  <a:srgbClr val="B82E37"/>
                </a:solidFill>
              </a:rPr>
              <a:t> </a:t>
            </a:r>
            <a:r>
              <a:rPr sz="2400" spc="150" dirty="0">
                <a:solidFill>
                  <a:srgbClr val="B82E37"/>
                </a:solidFill>
              </a:rPr>
              <a:t>provides</a:t>
            </a:r>
            <a:r>
              <a:rPr sz="2400" spc="-190" dirty="0">
                <a:solidFill>
                  <a:srgbClr val="B82E37"/>
                </a:solidFill>
              </a:rPr>
              <a:t> </a:t>
            </a:r>
            <a:r>
              <a:rPr sz="2400" spc="170" dirty="0">
                <a:solidFill>
                  <a:srgbClr val="B82E37"/>
                </a:solidFill>
              </a:rPr>
              <a:t>valuable</a:t>
            </a:r>
            <a:r>
              <a:rPr sz="2400" spc="-195" dirty="0">
                <a:solidFill>
                  <a:srgbClr val="B82E37"/>
                </a:solidFill>
              </a:rPr>
              <a:t> </a:t>
            </a:r>
            <a:r>
              <a:rPr sz="2400" spc="170" dirty="0">
                <a:solidFill>
                  <a:srgbClr val="B82E37"/>
                </a:solidFill>
              </a:rPr>
              <a:t>insights</a:t>
            </a:r>
            <a:r>
              <a:rPr sz="2400" spc="-195" dirty="0">
                <a:solidFill>
                  <a:srgbClr val="B82E37"/>
                </a:solidFill>
              </a:rPr>
              <a:t> </a:t>
            </a:r>
            <a:r>
              <a:rPr sz="2400" spc="85" dirty="0">
                <a:solidFill>
                  <a:srgbClr val="B82E37"/>
                </a:solidFill>
              </a:rPr>
              <a:t>into</a:t>
            </a:r>
            <a:r>
              <a:rPr sz="2400" spc="-195" dirty="0">
                <a:solidFill>
                  <a:srgbClr val="B82E37"/>
                </a:solidFill>
              </a:rPr>
              <a:t> </a:t>
            </a:r>
            <a:r>
              <a:rPr sz="2400" spc="200" dirty="0">
                <a:solidFill>
                  <a:srgbClr val="B82E37"/>
                </a:solidFill>
              </a:rPr>
              <a:t>sales</a:t>
            </a:r>
            <a:r>
              <a:rPr sz="2400" spc="-195" dirty="0">
                <a:solidFill>
                  <a:srgbClr val="B82E37"/>
                </a:solidFill>
              </a:rPr>
              <a:t> </a:t>
            </a:r>
            <a:r>
              <a:rPr sz="2400" spc="125" dirty="0">
                <a:solidFill>
                  <a:srgbClr val="B82E37"/>
                </a:solidFill>
              </a:rPr>
              <a:t>performance,</a:t>
            </a:r>
            <a:r>
              <a:rPr sz="2400" spc="-190" dirty="0">
                <a:solidFill>
                  <a:srgbClr val="B82E37"/>
                </a:solidFill>
              </a:rPr>
              <a:t> </a:t>
            </a:r>
            <a:r>
              <a:rPr sz="2400" spc="175" dirty="0">
                <a:solidFill>
                  <a:srgbClr val="B82E37"/>
                </a:solidFill>
              </a:rPr>
              <a:t>customer</a:t>
            </a:r>
            <a:r>
              <a:rPr sz="2400" spc="-195" dirty="0">
                <a:solidFill>
                  <a:srgbClr val="B82E37"/>
                </a:solidFill>
              </a:rPr>
              <a:t> </a:t>
            </a:r>
            <a:r>
              <a:rPr sz="2400" spc="100" dirty="0">
                <a:solidFill>
                  <a:srgbClr val="B82E37"/>
                </a:solidFill>
              </a:rPr>
              <a:t>behavior, </a:t>
            </a:r>
            <a:r>
              <a:rPr sz="2400" spc="254" dirty="0">
                <a:solidFill>
                  <a:srgbClr val="B82E37"/>
                </a:solidFill>
              </a:rPr>
              <a:t>and</a:t>
            </a:r>
            <a:r>
              <a:rPr sz="2400" spc="-200" dirty="0">
                <a:solidFill>
                  <a:srgbClr val="B82E37"/>
                </a:solidFill>
              </a:rPr>
              <a:t> </a:t>
            </a:r>
            <a:r>
              <a:rPr sz="2400" spc="135" dirty="0">
                <a:solidFill>
                  <a:srgbClr val="B82E37"/>
                </a:solidFill>
              </a:rPr>
              <a:t>operational</a:t>
            </a:r>
            <a:r>
              <a:rPr sz="2400" spc="-200" dirty="0">
                <a:solidFill>
                  <a:srgbClr val="B82E37"/>
                </a:solidFill>
              </a:rPr>
              <a:t> </a:t>
            </a:r>
            <a:r>
              <a:rPr sz="2400" spc="65" dirty="0">
                <a:solidFill>
                  <a:srgbClr val="B82E37"/>
                </a:solidFill>
              </a:rPr>
              <a:t>efficiency.</a:t>
            </a:r>
            <a:r>
              <a:rPr sz="2400" spc="-200" dirty="0">
                <a:solidFill>
                  <a:srgbClr val="B82E37"/>
                </a:solidFill>
              </a:rPr>
              <a:t> </a:t>
            </a:r>
            <a:r>
              <a:rPr sz="2400" spc="180" dirty="0">
                <a:solidFill>
                  <a:srgbClr val="B82E37"/>
                </a:solidFill>
              </a:rPr>
              <a:t>By</a:t>
            </a:r>
            <a:r>
              <a:rPr sz="2400" spc="-200" dirty="0">
                <a:solidFill>
                  <a:srgbClr val="B82E37"/>
                </a:solidFill>
              </a:rPr>
              <a:t> </a:t>
            </a:r>
            <a:r>
              <a:rPr sz="2400" spc="204" dirty="0">
                <a:solidFill>
                  <a:srgbClr val="B82E37"/>
                </a:solidFill>
              </a:rPr>
              <a:t>addressing</a:t>
            </a:r>
            <a:r>
              <a:rPr sz="2400" spc="-195" dirty="0">
                <a:solidFill>
                  <a:srgbClr val="B82E37"/>
                </a:solidFill>
              </a:rPr>
              <a:t> </a:t>
            </a:r>
            <a:r>
              <a:rPr sz="2400" spc="210" dirty="0">
                <a:solidFill>
                  <a:srgbClr val="B82E37"/>
                </a:solidFill>
              </a:rPr>
              <a:t>seasonal</a:t>
            </a:r>
            <a:r>
              <a:rPr sz="2400" spc="-200" dirty="0">
                <a:solidFill>
                  <a:srgbClr val="B82E37"/>
                </a:solidFill>
              </a:rPr>
              <a:t> </a:t>
            </a:r>
            <a:r>
              <a:rPr sz="2400" spc="85" dirty="0">
                <a:solidFill>
                  <a:srgbClr val="B82E37"/>
                </a:solidFill>
              </a:rPr>
              <a:t>trends,</a:t>
            </a:r>
            <a:r>
              <a:rPr sz="2400" spc="-200" dirty="0">
                <a:solidFill>
                  <a:srgbClr val="B82E37"/>
                </a:solidFill>
              </a:rPr>
              <a:t> </a:t>
            </a:r>
            <a:r>
              <a:rPr sz="2400" spc="175" dirty="0">
                <a:solidFill>
                  <a:srgbClr val="B82E37"/>
                </a:solidFill>
              </a:rPr>
              <a:t>customer</a:t>
            </a:r>
            <a:r>
              <a:rPr sz="2400" spc="-200" dirty="0">
                <a:solidFill>
                  <a:srgbClr val="B82E37"/>
                </a:solidFill>
              </a:rPr>
              <a:t> </a:t>
            </a:r>
            <a:r>
              <a:rPr sz="2400" spc="190" dirty="0">
                <a:solidFill>
                  <a:srgbClr val="B82E37"/>
                </a:solidFill>
              </a:rPr>
              <a:t>engagement,</a:t>
            </a:r>
            <a:r>
              <a:rPr sz="2400" spc="-195" dirty="0">
                <a:solidFill>
                  <a:srgbClr val="B82E37"/>
                </a:solidFill>
              </a:rPr>
              <a:t> </a:t>
            </a:r>
            <a:r>
              <a:rPr sz="2400" spc="254" dirty="0">
                <a:solidFill>
                  <a:srgbClr val="B82E37"/>
                </a:solidFill>
              </a:rPr>
              <a:t>and</a:t>
            </a:r>
            <a:r>
              <a:rPr sz="2400" spc="-200" dirty="0">
                <a:solidFill>
                  <a:srgbClr val="B82E37"/>
                </a:solidFill>
              </a:rPr>
              <a:t> </a:t>
            </a:r>
            <a:r>
              <a:rPr sz="2400" spc="125" dirty="0">
                <a:solidFill>
                  <a:srgbClr val="B82E37"/>
                </a:solidFill>
              </a:rPr>
              <a:t>operational </a:t>
            </a:r>
            <a:r>
              <a:rPr sz="2400" spc="100" dirty="0">
                <a:solidFill>
                  <a:srgbClr val="B82E37"/>
                </a:solidFill>
              </a:rPr>
              <a:t>bottlenecks,</a:t>
            </a:r>
            <a:r>
              <a:rPr sz="2400" spc="-204" dirty="0">
                <a:solidFill>
                  <a:srgbClr val="B82E37"/>
                </a:solidFill>
              </a:rPr>
              <a:t> </a:t>
            </a:r>
            <a:r>
              <a:rPr sz="2400" spc="95" dirty="0">
                <a:solidFill>
                  <a:srgbClr val="B82E37"/>
                </a:solidFill>
              </a:rPr>
              <a:t>the</a:t>
            </a:r>
            <a:r>
              <a:rPr sz="2400" spc="-200" dirty="0">
                <a:solidFill>
                  <a:srgbClr val="B82E37"/>
                </a:solidFill>
              </a:rPr>
              <a:t> </a:t>
            </a:r>
            <a:r>
              <a:rPr sz="2400" spc="260" dirty="0">
                <a:solidFill>
                  <a:srgbClr val="B82E37"/>
                </a:solidFill>
              </a:rPr>
              <a:t>company</a:t>
            </a:r>
            <a:r>
              <a:rPr sz="2400" spc="-200" dirty="0">
                <a:solidFill>
                  <a:srgbClr val="B82E37"/>
                </a:solidFill>
              </a:rPr>
              <a:t> </a:t>
            </a:r>
            <a:r>
              <a:rPr sz="2400" spc="250" dirty="0">
                <a:solidFill>
                  <a:srgbClr val="B82E37"/>
                </a:solidFill>
              </a:rPr>
              <a:t>can</a:t>
            </a:r>
            <a:r>
              <a:rPr sz="2400" spc="-200" dirty="0">
                <a:solidFill>
                  <a:srgbClr val="B82E37"/>
                </a:solidFill>
              </a:rPr>
              <a:t> </a:t>
            </a:r>
            <a:r>
              <a:rPr sz="2400" spc="170" dirty="0">
                <a:solidFill>
                  <a:srgbClr val="B82E37"/>
                </a:solidFill>
              </a:rPr>
              <a:t>boost</a:t>
            </a:r>
            <a:r>
              <a:rPr sz="2400" spc="-200" dirty="0">
                <a:solidFill>
                  <a:srgbClr val="B82E37"/>
                </a:solidFill>
              </a:rPr>
              <a:t> </a:t>
            </a:r>
            <a:r>
              <a:rPr sz="2400" spc="85" dirty="0">
                <a:solidFill>
                  <a:srgbClr val="B82E37"/>
                </a:solidFill>
              </a:rPr>
              <a:t>revenue,</a:t>
            </a:r>
            <a:r>
              <a:rPr sz="2400" spc="-200" dirty="0">
                <a:solidFill>
                  <a:srgbClr val="B82E37"/>
                </a:solidFill>
              </a:rPr>
              <a:t> </a:t>
            </a:r>
            <a:r>
              <a:rPr sz="2400" spc="165" dirty="0">
                <a:solidFill>
                  <a:srgbClr val="B82E37"/>
                </a:solidFill>
              </a:rPr>
              <a:t>improve</a:t>
            </a:r>
            <a:r>
              <a:rPr sz="2400" spc="-200" dirty="0">
                <a:solidFill>
                  <a:srgbClr val="B82E37"/>
                </a:solidFill>
              </a:rPr>
              <a:t> </a:t>
            </a:r>
            <a:r>
              <a:rPr sz="2400" spc="175" dirty="0">
                <a:solidFill>
                  <a:srgbClr val="B82E37"/>
                </a:solidFill>
              </a:rPr>
              <a:t>customer</a:t>
            </a:r>
            <a:r>
              <a:rPr sz="2400" spc="-200" dirty="0">
                <a:solidFill>
                  <a:srgbClr val="B82E37"/>
                </a:solidFill>
              </a:rPr>
              <a:t> </a:t>
            </a:r>
            <a:r>
              <a:rPr sz="2400" spc="120" dirty="0">
                <a:solidFill>
                  <a:srgbClr val="B82E37"/>
                </a:solidFill>
              </a:rPr>
              <a:t>satisfaction,</a:t>
            </a:r>
            <a:r>
              <a:rPr sz="2400" spc="-200" dirty="0">
                <a:solidFill>
                  <a:srgbClr val="B82E37"/>
                </a:solidFill>
              </a:rPr>
              <a:t> </a:t>
            </a:r>
            <a:r>
              <a:rPr sz="2400" spc="254" dirty="0">
                <a:solidFill>
                  <a:srgbClr val="B82E37"/>
                </a:solidFill>
              </a:rPr>
              <a:t>and</a:t>
            </a:r>
            <a:r>
              <a:rPr sz="2400" spc="-200" dirty="0">
                <a:solidFill>
                  <a:srgbClr val="B82E37"/>
                </a:solidFill>
              </a:rPr>
              <a:t> </a:t>
            </a:r>
            <a:r>
              <a:rPr sz="2400" spc="185" dirty="0">
                <a:solidFill>
                  <a:srgbClr val="B82E37"/>
                </a:solidFill>
              </a:rPr>
              <a:t>enhance</a:t>
            </a:r>
            <a:r>
              <a:rPr sz="2400" spc="-200" dirty="0">
                <a:solidFill>
                  <a:srgbClr val="B82E37"/>
                </a:solidFill>
              </a:rPr>
              <a:t> </a:t>
            </a:r>
            <a:r>
              <a:rPr sz="2400" spc="100" dirty="0">
                <a:solidFill>
                  <a:srgbClr val="B82E37"/>
                </a:solidFill>
              </a:rPr>
              <a:t>overall </a:t>
            </a:r>
            <a:r>
              <a:rPr sz="2400" spc="55" dirty="0">
                <a:solidFill>
                  <a:srgbClr val="B82E37"/>
                </a:solidFill>
              </a:rPr>
              <a:t>efficiency.</a:t>
            </a:r>
            <a:endParaRPr sz="2400"/>
          </a:p>
        </p:txBody>
      </p:sp>
      <p:pic>
        <p:nvPicPr>
          <p:cNvPr id="3" name="object 3"/>
          <p:cNvPicPr/>
          <p:nvPr/>
        </p:nvPicPr>
        <p:blipFill>
          <a:blip r:embed="rId2" cstate="print"/>
          <a:stretch>
            <a:fillRect/>
          </a:stretch>
        </p:blipFill>
        <p:spPr>
          <a:xfrm>
            <a:off x="1093619" y="6038449"/>
            <a:ext cx="104775" cy="104774"/>
          </a:xfrm>
          <a:prstGeom prst="rect">
            <a:avLst/>
          </a:prstGeom>
        </p:spPr>
      </p:pic>
      <p:pic>
        <p:nvPicPr>
          <p:cNvPr id="4" name="object 4"/>
          <p:cNvPicPr/>
          <p:nvPr/>
        </p:nvPicPr>
        <p:blipFill>
          <a:blip r:embed="rId2" cstate="print"/>
          <a:stretch>
            <a:fillRect/>
          </a:stretch>
        </p:blipFill>
        <p:spPr>
          <a:xfrm>
            <a:off x="1093619" y="6638524"/>
            <a:ext cx="104775" cy="104774"/>
          </a:xfrm>
          <a:prstGeom prst="rect">
            <a:avLst/>
          </a:prstGeom>
        </p:spPr>
      </p:pic>
      <p:pic>
        <p:nvPicPr>
          <p:cNvPr id="5" name="object 5"/>
          <p:cNvPicPr/>
          <p:nvPr/>
        </p:nvPicPr>
        <p:blipFill>
          <a:blip r:embed="rId2" cstate="print"/>
          <a:stretch>
            <a:fillRect/>
          </a:stretch>
        </p:blipFill>
        <p:spPr>
          <a:xfrm>
            <a:off x="1093619" y="7238599"/>
            <a:ext cx="104775" cy="104774"/>
          </a:xfrm>
          <a:prstGeom prst="rect">
            <a:avLst/>
          </a:prstGeom>
        </p:spPr>
      </p:pic>
      <p:pic>
        <p:nvPicPr>
          <p:cNvPr id="6" name="object 6"/>
          <p:cNvPicPr/>
          <p:nvPr/>
        </p:nvPicPr>
        <p:blipFill>
          <a:blip r:embed="rId2" cstate="print"/>
          <a:stretch>
            <a:fillRect/>
          </a:stretch>
        </p:blipFill>
        <p:spPr>
          <a:xfrm>
            <a:off x="1093619" y="7838674"/>
            <a:ext cx="104775" cy="104774"/>
          </a:xfrm>
          <a:prstGeom prst="rect">
            <a:avLst/>
          </a:prstGeom>
        </p:spPr>
      </p:pic>
      <p:sp>
        <p:nvSpPr>
          <p:cNvPr id="7" name="object 7"/>
          <p:cNvSpPr txBox="1"/>
          <p:nvPr/>
        </p:nvSpPr>
        <p:spPr>
          <a:xfrm>
            <a:off x="842794" y="5282894"/>
            <a:ext cx="16944975" cy="4591685"/>
          </a:xfrm>
          <a:prstGeom prst="rect">
            <a:avLst/>
          </a:prstGeom>
        </p:spPr>
        <p:txBody>
          <a:bodyPr vert="horz" wrap="square" lIns="0" tIns="12700" rIns="0" bIns="0" rtlCol="0">
            <a:spAutoFit/>
          </a:bodyPr>
          <a:lstStyle/>
          <a:p>
            <a:pPr marL="12700">
              <a:lnSpc>
                <a:spcPct val="100000"/>
              </a:lnSpc>
              <a:spcBef>
                <a:spcPts val="100"/>
              </a:spcBef>
            </a:pPr>
            <a:r>
              <a:rPr sz="2400" b="1" spc="160" dirty="0">
                <a:solidFill>
                  <a:srgbClr val="B82E37"/>
                </a:solidFill>
                <a:latin typeface="Trebuchet MS"/>
                <a:cs typeface="Trebuchet MS"/>
              </a:rPr>
              <a:t>Key</a:t>
            </a:r>
            <a:r>
              <a:rPr sz="2400" b="1" spc="-204" dirty="0">
                <a:solidFill>
                  <a:srgbClr val="B82E37"/>
                </a:solidFill>
                <a:latin typeface="Trebuchet MS"/>
                <a:cs typeface="Trebuchet MS"/>
              </a:rPr>
              <a:t> </a:t>
            </a:r>
            <a:r>
              <a:rPr sz="2400" b="1" spc="210" dirty="0">
                <a:solidFill>
                  <a:srgbClr val="B82E37"/>
                </a:solidFill>
                <a:latin typeface="Trebuchet MS"/>
                <a:cs typeface="Trebuchet MS"/>
              </a:rPr>
              <a:t>areas</a:t>
            </a:r>
            <a:r>
              <a:rPr sz="2400" b="1" spc="-204" dirty="0">
                <a:solidFill>
                  <a:srgbClr val="B82E37"/>
                </a:solidFill>
                <a:latin typeface="Trebuchet MS"/>
                <a:cs typeface="Trebuchet MS"/>
              </a:rPr>
              <a:t> </a:t>
            </a:r>
            <a:r>
              <a:rPr sz="2400" b="1" spc="65" dirty="0">
                <a:solidFill>
                  <a:srgbClr val="B82E37"/>
                </a:solidFill>
                <a:latin typeface="Trebuchet MS"/>
                <a:cs typeface="Trebuchet MS"/>
              </a:rPr>
              <a:t>of</a:t>
            </a:r>
            <a:r>
              <a:rPr sz="2400" b="1" spc="-204" dirty="0">
                <a:solidFill>
                  <a:srgbClr val="B82E37"/>
                </a:solidFill>
                <a:latin typeface="Trebuchet MS"/>
                <a:cs typeface="Trebuchet MS"/>
              </a:rPr>
              <a:t> </a:t>
            </a:r>
            <a:r>
              <a:rPr sz="2400" b="1" spc="165" dirty="0">
                <a:solidFill>
                  <a:srgbClr val="B82E37"/>
                </a:solidFill>
                <a:latin typeface="Trebuchet MS"/>
                <a:cs typeface="Trebuchet MS"/>
              </a:rPr>
              <a:t>focus</a:t>
            </a:r>
            <a:r>
              <a:rPr sz="2400" b="1" spc="-204" dirty="0">
                <a:solidFill>
                  <a:srgbClr val="B82E37"/>
                </a:solidFill>
                <a:latin typeface="Trebuchet MS"/>
                <a:cs typeface="Trebuchet MS"/>
              </a:rPr>
              <a:t> </a:t>
            </a:r>
            <a:r>
              <a:rPr sz="2400" b="1" spc="75" dirty="0">
                <a:solidFill>
                  <a:srgbClr val="B82E37"/>
                </a:solidFill>
                <a:latin typeface="Trebuchet MS"/>
                <a:cs typeface="Trebuchet MS"/>
              </a:rPr>
              <a:t>include:</a:t>
            </a:r>
            <a:endParaRPr sz="2400">
              <a:latin typeface="Trebuchet MS"/>
              <a:cs typeface="Trebuchet MS"/>
            </a:endParaRPr>
          </a:p>
          <a:p>
            <a:pPr marL="530225" marR="6906259">
              <a:lnSpc>
                <a:spcPts val="4730"/>
              </a:lnSpc>
              <a:spcBef>
                <a:spcPts val="459"/>
              </a:spcBef>
            </a:pPr>
            <a:r>
              <a:rPr sz="2400" b="1" spc="170" dirty="0">
                <a:solidFill>
                  <a:srgbClr val="B82E37"/>
                </a:solidFill>
                <a:latin typeface="Trebuchet MS"/>
                <a:cs typeface="Trebuchet MS"/>
              </a:rPr>
              <a:t>Launching</a:t>
            </a:r>
            <a:r>
              <a:rPr sz="2400" b="1" spc="-204" dirty="0">
                <a:solidFill>
                  <a:srgbClr val="B82E37"/>
                </a:solidFill>
                <a:latin typeface="Trebuchet MS"/>
                <a:cs typeface="Trebuchet MS"/>
              </a:rPr>
              <a:t> </a:t>
            </a:r>
            <a:r>
              <a:rPr sz="2400" b="1" spc="130" dirty="0">
                <a:solidFill>
                  <a:srgbClr val="B82E37"/>
                </a:solidFill>
                <a:latin typeface="Trebuchet MS"/>
                <a:cs typeface="Trebuchet MS"/>
              </a:rPr>
              <a:t>loyalty</a:t>
            </a:r>
            <a:r>
              <a:rPr sz="2400" b="1" spc="-200" dirty="0">
                <a:solidFill>
                  <a:srgbClr val="B82E37"/>
                </a:solidFill>
                <a:latin typeface="Trebuchet MS"/>
                <a:cs typeface="Trebuchet MS"/>
              </a:rPr>
              <a:t> </a:t>
            </a:r>
            <a:r>
              <a:rPr sz="2400" b="1" spc="235" dirty="0">
                <a:solidFill>
                  <a:srgbClr val="B82E37"/>
                </a:solidFill>
                <a:latin typeface="Trebuchet MS"/>
                <a:cs typeface="Trebuchet MS"/>
              </a:rPr>
              <a:t>programs</a:t>
            </a:r>
            <a:r>
              <a:rPr sz="2400" b="1" spc="-200" dirty="0">
                <a:solidFill>
                  <a:srgbClr val="B82E37"/>
                </a:solidFill>
                <a:latin typeface="Trebuchet MS"/>
                <a:cs typeface="Trebuchet MS"/>
              </a:rPr>
              <a:t> </a:t>
            </a:r>
            <a:r>
              <a:rPr sz="2400" b="1" spc="85" dirty="0">
                <a:solidFill>
                  <a:srgbClr val="B82E37"/>
                </a:solidFill>
                <a:latin typeface="Trebuchet MS"/>
                <a:cs typeface="Trebuchet MS"/>
              </a:rPr>
              <a:t>to</a:t>
            </a:r>
            <a:r>
              <a:rPr sz="2400" b="1" spc="-200" dirty="0">
                <a:solidFill>
                  <a:srgbClr val="B82E37"/>
                </a:solidFill>
                <a:latin typeface="Trebuchet MS"/>
                <a:cs typeface="Trebuchet MS"/>
              </a:rPr>
              <a:t> </a:t>
            </a:r>
            <a:r>
              <a:rPr sz="2400" b="1" spc="100" dirty="0">
                <a:solidFill>
                  <a:srgbClr val="B82E37"/>
                </a:solidFill>
                <a:latin typeface="Trebuchet MS"/>
                <a:cs typeface="Trebuchet MS"/>
              </a:rPr>
              <a:t>retain</a:t>
            </a:r>
            <a:r>
              <a:rPr sz="2400" b="1" spc="-204" dirty="0">
                <a:solidFill>
                  <a:srgbClr val="B82E37"/>
                </a:solidFill>
                <a:latin typeface="Trebuchet MS"/>
                <a:cs typeface="Trebuchet MS"/>
              </a:rPr>
              <a:t> </a:t>
            </a:r>
            <a:r>
              <a:rPr sz="2400" b="1" spc="250" dirty="0">
                <a:solidFill>
                  <a:srgbClr val="B82E37"/>
                </a:solidFill>
                <a:latin typeface="Trebuchet MS"/>
                <a:cs typeface="Trebuchet MS"/>
              </a:rPr>
              <a:t>high-</a:t>
            </a:r>
            <a:r>
              <a:rPr sz="2400" b="1" spc="170" dirty="0">
                <a:solidFill>
                  <a:srgbClr val="B82E37"/>
                </a:solidFill>
                <a:latin typeface="Trebuchet MS"/>
                <a:cs typeface="Trebuchet MS"/>
              </a:rPr>
              <a:t>value</a:t>
            </a:r>
            <a:r>
              <a:rPr sz="2400" b="1" spc="-200" dirty="0">
                <a:solidFill>
                  <a:srgbClr val="B82E37"/>
                </a:solidFill>
                <a:latin typeface="Trebuchet MS"/>
                <a:cs typeface="Trebuchet MS"/>
              </a:rPr>
              <a:t> </a:t>
            </a:r>
            <a:r>
              <a:rPr sz="2400" b="1" spc="140" dirty="0">
                <a:solidFill>
                  <a:srgbClr val="B82E37"/>
                </a:solidFill>
                <a:latin typeface="Trebuchet MS"/>
                <a:cs typeface="Trebuchet MS"/>
              </a:rPr>
              <a:t>customers. </a:t>
            </a:r>
            <a:r>
              <a:rPr sz="2400" b="1" spc="145" dirty="0">
                <a:solidFill>
                  <a:srgbClr val="B82E37"/>
                </a:solidFill>
                <a:latin typeface="Trebuchet MS"/>
                <a:cs typeface="Trebuchet MS"/>
              </a:rPr>
              <a:t>Introducing</a:t>
            </a:r>
            <a:r>
              <a:rPr sz="2400" b="1" spc="-195" dirty="0">
                <a:solidFill>
                  <a:srgbClr val="B82E37"/>
                </a:solidFill>
                <a:latin typeface="Trebuchet MS"/>
                <a:cs typeface="Trebuchet MS"/>
              </a:rPr>
              <a:t> </a:t>
            </a:r>
            <a:r>
              <a:rPr sz="2400" b="1" spc="145" dirty="0">
                <a:solidFill>
                  <a:srgbClr val="B82E37"/>
                </a:solidFill>
                <a:latin typeface="Trebuchet MS"/>
                <a:cs typeface="Trebuchet MS"/>
              </a:rPr>
              <a:t>targeted</a:t>
            </a:r>
            <a:r>
              <a:rPr sz="2400" b="1" spc="-190" dirty="0">
                <a:solidFill>
                  <a:srgbClr val="B82E37"/>
                </a:solidFill>
                <a:latin typeface="Trebuchet MS"/>
                <a:cs typeface="Trebuchet MS"/>
              </a:rPr>
              <a:t> </a:t>
            </a:r>
            <a:r>
              <a:rPr sz="2400" b="1" spc="165" dirty="0">
                <a:solidFill>
                  <a:srgbClr val="B82E37"/>
                </a:solidFill>
                <a:latin typeface="Trebuchet MS"/>
                <a:cs typeface="Trebuchet MS"/>
              </a:rPr>
              <a:t>promotions</a:t>
            </a:r>
            <a:r>
              <a:rPr sz="2400" b="1" spc="-195" dirty="0">
                <a:solidFill>
                  <a:srgbClr val="B82E37"/>
                </a:solidFill>
                <a:latin typeface="Trebuchet MS"/>
                <a:cs typeface="Trebuchet MS"/>
              </a:rPr>
              <a:t> </a:t>
            </a:r>
            <a:r>
              <a:rPr sz="2400" b="1" spc="165" dirty="0">
                <a:solidFill>
                  <a:srgbClr val="B82E37"/>
                </a:solidFill>
                <a:latin typeface="Trebuchet MS"/>
                <a:cs typeface="Trebuchet MS"/>
              </a:rPr>
              <a:t>during</a:t>
            </a:r>
            <a:r>
              <a:rPr sz="2400" b="1" spc="-190" dirty="0">
                <a:solidFill>
                  <a:srgbClr val="B82E37"/>
                </a:solidFill>
                <a:latin typeface="Trebuchet MS"/>
                <a:cs typeface="Trebuchet MS"/>
              </a:rPr>
              <a:t> </a:t>
            </a:r>
            <a:r>
              <a:rPr sz="2400" b="1" spc="145" dirty="0">
                <a:solidFill>
                  <a:srgbClr val="B82E37"/>
                </a:solidFill>
                <a:latin typeface="Trebuchet MS"/>
                <a:cs typeface="Trebuchet MS"/>
              </a:rPr>
              <a:t>off-</a:t>
            </a:r>
            <a:r>
              <a:rPr sz="2400" b="1" spc="204" dirty="0">
                <a:solidFill>
                  <a:srgbClr val="B82E37"/>
                </a:solidFill>
                <a:latin typeface="Trebuchet MS"/>
                <a:cs typeface="Trebuchet MS"/>
              </a:rPr>
              <a:t>peak</a:t>
            </a:r>
            <a:r>
              <a:rPr sz="2400" b="1" spc="-190" dirty="0">
                <a:solidFill>
                  <a:srgbClr val="B82E37"/>
                </a:solidFill>
                <a:latin typeface="Trebuchet MS"/>
                <a:cs typeface="Trebuchet MS"/>
              </a:rPr>
              <a:t> </a:t>
            </a:r>
            <a:r>
              <a:rPr sz="2400" b="1" spc="145" dirty="0">
                <a:solidFill>
                  <a:srgbClr val="B82E37"/>
                </a:solidFill>
                <a:latin typeface="Trebuchet MS"/>
                <a:cs typeface="Trebuchet MS"/>
              </a:rPr>
              <a:t>months.</a:t>
            </a:r>
            <a:endParaRPr sz="2400">
              <a:latin typeface="Trebuchet MS"/>
              <a:cs typeface="Trebuchet MS"/>
            </a:endParaRPr>
          </a:p>
          <a:p>
            <a:pPr marL="530225">
              <a:lnSpc>
                <a:spcPct val="100000"/>
              </a:lnSpc>
              <a:spcBef>
                <a:spcPts val="1375"/>
              </a:spcBef>
            </a:pPr>
            <a:r>
              <a:rPr sz="2400" b="1" spc="190" dirty="0">
                <a:solidFill>
                  <a:srgbClr val="B82E37"/>
                </a:solidFill>
                <a:latin typeface="Trebuchet MS"/>
                <a:cs typeface="Trebuchet MS"/>
              </a:rPr>
              <a:t>Improving</a:t>
            </a:r>
            <a:r>
              <a:rPr sz="2400" b="1" spc="-204" dirty="0">
                <a:solidFill>
                  <a:srgbClr val="B82E37"/>
                </a:solidFill>
                <a:latin typeface="Trebuchet MS"/>
                <a:cs typeface="Trebuchet MS"/>
              </a:rPr>
              <a:t> </a:t>
            </a:r>
            <a:r>
              <a:rPr sz="2400" b="1" spc="105" dirty="0">
                <a:solidFill>
                  <a:srgbClr val="B82E37"/>
                </a:solidFill>
                <a:latin typeface="Trebuchet MS"/>
                <a:cs typeface="Trebuchet MS"/>
              </a:rPr>
              <a:t>delivery</a:t>
            </a:r>
            <a:r>
              <a:rPr sz="2400" b="1" spc="-204" dirty="0">
                <a:solidFill>
                  <a:srgbClr val="B82E37"/>
                </a:solidFill>
                <a:latin typeface="Trebuchet MS"/>
                <a:cs typeface="Trebuchet MS"/>
              </a:rPr>
              <a:t> </a:t>
            </a:r>
            <a:r>
              <a:rPr sz="2400" b="1" spc="170" dirty="0">
                <a:solidFill>
                  <a:srgbClr val="B82E37"/>
                </a:solidFill>
                <a:latin typeface="Trebuchet MS"/>
                <a:cs typeface="Trebuchet MS"/>
              </a:rPr>
              <a:t>times</a:t>
            </a:r>
            <a:r>
              <a:rPr sz="2400" b="1" spc="-204" dirty="0">
                <a:solidFill>
                  <a:srgbClr val="B82E37"/>
                </a:solidFill>
                <a:latin typeface="Trebuchet MS"/>
                <a:cs typeface="Trebuchet MS"/>
              </a:rPr>
              <a:t> </a:t>
            </a:r>
            <a:r>
              <a:rPr sz="2400" b="1" spc="90" dirty="0">
                <a:solidFill>
                  <a:srgbClr val="B82E37"/>
                </a:solidFill>
                <a:latin typeface="Trebuchet MS"/>
                <a:cs typeface="Trebuchet MS"/>
              </a:rPr>
              <a:t>in</a:t>
            </a:r>
            <a:r>
              <a:rPr sz="2400" b="1" spc="-200" dirty="0">
                <a:solidFill>
                  <a:srgbClr val="B82E37"/>
                </a:solidFill>
                <a:latin typeface="Trebuchet MS"/>
                <a:cs typeface="Trebuchet MS"/>
              </a:rPr>
              <a:t> </a:t>
            </a:r>
            <a:r>
              <a:rPr sz="2400" b="1" spc="95" dirty="0">
                <a:solidFill>
                  <a:srgbClr val="B82E37"/>
                </a:solidFill>
                <a:latin typeface="Trebuchet MS"/>
                <a:cs typeface="Trebuchet MS"/>
              </a:rPr>
              <a:t>the</a:t>
            </a:r>
            <a:r>
              <a:rPr sz="2400" b="1" spc="-204" dirty="0">
                <a:solidFill>
                  <a:srgbClr val="B82E37"/>
                </a:solidFill>
                <a:latin typeface="Trebuchet MS"/>
                <a:cs typeface="Trebuchet MS"/>
              </a:rPr>
              <a:t> </a:t>
            </a:r>
            <a:r>
              <a:rPr sz="2400" b="1" spc="105" dirty="0">
                <a:solidFill>
                  <a:srgbClr val="B82E37"/>
                </a:solidFill>
                <a:latin typeface="Trebuchet MS"/>
                <a:cs typeface="Trebuchet MS"/>
              </a:rPr>
              <a:t>North</a:t>
            </a:r>
            <a:r>
              <a:rPr sz="2400" b="1" spc="-204" dirty="0">
                <a:solidFill>
                  <a:srgbClr val="B82E37"/>
                </a:solidFill>
                <a:latin typeface="Trebuchet MS"/>
                <a:cs typeface="Trebuchet MS"/>
              </a:rPr>
              <a:t> </a:t>
            </a:r>
            <a:r>
              <a:rPr sz="2400" b="1" spc="140" dirty="0">
                <a:solidFill>
                  <a:srgbClr val="B82E37"/>
                </a:solidFill>
                <a:latin typeface="Trebuchet MS"/>
                <a:cs typeface="Trebuchet MS"/>
              </a:rPr>
              <a:t>region</a:t>
            </a:r>
            <a:r>
              <a:rPr sz="2400" b="1" spc="-204" dirty="0">
                <a:solidFill>
                  <a:srgbClr val="B82E37"/>
                </a:solidFill>
                <a:latin typeface="Trebuchet MS"/>
                <a:cs typeface="Trebuchet MS"/>
              </a:rPr>
              <a:t> </a:t>
            </a:r>
            <a:r>
              <a:rPr sz="2400" b="1" spc="85" dirty="0">
                <a:solidFill>
                  <a:srgbClr val="B82E37"/>
                </a:solidFill>
                <a:latin typeface="Trebuchet MS"/>
                <a:cs typeface="Trebuchet MS"/>
              </a:rPr>
              <a:t>to</a:t>
            </a:r>
            <a:r>
              <a:rPr sz="2400" b="1" spc="-200" dirty="0">
                <a:solidFill>
                  <a:srgbClr val="B82E37"/>
                </a:solidFill>
                <a:latin typeface="Trebuchet MS"/>
                <a:cs typeface="Trebuchet MS"/>
              </a:rPr>
              <a:t> </a:t>
            </a:r>
            <a:r>
              <a:rPr sz="2400" b="1" spc="185" dirty="0">
                <a:solidFill>
                  <a:srgbClr val="B82E37"/>
                </a:solidFill>
                <a:latin typeface="Trebuchet MS"/>
                <a:cs typeface="Trebuchet MS"/>
              </a:rPr>
              <a:t>enhance</a:t>
            </a:r>
            <a:r>
              <a:rPr sz="2400" b="1" spc="-204" dirty="0">
                <a:solidFill>
                  <a:srgbClr val="B82E37"/>
                </a:solidFill>
                <a:latin typeface="Trebuchet MS"/>
                <a:cs typeface="Trebuchet MS"/>
              </a:rPr>
              <a:t> </a:t>
            </a:r>
            <a:r>
              <a:rPr sz="2400" b="1" spc="175" dirty="0">
                <a:solidFill>
                  <a:srgbClr val="B82E37"/>
                </a:solidFill>
                <a:latin typeface="Trebuchet MS"/>
                <a:cs typeface="Trebuchet MS"/>
              </a:rPr>
              <a:t>customer</a:t>
            </a:r>
            <a:r>
              <a:rPr sz="2400" b="1" spc="-204" dirty="0">
                <a:solidFill>
                  <a:srgbClr val="B82E37"/>
                </a:solidFill>
                <a:latin typeface="Trebuchet MS"/>
                <a:cs typeface="Trebuchet MS"/>
              </a:rPr>
              <a:t> </a:t>
            </a:r>
            <a:r>
              <a:rPr sz="2400" b="1" spc="110" dirty="0">
                <a:solidFill>
                  <a:srgbClr val="B82E37"/>
                </a:solidFill>
                <a:latin typeface="Trebuchet MS"/>
                <a:cs typeface="Trebuchet MS"/>
              </a:rPr>
              <a:t>satisfaction.</a:t>
            </a:r>
            <a:endParaRPr sz="2400">
              <a:latin typeface="Trebuchet MS"/>
              <a:cs typeface="Trebuchet MS"/>
            </a:endParaRPr>
          </a:p>
          <a:p>
            <a:pPr marL="530225">
              <a:lnSpc>
                <a:spcPct val="100000"/>
              </a:lnSpc>
              <a:spcBef>
                <a:spcPts val="1845"/>
              </a:spcBef>
            </a:pPr>
            <a:r>
              <a:rPr sz="2400" b="1" spc="195" dirty="0">
                <a:solidFill>
                  <a:srgbClr val="B82E37"/>
                </a:solidFill>
                <a:latin typeface="Trebuchet MS"/>
                <a:cs typeface="Trebuchet MS"/>
              </a:rPr>
              <a:t>Addressing</a:t>
            </a:r>
            <a:r>
              <a:rPr sz="2400" b="1" spc="-210" dirty="0">
                <a:solidFill>
                  <a:srgbClr val="B82E37"/>
                </a:solidFill>
                <a:latin typeface="Trebuchet MS"/>
                <a:cs typeface="Trebuchet MS"/>
              </a:rPr>
              <a:t> </a:t>
            </a:r>
            <a:r>
              <a:rPr sz="2400" b="1" spc="80" dirty="0">
                <a:solidFill>
                  <a:srgbClr val="B82E37"/>
                </a:solidFill>
                <a:latin typeface="Trebuchet MS"/>
                <a:cs typeface="Trebuchet MS"/>
              </a:rPr>
              <a:t>return</a:t>
            </a:r>
            <a:r>
              <a:rPr sz="2400" b="1" spc="-204" dirty="0">
                <a:solidFill>
                  <a:srgbClr val="B82E37"/>
                </a:solidFill>
                <a:latin typeface="Trebuchet MS"/>
                <a:cs typeface="Trebuchet MS"/>
              </a:rPr>
              <a:t> </a:t>
            </a:r>
            <a:r>
              <a:rPr sz="2400" b="1" spc="145" dirty="0">
                <a:solidFill>
                  <a:srgbClr val="B82E37"/>
                </a:solidFill>
                <a:latin typeface="Trebuchet MS"/>
                <a:cs typeface="Trebuchet MS"/>
              </a:rPr>
              <a:t>rates</a:t>
            </a:r>
            <a:r>
              <a:rPr sz="2400" b="1" spc="-204" dirty="0">
                <a:solidFill>
                  <a:srgbClr val="B82E37"/>
                </a:solidFill>
                <a:latin typeface="Trebuchet MS"/>
                <a:cs typeface="Trebuchet MS"/>
              </a:rPr>
              <a:t> </a:t>
            </a:r>
            <a:r>
              <a:rPr sz="2400" b="1" spc="85" dirty="0">
                <a:solidFill>
                  <a:srgbClr val="B82E37"/>
                </a:solidFill>
                <a:latin typeface="Trebuchet MS"/>
                <a:cs typeface="Trebuchet MS"/>
              </a:rPr>
              <a:t>to</a:t>
            </a:r>
            <a:r>
              <a:rPr sz="2400" b="1" spc="-204" dirty="0">
                <a:solidFill>
                  <a:srgbClr val="B82E37"/>
                </a:solidFill>
                <a:latin typeface="Trebuchet MS"/>
                <a:cs typeface="Trebuchet MS"/>
              </a:rPr>
              <a:t> </a:t>
            </a:r>
            <a:r>
              <a:rPr sz="2400" b="1" spc="135" dirty="0">
                <a:solidFill>
                  <a:srgbClr val="B82E37"/>
                </a:solidFill>
                <a:latin typeface="Trebuchet MS"/>
                <a:cs typeface="Trebuchet MS"/>
              </a:rPr>
              <a:t>reduce</a:t>
            </a:r>
            <a:r>
              <a:rPr sz="2400" b="1" spc="-204" dirty="0">
                <a:solidFill>
                  <a:srgbClr val="B82E37"/>
                </a:solidFill>
                <a:latin typeface="Trebuchet MS"/>
                <a:cs typeface="Trebuchet MS"/>
              </a:rPr>
              <a:t> </a:t>
            </a:r>
            <a:r>
              <a:rPr sz="2400" b="1" spc="135" dirty="0">
                <a:solidFill>
                  <a:srgbClr val="B82E37"/>
                </a:solidFill>
                <a:latin typeface="Trebuchet MS"/>
                <a:cs typeface="Trebuchet MS"/>
              </a:rPr>
              <a:t>operational</a:t>
            </a:r>
            <a:r>
              <a:rPr sz="2400" b="1" spc="-204" dirty="0">
                <a:solidFill>
                  <a:srgbClr val="B82E37"/>
                </a:solidFill>
                <a:latin typeface="Trebuchet MS"/>
                <a:cs typeface="Trebuchet MS"/>
              </a:rPr>
              <a:t> </a:t>
            </a:r>
            <a:r>
              <a:rPr sz="2400" b="1" spc="120" dirty="0">
                <a:solidFill>
                  <a:srgbClr val="B82E37"/>
                </a:solidFill>
                <a:latin typeface="Trebuchet MS"/>
                <a:cs typeface="Trebuchet MS"/>
              </a:rPr>
              <a:t>losses.</a:t>
            </a:r>
            <a:endParaRPr sz="2400">
              <a:latin typeface="Trebuchet MS"/>
              <a:cs typeface="Trebuchet MS"/>
            </a:endParaRPr>
          </a:p>
          <a:p>
            <a:pPr>
              <a:lnSpc>
                <a:spcPct val="100000"/>
              </a:lnSpc>
              <a:spcBef>
                <a:spcPts val="1935"/>
              </a:spcBef>
            </a:pPr>
            <a:endParaRPr sz="2400">
              <a:latin typeface="Trebuchet MS"/>
              <a:cs typeface="Trebuchet MS"/>
            </a:endParaRPr>
          </a:p>
          <a:p>
            <a:pPr marL="12700" marR="5080">
              <a:lnSpc>
                <a:spcPct val="164100"/>
              </a:lnSpc>
            </a:pPr>
            <a:r>
              <a:rPr sz="2400" b="1" spc="120" dirty="0">
                <a:solidFill>
                  <a:srgbClr val="B82E37"/>
                </a:solidFill>
                <a:latin typeface="Trebuchet MS"/>
                <a:cs typeface="Trebuchet MS"/>
              </a:rPr>
              <a:t>These</a:t>
            </a:r>
            <a:r>
              <a:rPr sz="2400" b="1" spc="-200" dirty="0">
                <a:solidFill>
                  <a:srgbClr val="B82E37"/>
                </a:solidFill>
                <a:latin typeface="Trebuchet MS"/>
                <a:cs typeface="Trebuchet MS"/>
              </a:rPr>
              <a:t> </a:t>
            </a:r>
            <a:r>
              <a:rPr sz="2400" b="1" spc="165" dirty="0">
                <a:solidFill>
                  <a:srgbClr val="B82E37"/>
                </a:solidFill>
                <a:latin typeface="Trebuchet MS"/>
                <a:cs typeface="Trebuchet MS"/>
              </a:rPr>
              <a:t>recommendations,</a:t>
            </a:r>
            <a:r>
              <a:rPr sz="2400" b="1" spc="-200" dirty="0">
                <a:solidFill>
                  <a:srgbClr val="B82E37"/>
                </a:solidFill>
                <a:latin typeface="Trebuchet MS"/>
                <a:cs typeface="Trebuchet MS"/>
              </a:rPr>
              <a:t> </a:t>
            </a:r>
            <a:r>
              <a:rPr sz="2400" b="1" spc="-25" dirty="0">
                <a:solidFill>
                  <a:srgbClr val="B82E37"/>
                </a:solidFill>
                <a:latin typeface="Trebuchet MS"/>
                <a:cs typeface="Trebuchet MS"/>
              </a:rPr>
              <a:t>if</a:t>
            </a:r>
            <a:r>
              <a:rPr sz="2400" b="1" spc="-200" dirty="0">
                <a:solidFill>
                  <a:srgbClr val="B82E37"/>
                </a:solidFill>
                <a:latin typeface="Trebuchet MS"/>
                <a:cs typeface="Trebuchet MS"/>
              </a:rPr>
              <a:t> </a:t>
            </a:r>
            <a:r>
              <a:rPr sz="2400" b="1" spc="165" dirty="0">
                <a:solidFill>
                  <a:srgbClr val="B82E37"/>
                </a:solidFill>
                <a:latin typeface="Trebuchet MS"/>
                <a:cs typeface="Trebuchet MS"/>
              </a:rPr>
              <a:t>implemented</a:t>
            </a:r>
            <a:r>
              <a:rPr sz="2400" b="1" spc="-200" dirty="0">
                <a:solidFill>
                  <a:srgbClr val="B82E37"/>
                </a:solidFill>
                <a:latin typeface="Trebuchet MS"/>
                <a:cs typeface="Trebuchet MS"/>
              </a:rPr>
              <a:t> </a:t>
            </a:r>
            <a:r>
              <a:rPr sz="2400" b="1" spc="55" dirty="0">
                <a:solidFill>
                  <a:srgbClr val="B82E37"/>
                </a:solidFill>
                <a:latin typeface="Trebuchet MS"/>
                <a:cs typeface="Trebuchet MS"/>
              </a:rPr>
              <a:t>effectively,</a:t>
            </a:r>
            <a:r>
              <a:rPr sz="2400" b="1" spc="-200" dirty="0">
                <a:solidFill>
                  <a:srgbClr val="B82E37"/>
                </a:solidFill>
                <a:latin typeface="Trebuchet MS"/>
                <a:cs typeface="Trebuchet MS"/>
              </a:rPr>
              <a:t> </a:t>
            </a:r>
            <a:r>
              <a:rPr sz="2400" b="1" spc="250" dirty="0">
                <a:solidFill>
                  <a:srgbClr val="B82E37"/>
                </a:solidFill>
                <a:latin typeface="Trebuchet MS"/>
                <a:cs typeface="Trebuchet MS"/>
              </a:rPr>
              <a:t>can</a:t>
            </a:r>
            <a:r>
              <a:rPr sz="2400" b="1" spc="-200" dirty="0">
                <a:solidFill>
                  <a:srgbClr val="B82E37"/>
                </a:solidFill>
                <a:latin typeface="Trebuchet MS"/>
                <a:cs typeface="Trebuchet MS"/>
              </a:rPr>
              <a:t> </a:t>
            </a:r>
            <a:r>
              <a:rPr sz="2400" b="1" spc="120" dirty="0">
                <a:solidFill>
                  <a:srgbClr val="B82E37"/>
                </a:solidFill>
                <a:latin typeface="Trebuchet MS"/>
                <a:cs typeface="Trebuchet MS"/>
              </a:rPr>
              <a:t>help</a:t>
            </a:r>
            <a:r>
              <a:rPr sz="2400" b="1" spc="-200" dirty="0">
                <a:solidFill>
                  <a:srgbClr val="B82E37"/>
                </a:solidFill>
                <a:latin typeface="Trebuchet MS"/>
                <a:cs typeface="Trebuchet MS"/>
              </a:rPr>
              <a:t> </a:t>
            </a:r>
            <a:r>
              <a:rPr sz="2400" b="1" spc="130" dirty="0">
                <a:solidFill>
                  <a:srgbClr val="B82E37"/>
                </a:solidFill>
                <a:latin typeface="Trebuchet MS"/>
                <a:cs typeface="Trebuchet MS"/>
              </a:rPr>
              <a:t>Target</a:t>
            </a:r>
            <a:r>
              <a:rPr sz="2400" b="1" spc="-200" dirty="0">
                <a:solidFill>
                  <a:srgbClr val="B82E37"/>
                </a:solidFill>
                <a:latin typeface="Trebuchet MS"/>
                <a:cs typeface="Trebuchet MS"/>
              </a:rPr>
              <a:t> </a:t>
            </a:r>
            <a:r>
              <a:rPr sz="2400" b="1" spc="190" dirty="0">
                <a:solidFill>
                  <a:srgbClr val="B82E37"/>
                </a:solidFill>
                <a:latin typeface="Trebuchet MS"/>
                <a:cs typeface="Trebuchet MS"/>
              </a:rPr>
              <a:t>Sales</a:t>
            </a:r>
            <a:r>
              <a:rPr sz="2400" b="1" spc="-200" dirty="0">
                <a:solidFill>
                  <a:srgbClr val="B82E37"/>
                </a:solidFill>
                <a:latin typeface="Trebuchet MS"/>
                <a:cs typeface="Trebuchet MS"/>
              </a:rPr>
              <a:t> </a:t>
            </a:r>
            <a:r>
              <a:rPr sz="2400" b="1" spc="280" dirty="0">
                <a:solidFill>
                  <a:srgbClr val="B82E37"/>
                </a:solidFill>
                <a:latin typeface="Trebuchet MS"/>
                <a:cs typeface="Trebuchet MS"/>
              </a:rPr>
              <a:t>Company</a:t>
            </a:r>
            <a:r>
              <a:rPr sz="2400" b="1" spc="-200" dirty="0">
                <a:solidFill>
                  <a:srgbClr val="B82E37"/>
                </a:solidFill>
                <a:latin typeface="Trebuchet MS"/>
                <a:cs typeface="Trebuchet MS"/>
              </a:rPr>
              <a:t> </a:t>
            </a:r>
            <a:r>
              <a:rPr sz="2400" b="1" spc="105" dirty="0">
                <a:solidFill>
                  <a:srgbClr val="B82E37"/>
                </a:solidFill>
                <a:latin typeface="Trebuchet MS"/>
                <a:cs typeface="Trebuchet MS"/>
              </a:rPr>
              <a:t>drive</a:t>
            </a:r>
            <a:r>
              <a:rPr sz="2400" b="1" spc="-200" dirty="0">
                <a:solidFill>
                  <a:srgbClr val="B82E37"/>
                </a:solidFill>
                <a:latin typeface="Trebuchet MS"/>
                <a:cs typeface="Trebuchet MS"/>
              </a:rPr>
              <a:t> </a:t>
            </a:r>
            <a:r>
              <a:rPr sz="2400" b="1" spc="105" dirty="0">
                <a:solidFill>
                  <a:srgbClr val="B82E37"/>
                </a:solidFill>
                <a:latin typeface="Trebuchet MS"/>
                <a:cs typeface="Trebuchet MS"/>
              </a:rPr>
              <a:t>growth,</a:t>
            </a:r>
            <a:r>
              <a:rPr sz="2400" b="1" spc="-200" dirty="0">
                <a:solidFill>
                  <a:srgbClr val="B82E37"/>
                </a:solidFill>
                <a:latin typeface="Trebuchet MS"/>
                <a:cs typeface="Trebuchet MS"/>
              </a:rPr>
              <a:t> </a:t>
            </a:r>
            <a:r>
              <a:rPr sz="2400" b="1" spc="175" dirty="0">
                <a:solidFill>
                  <a:srgbClr val="B82E37"/>
                </a:solidFill>
                <a:latin typeface="Trebuchet MS"/>
                <a:cs typeface="Trebuchet MS"/>
              </a:rPr>
              <a:t>enhance </a:t>
            </a:r>
            <a:r>
              <a:rPr sz="2400" b="1" spc="135" dirty="0">
                <a:solidFill>
                  <a:srgbClr val="B82E37"/>
                </a:solidFill>
                <a:latin typeface="Trebuchet MS"/>
                <a:cs typeface="Trebuchet MS"/>
              </a:rPr>
              <a:t>operational</a:t>
            </a:r>
            <a:r>
              <a:rPr sz="2400" b="1" spc="-204" dirty="0">
                <a:solidFill>
                  <a:srgbClr val="B82E37"/>
                </a:solidFill>
                <a:latin typeface="Trebuchet MS"/>
                <a:cs typeface="Trebuchet MS"/>
              </a:rPr>
              <a:t> </a:t>
            </a:r>
            <a:r>
              <a:rPr sz="2400" b="1" spc="65" dirty="0">
                <a:solidFill>
                  <a:srgbClr val="B82E37"/>
                </a:solidFill>
                <a:latin typeface="Trebuchet MS"/>
                <a:cs typeface="Trebuchet MS"/>
              </a:rPr>
              <a:t>efficiency,</a:t>
            </a:r>
            <a:r>
              <a:rPr sz="2400" b="1" spc="-200" dirty="0">
                <a:solidFill>
                  <a:srgbClr val="B82E37"/>
                </a:solidFill>
                <a:latin typeface="Trebuchet MS"/>
                <a:cs typeface="Trebuchet MS"/>
              </a:rPr>
              <a:t> </a:t>
            </a:r>
            <a:r>
              <a:rPr sz="2400" b="1" spc="254" dirty="0">
                <a:solidFill>
                  <a:srgbClr val="B82E37"/>
                </a:solidFill>
                <a:latin typeface="Trebuchet MS"/>
                <a:cs typeface="Trebuchet MS"/>
              </a:rPr>
              <a:t>and</a:t>
            </a:r>
            <a:r>
              <a:rPr sz="2400" b="1" spc="-200" dirty="0">
                <a:solidFill>
                  <a:srgbClr val="B82E37"/>
                </a:solidFill>
                <a:latin typeface="Trebuchet MS"/>
                <a:cs typeface="Trebuchet MS"/>
              </a:rPr>
              <a:t> </a:t>
            </a:r>
            <a:r>
              <a:rPr sz="2400" b="1" spc="165" dirty="0">
                <a:solidFill>
                  <a:srgbClr val="B82E37"/>
                </a:solidFill>
                <a:latin typeface="Trebuchet MS"/>
                <a:cs typeface="Trebuchet MS"/>
              </a:rPr>
              <a:t>improve</a:t>
            </a:r>
            <a:r>
              <a:rPr sz="2400" b="1" spc="-200" dirty="0">
                <a:solidFill>
                  <a:srgbClr val="B82E37"/>
                </a:solidFill>
                <a:latin typeface="Trebuchet MS"/>
                <a:cs typeface="Trebuchet MS"/>
              </a:rPr>
              <a:t> </a:t>
            </a:r>
            <a:r>
              <a:rPr sz="2400" b="1" spc="175" dirty="0">
                <a:solidFill>
                  <a:srgbClr val="B82E37"/>
                </a:solidFill>
                <a:latin typeface="Trebuchet MS"/>
                <a:cs typeface="Trebuchet MS"/>
              </a:rPr>
              <a:t>customer</a:t>
            </a:r>
            <a:r>
              <a:rPr sz="2400" b="1" spc="-200" dirty="0">
                <a:solidFill>
                  <a:srgbClr val="B82E37"/>
                </a:solidFill>
                <a:latin typeface="Trebuchet MS"/>
                <a:cs typeface="Trebuchet MS"/>
              </a:rPr>
              <a:t> </a:t>
            </a:r>
            <a:r>
              <a:rPr sz="2400" b="1" spc="120" dirty="0">
                <a:solidFill>
                  <a:srgbClr val="B82E37"/>
                </a:solidFill>
                <a:latin typeface="Trebuchet MS"/>
                <a:cs typeface="Trebuchet MS"/>
              </a:rPr>
              <a:t>loyalty</a:t>
            </a:r>
            <a:endParaRPr sz="2400">
              <a:latin typeface="Trebuchet MS"/>
              <a:cs typeface="Trebuchet M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8219397" y="2282834"/>
            <a:ext cx="10069195" cy="8004175"/>
            <a:chOff x="8219397" y="2282834"/>
            <a:chExt cx="10069195" cy="8004175"/>
          </a:xfrm>
        </p:grpSpPr>
        <p:sp>
          <p:nvSpPr>
            <p:cNvPr id="3" name="object 3"/>
            <p:cNvSpPr/>
            <p:nvPr/>
          </p:nvSpPr>
          <p:spPr>
            <a:xfrm>
              <a:off x="8219389" y="2282837"/>
              <a:ext cx="10069195" cy="8004175"/>
            </a:xfrm>
            <a:custGeom>
              <a:avLst/>
              <a:gdLst/>
              <a:ahLst/>
              <a:cxnLst/>
              <a:rect l="l" t="t" r="r" b="b"/>
              <a:pathLst>
                <a:path w="10069194" h="8004175">
                  <a:moveTo>
                    <a:pt x="1255280" y="8004162"/>
                  </a:moveTo>
                  <a:lnTo>
                    <a:pt x="85699" y="6834581"/>
                  </a:lnTo>
                  <a:lnTo>
                    <a:pt x="115290" y="6986854"/>
                  </a:lnTo>
                  <a:lnTo>
                    <a:pt x="148107" y="7137692"/>
                  </a:lnTo>
                  <a:lnTo>
                    <a:pt x="184467" y="7287095"/>
                  </a:lnTo>
                  <a:lnTo>
                    <a:pt x="210845" y="7385888"/>
                  </a:lnTo>
                  <a:lnTo>
                    <a:pt x="239039" y="7484046"/>
                  </a:lnTo>
                  <a:lnTo>
                    <a:pt x="759167" y="8004162"/>
                  </a:lnTo>
                  <a:lnTo>
                    <a:pt x="1255280" y="8004162"/>
                  </a:lnTo>
                  <a:close/>
                </a:path>
                <a:path w="10069194" h="8004175">
                  <a:moveTo>
                    <a:pt x="2256548" y="8004162"/>
                  </a:moveTo>
                  <a:lnTo>
                    <a:pt x="0" y="5747626"/>
                  </a:lnTo>
                  <a:lnTo>
                    <a:pt x="1346" y="5902845"/>
                  </a:lnTo>
                  <a:lnTo>
                    <a:pt x="5842" y="6059043"/>
                  </a:lnTo>
                  <a:lnTo>
                    <a:pt x="10972" y="6162992"/>
                  </a:lnTo>
                  <a:lnTo>
                    <a:pt x="18046" y="6266294"/>
                  </a:lnTo>
                  <a:lnTo>
                    <a:pt x="1755914" y="8004162"/>
                  </a:lnTo>
                  <a:lnTo>
                    <a:pt x="2256548" y="8004162"/>
                  </a:lnTo>
                  <a:close/>
                </a:path>
                <a:path w="10069194" h="8004175">
                  <a:moveTo>
                    <a:pt x="3255416" y="8004162"/>
                  </a:moveTo>
                  <a:lnTo>
                    <a:pt x="85699" y="4836566"/>
                  </a:lnTo>
                  <a:lnTo>
                    <a:pt x="56426" y="5030876"/>
                  </a:lnTo>
                  <a:lnTo>
                    <a:pt x="37325" y="5177269"/>
                  </a:lnTo>
                  <a:lnTo>
                    <a:pt x="27063" y="5274056"/>
                  </a:lnTo>
                  <a:lnTo>
                    <a:pt x="2757182" y="8004162"/>
                  </a:lnTo>
                  <a:lnTo>
                    <a:pt x="3255416" y="8004162"/>
                  </a:lnTo>
                  <a:close/>
                </a:path>
                <a:path w="10069194" h="8004175">
                  <a:moveTo>
                    <a:pt x="4257002" y="8004162"/>
                  </a:moveTo>
                  <a:lnTo>
                    <a:pt x="284149" y="4033748"/>
                  </a:lnTo>
                  <a:lnTo>
                    <a:pt x="254546" y="4129240"/>
                  </a:lnTo>
                  <a:lnTo>
                    <a:pt x="226644" y="4225988"/>
                  </a:lnTo>
                  <a:lnTo>
                    <a:pt x="187947" y="4372584"/>
                  </a:lnTo>
                  <a:lnTo>
                    <a:pt x="175895" y="4421619"/>
                  </a:lnTo>
                  <a:lnTo>
                    <a:pt x="3758450" y="8004162"/>
                  </a:lnTo>
                  <a:lnTo>
                    <a:pt x="4257002" y="8004162"/>
                  </a:lnTo>
                  <a:close/>
                </a:path>
                <a:path w="10069194" h="8004175">
                  <a:moveTo>
                    <a:pt x="5258549" y="8004162"/>
                  </a:moveTo>
                  <a:lnTo>
                    <a:pt x="568286" y="3316617"/>
                  </a:lnTo>
                  <a:lnTo>
                    <a:pt x="501192" y="3465614"/>
                  </a:lnTo>
                  <a:lnTo>
                    <a:pt x="459219" y="3564293"/>
                  </a:lnTo>
                  <a:lnTo>
                    <a:pt x="419455" y="3663912"/>
                  </a:lnTo>
                  <a:lnTo>
                    <a:pt x="4759706" y="8004162"/>
                  </a:lnTo>
                  <a:lnTo>
                    <a:pt x="5258549" y="8004162"/>
                  </a:lnTo>
                  <a:close/>
                </a:path>
                <a:path w="10069194" h="8004175">
                  <a:moveTo>
                    <a:pt x="6257099" y="8004162"/>
                  </a:moveTo>
                  <a:lnTo>
                    <a:pt x="929106" y="2676169"/>
                  </a:lnTo>
                  <a:lnTo>
                    <a:pt x="872223" y="2765094"/>
                  </a:lnTo>
                  <a:lnTo>
                    <a:pt x="817549" y="2854007"/>
                  </a:lnTo>
                  <a:lnTo>
                    <a:pt x="765073" y="2942920"/>
                  </a:lnTo>
                  <a:lnTo>
                    <a:pt x="739673" y="2987383"/>
                  </a:lnTo>
                  <a:lnTo>
                    <a:pt x="5756465" y="8004162"/>
                  </a:lnTo>
                  <a:lnTo>
                    <a:pt x="6257099" y="8004162"/>
                  </a:lnTo>
                  <a:close/>
                </a:path>
                <a:path w="10069194" h="8004175">
                  <a:moveTo>
                    <a:pt x="7258355" y="8004162"/>
                  </a:moveTo>
                  <a:lnTo>
                    <a:pt x="1353058" y="2098865"/>
                  </a:lnTo>
                  <a:lnTo>
                    <a:pt x="1194015" y="2298217"/>
                  </a:lnTo>
                  <a:lnTo>
                    <a:pt x="1132065" y="2378506"/>
                  </a:lnTo>
                  <a:lnTo>
                    <a:pt x="6757733" y="8004162"/>
                  </a:lnTo>
                  <a:lnTo>
                    <a:pt x="7258355" y="8004162"/>
                  </a:lnTo>
                  <a:close/>
                </a:path>
                <a:path w="10069194" h="8004175">
                  <a:moveTo>
                    <a:pt x="8255114" y="8004162"/>
                  </a:moveTo>
                  <a:lnTo>
                    <a:pt x="1835658" y="1584706"/>
                  </a:lnTo>
                  <a:lnTo>
                    <a:pt x="1709369" y="1706486"/>
                  </a:lnTo>
                  <a:lnTo>
                    <a:pt x="1587588" y="1832762"/>
                  </a:lnTo>
                  <a:lnTo>
                    <a:pt x="7758989" y="8004162"/>
                  </a:lnTo>
                  <a:lnTo>
                    <a:pt x="8255114" y="8004162"/>
                  </a:lnTo>
                  <a:close/>
                </a:path>
                <a:path w="10069194" h="8004175">
                  <a:moveTo>
                    <a:pt x="9256382" y="8004162"/>
                  </a:moveTo>
                  <a:lnTo>
                    <a:pt x="2381389" y="1129182"/>
                  </a:lnTo>
                  <a:lnTo>
                    <a:pt x="2221750" y="1253731"/>
                  </a:lnTo>
                  <a:lnTo>
                    <a:pt x="2101761" y="1350175"/>
                  </a:lnTo>
                  <a:lnTo>
                    <a:pt x="8755748" y="8004162"/>
                  </a:lnTo>
                  <a:lnTo>
                    <a:pt x="9256382" y="8004162"/>
                  </a:lnTo>
                  <a:close/>
                </a:path>
                <a:path w="10069194" h="8004175">
                  <a:moveTo>
                    <a:pt x="10068598" y="6818376"/>
                  </a:moveTo>
                  <a:lnTo>
                    <a:pt x="3666794" y="416560"/>
                  </a:lnTo>
                  <a:lnTo>
                    <a:pt x="3567176" y="456438"/>
                  </a:lnTo>
                  <a:lnTo>
                    <a:pt x="3468509" y="499148"/>
                  </a:lnTo>
                  <a:lnTo>
                    <a:pt x="3369513" y="545325"/>
                  </a:lnTo>
                  <a:lnTo>
                    <a:pt x="3319513" y="569912"/>
                  </a:lnTo>
                  <a:lnTo>
                    <a:pt x="10068598" y="7319010"/>
                  </a:lnTo>
                  <a:lnTo>
                    <a:pt x="10068598" y="6818376"/>
                  </a:lnTo>
                  <a:close/>
                </a:path>
                <a:path w="10069194" h="8004175">
                  <a:moveTo>
                    <a:pt x="10068598" y="5813514"/>
                  </a:moveTo>
                  <a:lnTo>
                    <a:pt x="4424502" y="173012"/>
                  </a:lnTo>
                  <a:lnTo>
                    <a:pt x="4277601" y="210439"/>
                  </a:lnTo>
                  <a:lnTo>
                    <a:pt x="4180370" y="237490"/>
                  </a:lnTo>
                  <a:lnTo>
                    <a:pt x="4084193" y="266242"/>
                  </a:lnTo>
                  <a:lnTo>
                    <a:pt x="4036631" y="281254"/>
                  </a:lnTo>
                  <a:lnTo>
                    <a:pt x="10068598" y="6313233"/>
                  </a:lnTo>
                  <a:lnTo>
                    <a:pt x="10068598" y="5813514"/>
                  </a:lnTo>
                  <a:close/>
                </a:path>
                <a:path w="10069194" h="8004175">
                  <a:moveTo>
                    <a:pt x="10068598" y="4814735"/>
                  </a:moveTo>
                  <a:lnTo>
                    <a:pt x="5281447" y="24180"/>
                  </a:lnTo>
                  <a:lnTo>
                    <a:pt x="5083391" y="49022"/>
                  </a:lnTo>
                  <a:lnTo>
                    <a:pt x="4936287" y="70523"/>
                  </a:lnTo>
                  <a:lnTo>
                    <a:pt x="4839449" y="87325"/>
                  </a:lnTo>
                  <a:lnTo>
                    <a:pt x="10068598" y="5316474"/>
                  </a:lnTo>
                  <a:lnTo>
                    <a:pt x="10068598" y="4814735"/>
                  </a:lnTo>
                  <a:close/>
                </a:path>
                <a:path w="10069194" h="8004175">
                  <a:moveTo>
                    <a:pt x="10068598" y="3814584"/>
                  </a:moveTo>
                  <a:lnTo>
                    <a:pt x="6269177" y="15163"/>
                  </a:lnTo>
                  <a:lnTo>
                    <a:pt x="6166345" y="8115"/>
                  </a:lnTo>
                  <a:lnTo>
                    <a:pt x="6063513" y="3251"/>
                  </a:lnTo>
                  <a:lnTo>
                    <a:pt x="5960681" y="546"/>
                  </a:lnTo>
                  <a:lnTo>
                    <a:pt x="5857849" y="0"/>
                  </a:lnTo>
                  <a:lnTo>
                    <a:pt x="5755017" y="1625"/>
                  </a:lnTo>
                  <a:lnTo>
                    <a:pt x="10068598" y="4315218"/>
                  </a:lnTo>
                  <a:lnTo>
                    <a:pt x="10068598" y="3814584"/>
                  </a:lnTo>
                  <a:close/>
                </a:path>
                <a:path w="10069194" h="8004175">
                  <a:moveTo>
                    <a:pt x="10068598" y="2813316"/>
                  </a:moveTo>
                  <a:lnTo>
                    <a:pt x="7491438" y="236156"/>
                  </a:lnTo>
                  <a:lnTo>
                    <a:pt x="7391527" y="207975"/>
                  </a:lnTo>
                  <a:lnTo>
                    <a:pt x="7291603" y="181711"/>
                  </a:lnTo>
                  <a:lnTo>
                    <a:pt x="7191692" y="157378"/>
                  </a:lnTo>
                  <a:lnTo>
                    <a:pt x="7091769" y="134962"/>
                  </a:lnTo>
                  <a:lnTo>
                    <a:pt x="6991858" y="114465"/>
                  </a:lnTo>
                  <a:lnTo>
                    <a:pt x="6891934" y="95885"/>
                  </a:lnTo>
                  <a:lnTo>
                    <a:pt x="6841972" y="87325"/>
                  </a:lnTo>
                  <a:lnTo>
                    <a:pt x="10068598" y="3313950"/>
                  </a:lnTo>
                  <a:lnTo>
                    <a:pt x="10068598" y="2813316"/>
                  </a:lnTo>
                  <a:close/>
                </a:path>
                <a:path w="10069194" h="8004175">
                  <a:moveTo>
                    <a:pt x="10068598" y="1814753"/>
                  </a:moveTo>
                  <a:lnTo>
                    <a:pt x="9963036" y="1706486"/>
                  </a:lnTo>
                  <a:lnTo>
                    <a:pt x="9852977" y="1599247"/>
                  </a:lnTo>
                  <a:lnTo>
                    <a:pt x="9740697" y="1495361"/>
                  </a:lnTo>
                  <a:lnTo>
                    <a:pt x="9626270" y="1394853"/>
                  </a:lnTo>
                  <a:lnTo>
                    <a:pt x="9509773" y="1297749"/>
                  </a:lnTo>
                  <a:lnTo>
                    <a:pt x="9391294" y="1204048"/>
                  </a:lnTo>
                  <a:lnTo>
                    <a:pt x="9270924" y="1113802"/>
                  </a:lnTo>
                  <a:lnTo>
                    <a:pt x="9148750" y="1026998"/>
                  </a:lnTo>
                  <a:lnTo>
                    <a:pt x="9024849" y="943686"/>
                  </a:lnTo>
                  <a:lnTo>
                    <a:pt x="8899309" y="863879"/>
                  </a:lnTo>
                  <a:lnTo>
                    <a:pt x="8772207" y="787590"/>
                  </a:lnTo>
                  <a:lnTo>
                    <a:pt x="8643645" y="714844"/>
                  </a:lnTo>
                  <a:lnTo>
                    <a:pt x="8513699" y="645655"/>
                  </a:lnTo>
                  <a:lnTo>
                    <a:pt x="8382444" y="580072"/>
                  </a:lnTo>
                  <a:lnTo>
                    <a:pt x="8294256" y="538340"/>
                  </a:lnTo>
                  <a:lnTo>
                    <a:pt x="10068598" y="2312682"/>
                  </a:lnTo>
                  <a:lnTo>
                    <a:pt x="10068598" y="1814753"/>
                  </a:lnTo>
                  <a:close/>
                </a:path>
                <a:path w="10069194" h="8004175">
                  <a:moveTo>
                    <a:pt x="10068611" y="7815135"/>
                  </a:moveTo>
                  <a:lnTo>
                    <a:pt x="2990265" y="736790"/>
                  </a:lnTo>
                  <a:lnTo>
                    <a:pt x="2945803" y="762190"/>
                  </a:lnTo>
                  <a:lnTo>
                    <a:pt x="2901353" y="788149"/>
                  </a:lnTo>
                  <a:lnTo>
                    <a:pt x="2856890" y="814654"/>
                  </a:lnTo>
                  <a:lnTo>
                    <a:pt x="2812440" y="841717"/>
                  </a:lnTo>
                  <a:lnTo>
                    <a:pt x="2767977" y="869340"/>
                  </a:lnTo>
                  <a:lnTo>
                    <a:pt x="2723515" y="897496"/>
                  </a:lnTo>
                  <a:lnTo>
                    <a:pt x="2679065" y="926223"/>
                  </a:lnTo>
                  <a:lnTo>
                    <a:pt x="9757016" y="8004162"/>
                  </a:lnTo>
                  <a:lnTo>
                    <a:pt x="10068611" y="8004162"/>
                  </a:lnTo>
                  <a:lnTo>
                    <a:pt x="10068611" y="7815135"/>
                  </a:lnTo>
                  <a:close/>
                </a:path>
              </a:pathLst>
            </a:custGeom>
            <a:solidFill>
              <a:srgbClr val="004AAC">
                <a:alpha val="11999"/>
              </a:srgbClr>
            </a:solidFill>
          </p:spPr>
          <p:txBody>
            <a:bodyPr wrap="square" lIns="0" tIns="0" rIns="0" bIns="0" rtlCol="0"/>
            <a:lstStyle/>
            <a:p>
              <a:endParaRPr/>
            </a:p>
          </p:txBody>
        </p:sp>
        <p:pic>
          <p:nvPicPr>
            <p:cNvPr id="4" name="object 4"/>
            <p:cNvPicPr/>
            <p:nvPr/>
          </p:nvPicPr>
          <p:blipFill>
            <a:blip r:embed="rId2" cstate="print"/>
            <a:stretch>
              <a:fillRect/>
            </a:stretch>
          </p:blipFill>
          <p:spPr>
            <a:xfrm>
              <a:off x="10242886" y="2813698"/>
              <a:ext cx="6429375" cy="7473301"/>
            </a:xfrm>
            <a:prstGeom prst="rect">
              <a:avLst/>
            </a:prstGeom>
          </p:spPr>
        </p:pic>
      </p:grpSp>
      <p:sp>
        <p:nvSpPr>
          <p:cNvPr id="5" name="object 5"/>
          <p:cNvSpPr txBox="1">
            <a:spLocks noGrp="1"/>
          </p:cNvSpPr>
          <p:nvPr>
            <p:ph type="title"/>
          </p:nvPr>
        </p:nvSpPr>
        <p:spPr>
          <a:xfrm>
            <a:off x="664640" y="2341258"/>
            <a:ext cx="8533765" cy="1836420"/>
          </a:xfrm>
          <a:prstGeom prst="rect">
            <a:avLst/>
          </a:prstGeom>
        </p:spPr>
        <p:txBody>
          <a:bodyPr vert="horz" wrap="square" lIns="0" tIns="16510" rIns="0" bIns="0" rtlCol="0">
            <a:spAutoFit/>
          </a:bodyPr>
          <a:lstStyle/>
          <a:p>
            <a:pPr marL="12700">
              <a:lnSpc>
                <a:spcPct val="100000"/>
              </a:lnSpc>
              <a:spcBef>
                <a:spcPts val="130"/>
              </a:spcBef>
            </a:pPr>
            <a:r>
              <a:rPr sz="11850" spc="-1550" dirty="0">
                <a:solidFill>
                  <a:srgbClr val="004AAC"/>
                </a:solidFill>
              </a:rPr>
              <a:t>GET</a:t>
            </a:r>
            <a:r>
              <a:rPr sz="11850" spc="-525" dirty="0">
                <a:solidFill>
                  <a:srgbClr val="004AAC"/>
                </a:solidFill>
              </a:rPr>
              <a:t> </a:t>
            </a:r>
            <a:r>
              <a:rPr sz="11850" spc="-505" dirty="0">
                <a:solidFill>
                  <a:srgbClr val="004AAC"/>
                </a:solidFill>
              </a:rPr>
              <a:t>IN</a:t>
            </a:r>
            <a:r>
              <a:rPr sz="11850" spc="-520" dirty="0">
                <a:solidFill>
                  <a:srgbClr val="004AAC"/>
                </a:solidFill>
              </a:rPr>
              <a:t> </a:t>
            </a:r>
            <a:r>
              <a:rPr sz="11850" spc="-1210" dirty="0">
                <a:solidFill>
                  <a:srgbClr val="004AAC"/>
                </a:solidFill>
              </a:rPr>
              <a:t>TOUCH</a:t>
            </a:r>
            <a:endParaRPr sz="11850"/>
          </a:p>
        </p:txBody>
      </p:sp>
      <p:sp>
        <p:nvSpPr>
          <p:cNvPr id="6" name="object 6"/>
          <p:cNvSpPr/>
          <p:nvPr/>
        </p:nvSpPr>
        <p:spPr>
          <a:xfrm>
            <a:off x="2426487" y="3587026"/>
            <a:ext cx="4497705" cy="1480820"/>
          </a:xfrm>
          <a:custGeom>
            <a:avLst/>
            <a:gdLst/>
            <a:ahLst/>
            <a:cxnLst/>
            <a:rect l="l" t="t" r="r" b="b"/>
            <a:pathLst>
              <a:path w="4497705" h="1480820">
                <a:moveTo>
                  <a:pt x="4497203" y="1211925"/>
                </a:moveTo>
                <a:lnTo>
                  <a:pt x="73667" y="1480812"/>
                </a:lnTo>
                <a:lnTo>
                  <a:pt x="0" y="268886"/>
                </a:lnTo>
                <a:lnTo>
                  <a:pt x="4423536" y="0"/>
                </a:lnTo>
                <a:lnTo>
                  <a:pt x="4497203" y="1211925"/>
                </a:lnTo>
                <a:close/>
              </a:path>
            </a:pathLst>
          </a:custGeom>
          <a:solidFill>
            <a:srgbClr val="FF8211"/>
          </a:solidFill>
        </p:spPr>
        <p:txBody>
          <a:bodyPr wrap="square" lIns="0" tIns="0" rIns="0" bIns="0" rtlCol="0"/>
          <a:lstStyle/>
          <a:p>
            <a:endParaRPr/>
          </a:p>
        </p:txBody>
      </p:sp>
      <p:sp>
        <p:nvSpPr>
          <p:cNvPr id="7" name="object 7"/>
          <p:cNvSpPr txBox="1"/>
          <p:nvPr/>
        </p:nvSpPr>
        <p:spPr>
          <a:xfrm rot="21420000">
            <a:off x="2721428" y="4000103"/>
            <a:ext cx="3912392" cy="749300"/>
          </a:xfrm>
          <a:prstGeom prst="rect">
            <a:avLst/>
          </a:prstGeom>
        </p:spPr>
        <p:txBody>
          <a:bodyPr vert="horz" wrap="square" lIns="0" tIns="0" rIns="0" bIns="0" rtlCol="0">
            <a:spAutoFit/>
          </a:bodyPr>
          <a:lstStyle/>
          <a:p>
            <a:pPr>
              <a:lnSpc>
                <a:spcPts val="5900"/>
              </a:lnSpc>
            </a:pPr>
            <a:r>
              <a:rPr sz="5900" b="1" spc="-490" dirty="0">
                <a:solidFill>
                  <a:srgbClr val="FFFFFF"/>
                </a:solidFill>
                <a:latin typeface="Verdana"/>
                <a:cs typeface="Verdana"/>
              </a:rPr>
              <a:t>WITH</a:t>
            </a:r>
            <a:r>
              <a:rPr sz="5900" b="1" spc="-405" dirty="0">
                <a:solidFill>
                  <a:srgbClr val="FFFFFF"/>
                </a:solidFill>
                <a:latin typeface="Verdana"/>
                <a:cs typeface="Verdana"/>
              </a:rPr>
              <a:t> </a:t>
            </a:r>
            <a:r>
              <a:rPr sz="8850" b="1" spc="-487" baseline="1412" dirty="0">
                <a:solidFill>
                  <a:srgbClr val="FFFFFF"/>
                </a:solidFill>
                <a:latin typeface="Verdana"/>
                <a:cs typeface="Verdana"/>
              </a:rPr>
              <a:t>M</a:t>
            </a:r>
            <a:r>
              <a:rPr sz="8850" b="1" spc="-487" baseline="1883" dirty="0">
                <a:solidFill>
                  <a:srgbClr val="FFFFFF"/>
                </a:solidFill>
                <a:latin typeface="Verdana"/>
                <a:cs typeface="Verdana"/>
              </a:rPr>
              <a:t>E</a:t>
            </a:r>
            <a:r>
              <a:rPr sz="8850" b="1" spc="-487" baseline="2354" dirty="0">
                <a:solidFill>
                  <a:srgbClr val="FFFFFF"/>
                </a:solidFill>
                <a:latin typeface="Verdana"/>
                <a:cs typeface="Verdana"/>
              </a:rPr>
              <a:t>!</a:t>
            </a:r>
            <a:endParaRPr sz="8850" baseline="2354">
              <a:latin typeface="Verdana"/>
              <a:cs typeface="Verdana"/>
            </a:endParaRPr>
          </a:p>
        </p:txBody>
      </p:sp>
      <p:sp>
        <p:nvSpPr>
          <p:cNvPr id="8" name="object 8"/>
          <p:cNvSpPr txBox="1"/>
          <p:nvPr/>
        </p:nvSpPr>
        <p:spPr>
          <a:xfrm>
            <a:off x="1240010" y="5751665"/>
            <a:ext cx="1470660" cy="406400"/>
          </a:xfrm>
          <a:prstGeom prst="rect">
            <a:avLst/>
          </a:prstGeom>
        </p:spPr>
        <p:txBody>
          <a:bodyPr vert="horz" wrap="square" lIns="0" tIns="12700" rIns="0" bIns="0" rtlCol="0">
            <a:spAutoFit/>
          </a:bodyPr>
          <a:lstStyle/>
          <a:p>
            <a:pPr marL="12700">
              <a:lnSpc>
                <a:spcPct val="100000"/>
              </a:lnSpc>
              <a:spcBef>
                <a:spcPts val="100"/>
              </a:spcBef>
            </a:pPr>
            <a:r>
              <a:rPr sz="2500" b="1" u="heavy" spc="-80" dirty="0">
                <a:solidFill>
                  <a:srgbClr val="004AAC"/>
                </a:solidFill>
                <a:uFill>
                  <a:solidFill>
                    <a:srgbClr val="004AAC"/>
                  </a:solidFill>
                </a:uFill>
                <a:latin typeface="Verdana"/>
                <a:cs typeface="Verdana"/>
                <a:hlinkClick r:id="rId3"/>
              </a:rPr>
              <a:t>Protfolio</a:t>
            </a:r>
            <a:endParaRPr sz="2500">
              <a:latin typeface="Verdana"/>
              <a:cs typeface="Verdana"/>
            </a:endParaRPr>
          </a:p>
        </p:txBody>
      </p:sp>
      <p:sp>
        <p:nvSpPr>
          <p:cNvPr id="9" name="object 9"/>
          <p:cNvSpPr txBox="1"/>
          <p:nvPr/>
        </p:nvSpPr>
        <p:spPr>
          <a:xfrm>
            <a:off x="3394352" y="5751665"/>
            <a:ext cx="1160780" cy="406400"/>
          </a:xfrm>
          <a:prstGeom prst="rect">
            <a:avLst/>
          </a:prstGeom>
        </p:spPr>
        <p:txBody>
          <a:bodyPr vert="horz" wrap="square" lIns="0" tIns="12700" rIns="0" bIns="0" rtlCol="0">
            <a:spAutoFit/>
          </a:bodyPr>
          <a:lstStyle/>
          <a:p>
            <a:pPr marL="12700">
              <a:lnSpc>
                <a:spcPct val="100000"/>
              </a:lnSpc>
              <a:spcBef>
                <a:spcPts val="100"/>
              </a:spcBef>
            </a:pPr>
            <a:r>
              <a:rPr sz="2500" b="1" u="heavy" spc="-60" dirty="0">
                <a:solidFill>
                  <a:srgbClr val="004AAC"/>
                </a:solidFill>
                <a:uFill>
                  <a:solidFill>
                    <a:srgbClr val="004AAC"/>
                  </a:solidFill>
                </a:uFill>
                <a:latin typeface="Verdana"/>
                <a:cs typeface="Verdana"/>
                <a:hlinkClick r:id="rId4"/>
              </a:rPr>
              <a:t>Github</a:t>
            </a:r>
            <a:endParaRPr sz="2500">
              <a:latin typeface="Verdana"/>
              <a:cs typeface="Verdana"/>
            </a:endParaRPr>
          </a:p>
        </p:txBody>
      </p:sp>
      <p:sp>
        <p:nvSpPr>
          <p:cNvPr id="10" name="object 10"/>
          <p:cNvSpPr txBox="1"/>
          <p:nvPr/>
        </p:nvSpPr>
        <p:spPr>
          <a:xfrm>
            <a:off x="5329095" y="5742140"/>
            <a:ext cx="1485265" cy="406400"/>
          </a:xfrm>
          <a:prstGeom prst="rect">
            <a:avLst/>
          </a:prstGeom>
        </p:spPr>
        <p:txBody>
          <a:bodyPr vert="horz" wrap="square" lIns="0" tIns="12700" rIns="0" bIns="0" rtlCol="0">
            <a:spAutoFit/>
          </a:bodyPr>
          <a:lstStyle/>
          <a:p>
            <a:pPr marL="12700">
              <a:lnSpc>
                <a:spcPct val="100000"/>
              </a:lnSpc>
              <a:spcBef>
                <a:spcPts val="100"/>
              </a:spcBef>
            </a:pPr>
            <a:r>
              <a:rPr sz="2500" b="1" u="heavy" spc="-120" dirty="0">
                <a:solidFill>
                  <a:srgbClr val="004AAC"/>
                </a:solidFill>
                <a:uFill>
                  <a:solidFill>
                    <a:srgbClr val="004AAC"/>
                  </a:solidFill>
                </a:uFill>
                <a:latin typeface="Verdana"/>
                <a:cs typeface="Verdana"/>
                <a:hlinkClick r:id="rId5"/>
              </a:rPr>
              <a:t>LinkedIn</a:t>
            </a:r>
            <a:endParaRPr sz="2500">
              <a:latin typeface="Verdana"/>
              <a:cs typeface="Verdan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36807" y="2949581"/>
            <a:ext cx="12345670" cy="3568700"/>
          </a:xfrm>
          <a:prstGeom prst="rect">
            <a:avLst/>
          </a:prstGeom>
        </p:spPr>
        <p:txBody>
          <a:bodyPr vert="horz" wrap="square" lIns="0" tIns="12065" rIns="0" bIns="0" rtlCol="0">
            <a:spAutoFit/>
          </a:bodyPr>
          <a:lstStyle/>
          <a:p>
            <a:pPr marL="3495040" marR="5080" indent="-3482975">
              <a:lnSpc>
                <a:spcPct val="116300"/>
              </a:lnSpc>
              <a:spcBef>
                <a:spcPts val="95"/>
              </a:spcBef>
            </a:pPr>
            <a:r>
              <a:rPr spc="815" dirty="0"/>
              <a:t>Sales</a:t>
            </a:r>
            <a:r>
              <a:rPr spc="-875" dirty="0"/>
              <a:t> </a:t>
            </a:r>
            <a:r>
              <a:rPr spc="610" dirty="0"/>
              <a:t>Performance </a:t>
            </a:r>
            <a:r>
              <a:rPr spc="819" dirty="0"/>
              <a:t>Analysis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12049" y="1295900"/>
            <a:ext cx="7630159" cy="1142365"/>
          </a:xfrm>
          <a:prstGeom prst="rect">
            <a:avLst/>
          </a:prstGeom>
        </p:spPr>
        <p:txBody>
          <a:bodyPr vert="horz" wrap="square" lIns="0" tIns="11430" rIns="0" bIns="0" rtlCol="0">
            <a:spAutoFit/>
          </a:bodyPr>
          <a:lstStyle/>
          <a:p>
            <a:pPr marL="12700" marR="5080">
              <a:lnSpc>
                <a:spcPct val="155900"/>
              </a:lnSpc>
              <a:spcBef>
                <a:spcPts val="90"/>
              </a:spcBef>
            </a:pPr>
            <a:r>
              <a:rPr sz="2350" b="1" spc="105" dirty="0">
                <a:solidFill>
                  <a:srgbClr val="3328B9"/>
                </a:solidFill>
                <a:latin typeface="Trebuchet MS"/>
                <a:cs typeface="Trebuchet MS"/>
              </a:rPr>
              <a:t>Write</a:t>
            </a:r>
            <a:r>
              <a:rPr sz="2350" b="1" spc="-190" dirty="0">
                <a:solidFill>
                  <a:srgbClr val="3328B9"/>
                </a:solidFill>
                <a:latin typeface="Trebuchet MS"/>
                <a:cs typeface="Trebuchet MS"/>
              </a:rPr>
              <a:t> </a:t>
            </a:r>
            <a:r>
              <a:rPr sz="2350" b="1" spc="360" dirty="0">
                <a:solidFill>
                  <a:srgbClr val="3328B9"/>
                </a:solidFill>
                <a:latin typeface="Trebuchet MS"/>
                <a:cs typeface="Trebuchet MS"/>
              </a:rPr>
              <a:t>a</a:t>
            </a:r>
            <a:r>
              <a:rPr sz="2350" b="1" spc="-185" dirty="0">
                <a:solidFill>
                  <a:srgbClr val="3328B9"/>
                </a:solidFill>
                <a:latin typeface="Trebuchet MS"/>
                <a:cs typeface="Trebuchet MS"/>
              </a:rPr>
              <a:t> </a:t>
            </a:r>
            <a:r>
              <a:rPr sz="2350" b="1" spc="155" dirty="0">
                <a:solidFill>
                  <a:srgbClr val="3328B9"/>
                </a:solidFill>
                <a:latin typeface="Trebuchet MS"/>
                <a:cs typeface="Trebuchet MS"/>
              </a:rPr>
              <a:t>query</a:t>
            </a:r>
            <a:r>
              <a:rPr sz="2350" b="1" spc="-185" dirty="0">
                <a:solidFill>
                  <a:srgbClr val="3328B9"/>
                </a:solidFill>
                <a:latin typeface="Trebuchet MS"/>
                <a:cs typeface="Trebuchet MS"/>
              </a:rPr>
              <a:t> </a:t>
            </a:r>
            <a:r>
              <a:rPr sz="2350" b="1" spc="100" dirty="0">
                <a:solidFill>
                  <a:srgbClr val="3328B9"/>
                </a:solidFill>
                <a:latin typeface="Trebuchet MS"/>
                <a:cs typeface="Trebuchet MS"/>
              </a:rPr>
              <a:t>to</a:t>
            </a:r>
            <a:r>
              <a:rPr sz="2350" b="1" spc="-185" dirty="0">
                <a:solidFill>
                  <a:srgbClr val="3328B9"/>
                </a:solidFill>
                <a:latin typeface="Trebuchet MS"/>
                <a:cs typeface="Trebuchet MS"/>
              </a:rPr>
              <a:t> </a:t>
            </a:r>
            <a:r>
              <a:rPr sz="2350" b="1" spc="165" dirty="0">
                <a:solidFill>
                  <a:srgbClr val="3328B9"/>
                </a:solidFill>
                <a:latin typeface="Trebuchet MS"/>
                <a:cs typeface="Trebuchet MS"/>
              </a:rPr>
              <a:t>calculate</a:t>
            </a:r>
            <a:r>
              <a:rPr sz="2350" b="1" spc="-185" dirty="0">
                <a:solidFill>
                  <a:srgbClr val="3328B9"/>
                </a:solidFill>
                <a:latin typeface="Trebuchet MS"/>
                <a:cs typeface="Trebuchet MS"/>
              </a:rPr>
              <a:t> </a:t>
            </a:r>
            <a:r>
              <a:rPr sz="2350" b="1" spc="114" dirty="0">
                <a:solidFill>
                  <a:srgbClr val="3328B9"/>
                </a:solidFill>
                <a:latin typeface="Trebuchet MS"/>
                <a:cs typeface="Trebuchet MS"/>
              </a:rPr>
              <a:t>total</a:t>
            </a:r>
            <a:r>
              <a:rPr sz="2350" b="1" spc="-190" dirty="0">
                <a:solidFill>
                  <a:srgbClr val="3328B9"/>
                </a:solidFill>
                <a:latin typeface="Trebuchet MS"/>
                <a:cs typeface="Trebuchet MS"/>
              </a:rPr>
              <a:t> </a:t>
            </a:r>
            <a:r>
              <a:rPr sz="2350" b="1" spc="204" dirty="0">
                <a:solidFill>
                  <a:srgbClr val="3328B9"/>
                </a:solidFill>
                <a:latin typeface="Trebuchet MS"/>
                <a:cs typeface="Trebuchet MS"/>
              </a:rPr>
              <a:t>sales</a:t>
            </a:r>
            <a:r>
              <a:rPr sz="2350" b="1" spc="-185" dirty="0">
                <a:solidFill>
                  <a:srgbClr val="3328B9"/>
                </a:solidFill>
                <a:latin typeface="Trebuchet MS"/>
                <a:cs typeface="Trebuchet MS"/>
              </a:rPr>
              <a:t> </a:t>
            </a:r>
            <a:r>
              <a:rPr sz="2350" b="1" spc="135" dirty="0">
                <a:solidFill>
                  <a:srgbClr val="3328B9"/>
                </a:solidFill>
                <a:latin typeface="Trebuchet MS"/>
                <a:cs typeface="Trebuchet MS"/>
              </a:rPr>
              <a:t>revenue</a:t>
            </a:r>
            <a:r>
              <a:rPr sz="2350" b="1" spc="-185" dirty="0">
                <a:solidFill>
                  <a:srgbClr val="3328B9"/>
                </a:solidFill>
                <a:latin typeface="Trebuchet MS"/>
                <a:cs typeface="Trebuchet MS"/>
              </a:rPr>
              <a:t> </a:t>
            </a:r>
            <a:r>
              <a:rPr sz="2350" b="1" spc="85" dirty="0">
                <a:solidFill>
                  <a:srgbClr val="3328B9"/>
                </a:solidFill>
                <a:latin typeface="Trebuchet MS"/>
                <a:cs typeface="Trebuchet MS"/>
              </a:rPr>
              <a:t>per </a:t>
            </a:r>
            <a:r>
              <a:rPr sz="2350" b="1" spc="150" dirty="0">
                <a:solidFill>
                  <a:srgbClr val="3328B9"/>
                </a:solidFill>
                <a:latin typeface="Trebuchet MS"/>
                <a:cs typeface="Trebuchet MS"/>
              </a:rPr>
              <a:t>category,</a:t>
            </a:r>
            <a:r>
              <a:rPr sz="2350" b="1" spc="-175" dirty="0">
                <a:solidFill>
                  <a:srgbClr val="3328B9"/>
                </a:solidFill>
                <a:latin typeface="Trebuchet MS"/>
                <a:cs typeface="Trebuchet MS"/>
              </a:rPr>
              <a:t> </a:t>
            </a:r>
            <a:r>
              <a:rPr sz="2350" b="1" spc="310" dirty="0">
                <a:solidFill>
                  <a:srgbClr val="3328B9"/>
                </a:solidFill>
                <a:latin typeface="Trebuchet MS"/>
                <a:cs typeface="Trebuchet MS"/>
              </a:rPr>
              <a:t>sub-</a:t>
            </a:r>
            <a:r>
              <a:rPr sz="2350" b="1" spc="150" dirty="0">
                <a:solidFill>
                  <a:srgbClr val="3328B9"/>
                </a:solidFill>
                <a:latin typeface="Trebuchet MS"/>
                <a:cs typeface="Trebuchet MS"/>
              </a:rPr>
              <a:t>category,</a:t>
            </a:r>
            <a:r>
              <a:rPr sz="2350" b="1" spc="-175" dirty="0">
                <a:solidFill>
                  <a:srgbClr val="3328B9"/>
                </a:solidFill>
                <a:latin typeface="Trebuchet MS"/>
                <a:cs typeface="Trebuchet MS"/>
              </a:rPr>
              <a:t> </a:t>
            </a:r>
            <a:r>
              <a:rPr sz="2350" b="1" spc="265" dirty="0">
                <a:solidFill>
                  <a:srgbClr val="3328B9"/>
                </a:solidFill>
                <a:latin typeface="Trebuchet MS"/>
                <a:cs typeface="Trebuchet MS"/>
              </a:rPr>
              <a:t>and</a:t>
            </a:r>
            <a:r>
              <a:rPr sz="2350" b="1" spc="-175" dirty="0">
                <a:solidFill>
                  <a:srgbClr val="3328B9"/>
                </a:solidFill>
                <a:latin typeface="Trebuchet MS"/>
                <a:cs typeface="Trebuchet MS"/>
              </a:rPr>
              <a:t> </a:t>
            </a:r>
            <a:r>
              <a:rPr sz="2350" b="1" spc="90" dirty="0">
                <a:solidFill>
                  <a:srgbClr val="3328B9"/>
                </a:solidFill>
                <a:latin typeface="Trebuchet MS"/>
                <a:cs typeface="Trebuchet MS"/>
              </a:rPr>
              <a:t>region.</a:t>
            </a:r>
            <a:endParaRPr sz="2350">
              <a:latin typeface="Trebuchet MS"/>
              <a:cs typeface="Trebuchet MS"/>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203200">
              <a:lnSpc>
                <a:spcPct val="100000"/>
              </a:lnSpc>
              <a:spcBef>
                <a:spcPts val="100"/>
              </a:spcBef>
            </a:pPr>
            <a:r>
              <a:rPr spc="-2165" dirty="0"/>
              <a:t>1</a:t>
            </a:r>
          </a:p>
        </p:txBody>
      </p:sp>
      <p:sp>
        <p:nvSpPr>
          <p:cNvPr id="4" name="object 4"/>
          <p:cNvSpPr/>
          <p:nvPr/>
        </p:nvSpPr>
        <p:spPr>
          <a:xfrm>
            <a:off x="0" y="1127340"/>
            <a:ext cx="9952355" cy="1722120"/>
          </a:xfrm>
          <a:custGeom>
            <a:avLst/>
            <a:gdLst/>
            <a:ahLst/>
            <a:cxnLst/>
            <a:rect l="l" t="t" r="r" b="b"/>
            <a:pathLst>
              <a:path w="9952355" h="1722120">
                <a:moveTo>
                  <a:pt x="9466536" y="1721817"/>
                </a:moveTo>
                <a:lnTo>
                  <a:pt x="0" y="1721818"/>
                </a:lnTo>
                <a:lnTo>
                  <a:pt x="0" y="0"/>
                </a:lnTo>
                <a:lnTo>
                  <a:pt x="9466536" y="0"/>
                </a:lnTo>
                <a:lnTo>
                  <a:pt x="9514549" y="2377"/>
                </a:lnTo>
                <a:lnTo>
                  <a:pt x="9561749" y="9420"/>
                </a:lnTo>
                <a:lnTo>
                  <a:pt x="9607817" y="20997"/>
                </a:lnTo>
                <a:lnTo>
                  <a:pt x="9652434" y="36977"/>
                </a:lnTo>
                <a:lnTo>
                  <a:pt x="9695283" y="57227"/>
                </a:lnTo>
                <a:lnTo>
                  <a:pt x="9736045" y="81615"/>
                </a:lnTo>
                <a:lnTo>
                  <a:pt x="9774400" y="110010"/>
                </a:lnTo>
                <a:lnTo>
                  <a:pt x="9810031" y="142280"/>
                </a:lnTo>
                <a:lnTo>
                  <a:pt x="9842301" y="177911"/>
                </a:lnTo>
                <a:lnTo>
                  <a:pt x="9870695" y="216266"/>
                </a:lnTo>
                <a:lnTo>
                  <a:pt x="9895084" y="257028"/>
                </a:lnTo>
                <a:lnTo>
                  <a:pt x="9915334" y="299876"/>
                </a:lnTo>
                <a:lnTo>
                  <a:pt x="9931314" y="344494"/>
                </a:lnTo>
                <a:lnTo>
                  <a:pt x="9942891" y="390562"/>
                </a:lnTo>
                <a:lnTo>
                  <a:pt x="9949934" y="437762"/>
                </a:lnTo>
                <a:lnTo>
                  <a:pt x="9952311" y="485775"/>
                </a:lnTo>
                <a:lnTo>
                  <a:pt x="9952311" y="1236043"/>
                </a:lnTo>
                <a:lnTo>
                  <a:pt x="9949934" y="1284056"/>
                </a:lnTo>
                <a:lnTo>
                  <a:pt x="9942891" y="1331255"/>
                </a:lnTo>
                <a:lnTo>
                  <a:pt x="9931314" y="1377323"/>
                </a:lnTo>
                <a:lnTo>
                  <a:pt x="9915334" y="1421941"/>
                </a:lnTo>
                <a:lnTo>
                  <a:pt x="9895084" y="1464789"/>
                </a:lnTo>
                <a:lnTo>
                  <a:pt x="9870695" y="1505551"/>
                </a:lnTo>
                <a:lnTo>
                  <a:pt x="9842301" y="1543906"/>
                </a:lnTo>
                <a:lnTo>
                  <a:pt x="9810031" y="1579537"/>
                </a:lnTo>
                <a:lnTo>
                  <a:pt x="9774400" y="1611807"/>
                </a:lnTo>
                <a:lnTo>
                  <a:pt x="9736045" y="1640202"/>
                </a:lnTo>
                <a:lnTo>
                  <a:pt x="9695283" y="1664590"/>
                </a:lnTo>
                <a:lnTo>
                  <a:pt x="9652434" y="1684840"/>
                </a:lnTo>
                <a:lnTo>
                  <a:pt x="9607817" y="1700820"/>
                </a:lnTo>
                <a:lnTo>
                  <a:pt x="9561749" y="1712397"/>
                </a:lnTo>
                <a:lnTo>
                  <a:pt x="9514549" y="1719440"/>
                </a:lnTo>
                <a:lnTo>
                  <a:pt x="9466536" y="1721817"/>
                </a:lnTo>
                <a:close/>
              </a:path>
            </a:pathLst>
          </a:custGeom>
          <a:solidFill>
            <a:srgbClr val="9ECCFF">
              <a:alpha val="26998"/>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2393148" y="3405775"/>
            <a:ext cx="13249274" cy="602588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12049" y="1295900"/>
            <a:ext cx="7308215" cy="1142365"/>
          </a:xfrm>
          <a:prstGeom prst="rect">
            <a:avLst/>
          </a:prstGeom>
        </p:spPr>
        <p:txBody>
          <a:bodyPr vert="horz" wrap="square" lIns="0" tIns="11430" rIns="0" bIns="0" rtlCol="0">
            <a:spAutoFit/>
          </a:bodyPr>
          <a:lstStyle/>
          <a:p>
            <a:pPr marL="12700" marR="5080">
              <a:lnSpc>
                <a:spcPct val="155900"/>
              </a:lnSpc>
              <a:spcBef>
                <a:spcPts val="90"/>
              </a:spcBef>
            </a:pPr>
            <a:r>
              <a:rPr sz="2350" b="1" spc="105" dirty="0">
                <a:solidFill>
                  <a:srgbClr val="3328B9"/>
                </a:solidFill>
                <a:latin typeface="Trebuchet MS"/>
                <a:cs typeface="Trebuchet MS"/>
              </a:rPr>
              <a:t>Identify</a:t>
            </a:r>
            <a:r>
              <a:rPr sz="2350" b="1" spc="-195" dirty="0">
                <a:solidFill>
                  <a:srgbClr val="3328B9"/>
                </a:solidFill>
                <a:latin typeface="Trebuchet MS"/>
                <a:cs typeface="Trebuchet MS"/>
              </a:rPr>
              <a:t> </a:t>
            </a:r>
            <a:r>
              <a:rPr sz="2350" b="1" spc="100" dirty="0">
                <a:solidFill>
                  <a:srgbClr val="3328B9"/>
                </a:solidFill>
                <a:latin typeface="Trebuchet MS"/>
                <a:cs typeface="Trebuchet MS"/>
              </a:rPr>
              <a:t>the</a:t>
            </a:r>
            <a:r>
              <a:rPr sz="2350" b="1" spc="-190" dirty="0">
                <a:solidFill>
                  <a:srgbClr val="3328B9"/>
                </a:solidFill>
                <a:latin typeface="Trebuchet MS"/>
                <a:cs typeface="Trebuchet MS"/>
              </a:rPr>
              <a:t> </a:t>
            </a:r>
            <a:r>
              <a:rPr sz="2350" b="1" spc="140" dirty="0">
                <a:solidFill>
                  <a:srgbClr val="3328B9"/>
                </a:solidFill>
                <a:latin typeface="Trebuchet MS"/>
                <a:cs typeface="Trebuchet MS"/>
              </a:rPr>
              <a:t>top</a:t>
            </a:r>
            <a:r>
              <a:rPr sz="2350" b="1" spc="-195" dirty="0">
                <a:solidFill>
                  <a:srgbClr val="3328B9"/>
                </a:solidFill>
                <a:latin typeface="Trebuchet MS"/>
                <a:cs typeface="Trebuchet MS"/>
              </a:rPr>
              <a:t> </a:t>
            </a:r>
            <a:r>
              <a:rPr sz="2350" b="1" spc="165" dirty="0">
                <a:solidFill>
                  <a:srgbClr val="3328B9"/>
                </a:solidFill>
                <a:latin typeface="Trebuchet MS"/>
                <a:cs typeface="Trebuchet MS"/>
              </a:rPr>
              <a:t>5</a:t>
            </a:r>
            <a:r>
              <a:rPr sz="2350" b="1" spc="-190" dirty="0">
                <a:solidFill>
                  <a:srgbClr val="3328B9"/>
                </a:solidFill>
                <a:latin typeface="Trebuchet MS"/>
                <a:cs typeface="Trebuchet MS"/>
              </a:rPr>
              <a:t> </a:t>
            </a:r>
            <a:r>
              <a:rPr sz="2350" b="1" spc="229" dirty="0">
                <a:solidFill>
                  <a:srgbClr val="3328B9"/>
                </a:solidFill>
                <a:latin typeface="Trebuchet MS"/>
                <a:cs typeface="Trebuchet MS"/>
              </a:rPr>
              <a:t>best-</a:t>
            </a:r>
            <a:r>
              <a:rPr sz="2350" b="1" spc="150" dirty="0">
                <a:solidFill>
                  <a:srgbClr val="3328B9"/>
                </a:solidFill>
                <a:latin typeface="Trebuchet MS"/>
                <a:cs typeface="Trebuchet MS"/>
              </a:rPr>
              <a:t>selling</a:t>
            </a:r>
            <a:r>
              <a:rPr sz="2350" b="1" spc="-190" dirty="0">
                <a:solidFill>
                  <a:srgbClr val="3328B9"/>
                </a:solidFill>
                <a:latin typeface="Trebuchet MS"/>
                <a:cs typeface="Trebuchet MS"/>
              </a:rPr>
              <a:t> </a:t>
            </a:r>
            <a:r>
              <a:rPr sz="2350" b="1" spc="175" dirty="0">
                <a:solidFill>
                  <a:srgbClr val="3328B9"/>
                </a:solidFill>
                <a:latin typeface="Trebuchet MS"/>
                <a:cs typeface="Trebuchet MS"/>
              </a:rPr>
              <a:t>products</a:t>
            </a:r>
            <a:r>
              <a:rPr sz="2350" b="1" spc="-195" dirty="0">
                <a:solidFill>
                  <a:srgbClr val="3328B9"/>
                </a:solidFill>
                <a:latin typeface="Trebuchet MS"/>
                <a:cs typeface="Trebuchet MS"/>
              </a:rPr>
              <a:t> </a:t>
            </a:r>
            <a:r>
              <a:rPr sz="2350" b="1" spc="245" dirty="0">
                <a:solidFill>
                  <a:srgbClr val="3328B9"/>
                </a:solidFill>
                <a:latin typeface="Trebuchet MS"/>
                <a:cs typeface="Trebuchet MS"/>
              </a:rPr>
              <a:t>by</a:t>
            </a:r>
            <a:r>
              <a:rPr sz="2350" b="1" spc="-190" dirty="0">
                <a:solidFill>
                  <a:srgbClr val="3328B9"/>
                </a:solidFill>
                <a:latin typeface="Trebuchet MS"/>
                <a:cs typeface="Trebuchet MS"/>
              </a:rPr>
              <a:t> </a:t>
            </a:r>
            <a:r>
              <a:rPr sz="2350" b="1" spc="140" dirty="0">
                <a:solidFill>
                  <a:srgbClr val="3328B9"/>
                </a:solidFill>
                <a:latin typeface="Trebuchet MS"/>
                <a:cs typeface="Trebuchet MS"/>
              </a:rPr>
              <a:t>both </a:t>
            </a:r>
            <a:r>
              <a:rPr sz="2350" b="1" spc="204" dirty="0">
                <a:solidFill>
                  <a:srgbClr val="3328B9"/>
                </a:solidFill>
                <a:latin typeface="Trebuchet MS"/>
                <a:cs typeface="Trebuchet MS"/>
              </a:rPr>
              <a:t>sales</a:t>
            </a:r>
            <a:r>
              <a:rPr sz="2350" b="1" spc="-185" dirty="0">
                <a:solidFill>
                  <a:srgbClr val="3328B9"/>
                </a:solidFill>
                <a:latin typeface="Trebuchet MS"/>
                <a:cs typeface="Trebuchet MS"/>
              </a:rPr>
              <a:t> </a:t>
            </a:r>
            <a:r>
              <a:rPr sz="2350" b="1" spc="135" dirty="0">
                <a:solidFill>
                  <a:srgbClr val="3328B9"/>
                </a:solidFill>
                <a:latin typeface="Trebuchet MS"/>
                <a:cs typeface="Trebuchet MS"/>
              </a:rPr>
              <a:t>revenue</a:t>
            </a:r>
            <a:r>
              <a:rPr sz="2350" b="1" spc="-185" dirty="0">
                <a:solidFill>
                  <a:srgbClr val="3328B9"/>
                </a:solidFill>
                <a:latin typeface="Trebuchet MS"/>
                <a:cs typeface="Trebuchet MS"/>
              </a:rPr>
              <a:t> </a:t>
            </a:r>
            <a:r>
              <a:rPr sz="2350" b="1" spc="265" dirty="0">
                <a:solidFill>
                  <a:srgbClr val="3328B9"/>
                </a:solidFill>
                <a:latin typeface="Trebuchet MS"/>
                <a:cs typeface="Trebuchet MS"/>
              </a:rPr>
              <a:t>and</a:t>
            </a:r>
            <a:r>
              <a:rPr sz="2350" b="1" spc="-180" dirty="0">
                <a:solidFill>
                  <a:srgbClr val="3328B9"/>
                </a:solidFill>
                <a:latin typeface="Trebuchet MS"/>
                <a:cs typeface="Trebuchet MS"/>
              </a:rPr>
              <a:t> </a:t>
            </a:r>
            <a:r>
              <a:rPr sz="2350" b="1" spc="160" dirty="0">
                <a:solidFill>
                  <a:srgbClr val="3328B9"/>
                </a:solidFill>
                <a:latin typeface="Trebuchet MS"/>
                <a:cs typeface="Trebuchet MS"/>
              </a:rPr>
              <a:t>quantity</a:t>
            </a:r>
            <a:r>
              <a:rPr sz="2350" b="1" spc="-185" dirty="0">
                <a:solidFill>
                  <a:srgbClr val="3328B9"/>
                </a:solidFill>
                <a:latin typeface="Trebuchet MS"/>
                <a:cs typeface="Trebuchet MS"/>
              </a:rPr>
              <a:t> </a:t>
            </a:r>
            <a:r>
              <a:rPr sz="2350" b="1" spc="95" dirty="0">
                <a:solidFill>
                  <a:srgbClr val="3328B9"/>
                </a:solidFill>
                <a:latin typeface="Trebuchet MS"/>
                <a:cs typeface="Trebuchet MS"/>
              </a:rPr>
              <a:t>sold.</a:t>
            </a:r>
            <a:endParaRPr sz="2350">
              <a:latin typeface="Trebuchet MS"/>
              <a:cs typeface="Trebuchet MS"/>
            </a:endParaRPr>
          </a:p>
        </p:txBody>
      </p:sp>
      <p:sp>
        <p:nvSpPr>
          <p:cNvPr id="3" name="object 3"/>
          <p:cNvSpPr txBox="1">
            <a:spLocks noGrp="1"/>
          </p:cNvSpPr>
          <p:nvPr>
            <p:ph type="title"/>
          </p:nvPr>
        </p:nvSpPr>
        <p:spPr>
          <a:xfrm>
            <a:off x="223871" y="1136899"/>
            <a:ext cx="750570" cy="1549400"/>
          </a:xfrm>
          <a:prstGeom prst="rect">
            <a:avLst/>
          </a:prstGeom>
        </p:spPr>
        <p:txBody>
          <a:bodyPr vert="horz" wrap="square" lIns="0" tIns="12700" rIns="0" bIns="0" rtlCol="0">
            <a:spAutoFit/>
          </a:bodyPr>
          <a:lstStyle/>
          <a:p>
            <a:pPr marL="12700">
              <a:lnSpc>
                <a:spcPct val="100000"/>
              </a:lnSpc>
              <a:spcBef>
                <a:spcPts val="100"/>
              </a:spcBef>
            </a:pPr>
            <a:r>
              <a:rPr spc="-110" dirty="0"/>
              <a:t>2</a:t>
            </a:r>
          </a:p>
        </p:txBody>
      </p:sp>
      <p:sp>
        <p:nvSpPr>
          <p:cNvPr id="4" name="object 4"/>
          <p:cNvSpPr/>
          <p:nvPr/>
        </p:nvSpPr>
        <p:spPr>
          <a:xfrm>
            <a:off x="0" y="1120486"/>
            <a:ext cx="10034905" cy="1722120"/>
          </a:xfrm>
          <a:custGeom>
            <a:avLst/>
            <a:gdLst/>
            <a:ahLst/>
            <a:cxnLst/>
            <a:rect l="l" t="t" r="r" b="b"/>
            <a:pathLst>
              <a:path w="10034905" h="1722120">
                <a:moveTo>
                  <a:pt x="9549053" y="1721817"/>
                </a:moveTo>
                <a:lnTo>
                  <a:pt x="0" y="1721818"/>
                </a:lnTo>
                <a:lnTo>
                  <a:pt x="0" y="0"/>
                </a:lnTo>
                <a:lnTo>
                  <a:pt x="9549053" y="0"/>
                </a:lnTo>
                <a:lnTo>
                  <a:pt x="9597066" y="2377"/>
                </a:lnTo>
                <a:lnTo>
                  <a:pt x="9644266" y="9420"/>
                </a:lnTo>
                <a:lnTo>
                  <a:pt x="9690334" y="20997"/>
                </a:lnTo>
                <a:lnTo>
                  <a:pt x="9734951" y="36977"/>
                </a:lnTo>
                <a:lnTo>
                  <a:pt x="9777800" y="57227"/>
                </a:lnTo>
                <a:lnTo>
                  <a:pt x="9818562" y="81615"/>
                </a:lnTo>
                <a:lnTo>
                  <a:pt x="9856917" y="110010"/>
                </a:lnTo>
                <a:lnTo>
                  <a:pt x="9892548" y="142280"/>
                </a:lnTo>
                <a:lnTo>
                  <a:pt x="9924817" y="177911"/>
                </a:lnTo>
                <a:lnTo>
                  <a:pt x="9953212" y="216266"/>
                </a:lnTo>
                <a:lnTo>
                  <a:pt x="9977601" y="257028"/>
                </a:lnTo>
                <a:lnTo>
                  <a:pt x="9997851" y="299876"/>
                </a:lnTo>
                <a:lnTo>
                  <a:pt x="10013831" y="344494"/>
                </a:lnTo>
                <a:lnTo>
                  <a:pt x="10025408" y="390562"/>
                </a:lnTo>
                <a:lnTo>
                  <a:pt x="10032451" y="437762"/>
                </a:lnTo>
                <a:lnTo>
                  <a:pt x="10034828" y="485775"/>
                </a:lnTo>
                <a:lnTo>
                  <a:pt x="10034828" y="1236043"/>
                </a:lnTo>
                <a:lnTo>
                  <a:pt x="10032451" y="1284056"/>
                </a:lnTo>
                <a:lnTo>
                  <a:pt x="10025408" y="1331255"/>
                </a:lnTo>
                <a:lnTo>
                  <a:pt x="10013831" y="1377323"/>
                </a:lnTo>
                <a:lnTo>
                  <a:pt x="9997851" y="1421941"/>
                </a:lnTo>
                <a:lnTo>
                  <a:pt x="9977601" y="1464789"/>
                </a:lnTo>
                <a:lnTo>
                  <a:pt x="9953212" y="1505551"/>
                </a:lnTo>
                <a:lnTo>
                  <a:pt x="9924817" y="1543906"/>
                </a:lnTo>
                <a:lnTo>
                  <a:pt x="9892548" y="1579537"/>
                </a:lnTo>
                <a:lnTo>
                  <a:pt x="9856917" y="1611807"/>
                </a:lnTo>
                <a:lnTo>
                  <a:pt x="9818562" y="1640202"/>
                </a:lnTo>
                <a:lnTo>
                  <a:pt x="9777800" y="1664590"/>
                </a:lnTo>
                <a:lnTo>
                  <a:pt x="9734951" y="1684840"/>
                </a:lnTo>
                <a:lnTo>
                  <a:pt x="9690334" y="1700820"/>
                </a:lnTo>
                <a:lnTo>
                  <a:pt x="9644266" y="1712397"/>
                </a:lnTo>
                <a:lnTo>
                  <a:pt x="9597066" y="1719440"/>
                </a:lnTo>
                <a:lnTo>
                  <a:pt x="9549053" y="1721817"/>
                </a:lnTo>
                <a:close/>
              </a:path>
            </a:pathLst>
          </a:custGeom>
          <a:solidFill>
            <a:srgbClr val="9ECCFF">
              <a:alpha val="26998"/>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690739" y="3649455"/>
            <a:ext cx="8025742" cy="5353049"/>
          </a:xfrm>
          <a:prstGeom prst="rect">
            <a:avLst/>
          </a:prstGeom>
        </p:spPr>
      </p:pic>
      <p:pic>
        <p:nvPicPr>
          <p:cNvPr id="6" name="object 6"/>
          <p:cNvPicPr/>
          <p:nvPr/>
        </p:nvPicPr>
        <p:blipFill>
          <a:blip r:embed="rId3" cstate="print"/>
          <a:stretch>
            <a:fillRect/>
          </a:stretch>
        </p:blipFill>
        <p:spPr>
          <a:xfrm>
            <a:off x="9345923" y="3649455"/>
            <a:ext cx="8115300" cy="530405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2122" y="2860279"/>
            <a:ext cx="6553200" cy="3568700"/>
          </a:xfrm>
          <a:prstGeom prst="rect">
            <a:avLst/>
          </a:prstGeom>
        </p:spPr>
        <p:txBody>
          <a:bodyPr vert="horz" wrap="square" lIns="0" tIns="12065" rIns="0" bIns="0" rtlCol="0">
            <a:spAutoFit/>
          </a:bodyPr>
          <a:lstStyle/>
          <a:p>
            <a:pPr marL="647700" marR="5080" indent="-635635">
              <a:lnSpc>
                <a:spcPct val="116300"/>
              </a:lnSpc>
              <a:spcBef>
                <a:spcPts val="95"/>
              </a:spcBef>
            </a:pPr>
            <a:r>
              <a:rPr spc="810" dirty="0"/>
              <a:t>Customer </a:t>
            </a:r>
            <a:r>
              <a:rPr spc="735" dirty="0"/>
              <a:t>Insights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066799"/>
            <a:ext cx="10007600" cy="1722120"/>
          </a:xfrm>
          <a:custGeom>
            <a:avLst/>
            <a:gdLst/>
            <a:ahLst/>
            <a:cxnLst/>
            <a:rect l="l" t="t" r="r" b="b"/>
            <a:pathLst>
              <a:path w="10007600" h="1722120">
                <a:moveTo>
                  <a:pt x="9521548" y="1721818"/>
                </a:moveTo>
                <a:lnTo>
                  <a:pt x="0" y="1721818"/>
                </a:lnTo>
                <a:lnTo>
                  <a:pt x="0" y="0"/>
                </a:lnTo>
                <a:lnTo>
                  <a:pt x="9521548" y="0"/>
                </a:lnTo>
                <a:lnTo>
                  <a:pt x="9569560" y="2377"/>
                </a:lnTo>
                <a:lnTo>
                  <a:pt x="9616760" y="9420"/>
                </a:lnTo>
                <a:lnTo>
                  <a:pt x="9662828" y="20997"/>
                </a:lnTo>
                <a:lnTo>
                  <a:pt x="9707446" y="36977"/>
                </a:lnTo>
                <a:lnTo>
                  <a:pt x="9750295" y="57227"/>
                </a:lnTo>
                <a:lnTo>
                  <a:pt x="9791056" y="81615"/>
                </a:lnTo>
                <a:lnTo>
                  <a:pt x="9829411" y="110010"/>
                </a:lnTo>
                <a:lnTo>
                  <a:pt x="9865042" y="142280"/>
                </a:lnTo>
                <a:lnTo>
                  <a:pt x="9897312" y="177911"/>
                </a:lnTo>
                <a:lnTo>
                  <a:pt x="9925707" y="216266"/>
                </a:lnTo>
                <a:lnTo>
                  <a:pt x="9950095" y="257028"/>
                </a:lnTo>
                <a:lnTo>
                  <a:pt x="9970345" y="299876"/>
                </a:lnTo>
                <a:lnTo>
                  <a:pt x="9986325" y="344494"/>
                </a:lnTo>
                <a:lnTo>
                  <a:pt x="9997902" y="390562"/>
                </a:lnTo>
                <a:lnTo>
                  <a:pt x="10004946" y="437762"/>
                </a:lnTo>
                <a:lnTo>
                  <a:pt x="10007323" y="485775"/>
                </a:lnTo>
                <a:lnTo>
                  <a:pt x="10007323" y="1236043"/>
                </a:lnTo>
                <a:lnTo>
                  <a:pt x="10004946" y="1284056"/>
                </a:lnTo>
                <a:lnTo>
                  <a:pt x="9997902" y="1331255"/>
                </a:lnTo>
                <a:lnTo>
                  <a:pt x="9986325" y="1377323"/>
                </a:lnTo>
                <a:lnTo>
                  <a:pt x="9970345" y="1421941"/>
                </a:lnTo>
                <a:lnTo>
                  <a:pt x="9950095" y="1464789"/>
                </a:lnTo>
                <a:lnTo>
                  <a:pt x="9925707" y="1505551"/>
                </a:lnTo>
                <a:lnTo>
                  <a:pt x="9897312" y="1543906"/>
                </a:lnTo>
                <a:lnTo>
                  <a:pt x="9865042" y="1579537"/>
                </a:lnTo>
                <a:lnTo>
                  <a:pt x="9829411" y="1611807"/>
                </a:lnTo>
                <a:lnTo>
                  <a:pt x="9791056" y="1640202"/>
                </a:lnTo>
                <a:lnTo>
                  <a:pt x="9750295" y="1664590"/>
                </a:lnTo>
                <a:lnTo>
                  <a:pt x="9707446" y="1684840"/>
                </a:lnTo>
                <a:lnTo>
                  <a:pt x="9662828" y="1700820"/>
                </a:lnTo>
                <a:lnTo>
                  <a:pt x="9616760" y="1712397"/>
                </a:lnTo>
                <a:lnTo>
                  <a:pt x="9569560" y="1719441"/>
                </a:lnTo>
                <a:lnTo>
                  <a:pt x="9521548" y="1721818"/>
                </a:lnTo>
                <a:close/>
              </a:path>
            </a:pathLst>
          </a:custGeom>
          <a:solidFill>
            <a:srgbClr val="9ECCFF">
              <a:alpha val="26998"/>
            </a:srgbClr>
          </a:solidFill>
        </p:spPr>
        <p:txBody>
          <a:bodyPr wrap="square" lIns="0" tIns="0" rIns="0" bIns="0" rtlCol="0"/>
          <a:lstStyle/>
          <a:p>
            <a:endParaRPr/>
          </a:p>
        </p:txBody>
      </p:sp>
      <p:sp>
        <p:nvSpPr>
          <p:cNvPr id="3" name="object 3"/>
          <p:cNvSpPr txBox="1"/>
          <p:nvPr/>
        </p:nvSpPr>
        <p:spPr>
          <a:xfrm>
            <a:off x="1167060" y="1286375"/>
            <a:ext cx="7790180" cy="1142365"/>
          </a:xfrm>
          <a:prstGeom prst="rect">
            <a:avLst/>
          </a:prstGeom>
        </p:spPr>
        <p:txBody>
          <a:bodyPr vert="horz" wrap="square" lIns="0" tIns="11430" rIns="0" bIns="0" rtlCol="0">
            <a:spAutoFit/>
          </a:bodyPr>
          <a:lstStyle/>
          <a:p>
            <a:pPr marL="12700" marR="5080">
              <a:lnSpc>
                <a:spcPct val="155900"/>
              </a:lnSpc>
              <a:spcBef>
                <a:spcPts val="90"/>
              </a:spcBef>
            </a:pPr>
            <a:r>
              <a:rPr sz="2350" b="1" spc="90" dirty="0">
                <a:solidFill>
                  <a:srgbClr val="3328B9"/>
                </a:solidFill>
                <a:latin typeface="Trebuchet MS"/>
                <a:cs typeface="Trebuchet MS"/>
              </a:rPr>
              <a:t>Find</a:t>
            </a:r>
            <a:r>
              <a:rPr sz="2350" b="1" spc="-180" dirty="0">
                <a:solidFill>
                  <a:srgbClr val="3328B9"/>
                </a:solidFill>
                <a:latin typeface="Trebuchet MS"/>
                <a:cs typeface="Trebuchet MS"/>
              </a:rPr>
              <a:t> </a:t>
            </a:r>
            <a:r>
              <a:rPr sz="2350" b="1" spc="100" dirty="0">
                <a:solidFill>
                  <a:srgbClr val="3328B9"/>
                </a:solidFill>
                <a:latin typeface="Trebuchet MS"/>
                <a:cs typeface="Trebuchet MS"/>
              </a:rPr>
              <a:t>the</a:t>
            </a:r>
            <a:r>
              <a:rPr sz="2350" b="1" spc="-175" dirty="0">
                <a:solidFill>
                  <a:srgbClr val="3328B9"/>
                </a:solidFill>
                <a:latin typeface="Trebuchet MS"/>
                <a:cs typeface="Trebuchet MS"/>
              </a:rPr>
              <a:t> </a:t>
            </a:r>
            <a:r>
              <a:rPr sz="2350" b="1" spc="245" dirty="0">
                <a:solidFill>
                  <a:srgbClr val="3328B9"/>
                </a:solidFill>
                <a:latin typeface="Trebuchet MS"/>
                <a:cs typeface="Trebuchet MS"/>
              </a:rPr>
              <a:t>most</a:t>
            </a:r>
            <a:r>
              <a:rPr sz="2350" b="1" spc="-180" dirty="0">
                <a:solidFill>
                  <a:srgbClr val="3328B9"/>
                </a:solidFill>
                <a:latin typeface="Trebuchet MS"/>
                <a:cs typeface="Trebuchet MS"/>
              </a:rPr>
              <a:t> </a:t>
            </a:r>
            <a:r>
              <a:rPr sz="2350" b="1" spc="155" dirty="0">
                <a:solidFill>
                  <a:srgbClr val="3328B9"/>
                </a:solidFill>
                <a:latin typeface="Trebuchet MS"/>
                <a:cs typeface="Trebuchet MS"/>
              </a:rPr>
              <a:t>loyal</a:t>
            </a:r>
            <a:r>
              <a:rPr sz="2350" b="1" spc="-175" dirty="0">
                <a:solidFill>
                  <a:srgbClr val="3328B9"/>
                </a:solidFill>
                <a:latin typeface="Trebuchet MS"/>
                <a:cs typeface="Trebuchet MS"/>
              </a:rPr>
              <a:t> </a:t>
            </a:r>
            <a:r>
              <a:rPr sz="2350" b="1" spc="200" dirty="0">
                <a:solidFill>
                  <a:srgbClr val="3328B9"/>
                </a:solidFill>
                <a:latin typeface="Trebuchet MS"/>
                <a:cs typeface="Trebuchet MS"/>
              </a:rPr>
              <a:t>customers</a:t>
            </a:r>
            <a:r>
              <a:rPr sz="2350" b="1" spc="-175" dirty="0">
                <a:solidFill>
                  <a:srgbClr val="3328B9"/>
                </a:solidFill>
                <a:latin typeface="Trebuchet MS"/>
                <a:cs typeface="Trebuchet MS"/>
              </a:rPr>
              <a:t> </a:t>
            </a:r>
            <a:r>
              <a:rPr sz="2350" b="1" spc="245" dirty="0">
                <a:solidFill>
                  <a:srgbClr val="3328B9"/>
                </a:solidFill>
                <a:latin typeface="Trebuchet MS"/>
                <a:cs typeface="Trebuchet MS"/>
              </a:rPr>
              <a:t>by</a:t>
            </a:r>
            <a:r>
              <a:rPr sz="2350" b="1" spc="-180" dirty="0">
                <a:solidFill>
                  <a:srgbClr val="3328B9"/>
                </a:solidFill>
                <a:latin typeface="Trebuchet MS"/>
                <a:cs typeface="Trebuchet MS"/>
              </a:rPr>
              <a:t> </a:t>
            </a:r>
            <a:r>
              <a:rPr sz="2350" b="1" spc="175" dirty="0">
                <a:solidFill>
                  <a:srgbClr val="3328B9"/>
                </a:solidFill>
                <a:latin typeface="Trebuchet MS"/>
                <a:cs typeface="Trebuchet MS"/>
              </a:rPr>
              <a:t>calculating</a:t>
            </a:r>
            <a:r>
              <a:rPr sz="2350" b="1" spc="-175" dirty="0">
                <a:solidFill>
                  <a:srgbClr val="3328B9"/>
                </a:solidFill>
                <a:latin typeface="Trebuchet MS"/>
                <a:cs typeface="Trebuchet MS"/>
              </a:rPr>
              <a:t> </a:t>
            </a:r>
            <a:r>
              <a:rPr sz="2350" b="1" spc="55" dirty="0">
                <a:solidFill>
                  <a:srgbClr val="3328B9"/>
                </a:solidFill>
                <a:latin typeface="Trebuchet MS"/>
                <a:cs typeface="Trebuchet MS"/>
              </a:rPr>
              <a:t>their </a:t>
            </a:r>
            <a:r>
              <a:rPr sz="2350" b="1" spc="200" dirty="0">
                <a:solidFill>
                  <a:srgbClr val="3328B9"/>
                </a:solidFill>
                <a:latin typeface="Trebuchet MS"/>
                <a:cs typeface="Trebuchet MS"/>
              </a:rPr>
              <a:t>purchase</a:t>
            </a:r>
            <a:r>
              <a:rPr sz="2350" b="1" spc="-190" dirty="0">
                <a:solidFill>
                  <a:srgbClr val="3328B9"/>
                </a:solidFill>
                <a:latin typeface="Trebuchet MS"/>
                <a:cs typeface="Trebuchet MS"/>
              </a:rPr>
              <a:t> </a:t>
            </a:r>
            <a:r>
              <a:rPr sz="2350" b="1" spc="145" dirty="0">
                <a:solidFill>
                  <a:srgbClr val="3328B9"/>
                </a:solidFill>
                <a:latin typeface="Trebuchet MS"/>
                <a:cs typeface="Trebuchet MS"/>
              </a:rPr>
              <a:t>frequency</a:t>
            </a:r>
            <a:r>
              <a:rPr sz="2350" b="1" spc="-190" dirty="0">
                <a:solidFill>
                  <a:srgbClr val="3328B9"/>
                </a:solidFill>
                <a:latin typeface="Trebuchet MS"/>
                <a:cs typeface="Trebuchet MS"/>
              </a:rPr>
              <a:t> </a:t>
            </a:r>
            <a:r>
              <a:rPr sz="2350" b="1" spc="265" dirty="0">
                <a:solidFill>
                  <a:srgbClr val="3328B9"/>
                </a:solidFill>
                <a:latin typeface="Trebuchet MS"/>
                <a:cs typeface="Trebuchet MS"/>
              </a:rPr>
              <a:t>and</a:t>
            </a:r>
            <a:r>
              <a:rPr sz="2350" b="1" spc="-190" dirty="0">
                <a:solidFill>
                  <a:srgbClr val="3328B9"/>
                </a:solidFill>
                <a:latin typeface="Trebuchet MS"/>
                <a:cs typeface="Trebuchet MS"/>
              </a:rPr>
              <a:t> </a:t>
            </a:r>
            <a:r>
              <a:rPr sz="2350" b="1" spc="114" dirty="0">
                <a:solidFill>
                  <a:srgbClr val="3328B9"/>
                </a:solidFill>
                <a:latin typeface="Trebuchet MS"/>
                <a:cs typeface="Trebuchet MS"/>
              </a:rPr>
              <a:t>total</a:t>
            </a:r>
            <a:r>
              <a:rPr sz="2350" b="1" spc="-185" dirty="0">
                <a:solidFill>
                  <a:srgbClr val="3328B9"/>
                </a:solidFill>
                <a:latin typeface="Trebuchet MS"/>
                <a:cs typeface="Trebuchet MS"/>
              </a:rPr>
              <a:t> </a:t>
            </a:r>
            <a:r>
              <a:rPr sz="2350" b="1" spc="135" dirty="0">
                <a:solidFill>
                  <a:srgbClr val="3328B9"/>
                </a:solidFill>
                <a:latin typeface="Trebuchet MS"/>
                <a:cs typeface="Trebuchet MS"/>
              </a:rPr>
              <a:t>spend.</a:t>
            </a:r>
            <a:endParaRPr sz="2350">
              <a:latin typeface="Trebuchet MS"/>
              <a:cs typeface="Trebuchet MS"/>
            </a:endParaRPr>
          </a:p>
        </p:txBody>
      </p:sp>
      <p:sp>
        <p:nvSpPr>
          <p:cNvPr id="4" name="object 4"/>
          <p:cNvSpPr txBox="1">
            <a:spLocks noGrp="1"/>
          </p:cNvSpPr>
          <p:nvPr>
            <p:ph type="title"/>
          </p:nvPr>
        </p:nvSpPr>
        <p:spPr>
          <a:prstGeom prst="rect">
            <a:avLst/>
          </a:prstGeom>
        </p:spPr>
        <p:txBody>
          <a:bodyPr vert="horz" wrap="square" lIns="0" tIns="12700" rIns="0" bIns="0" rtlCol="0">
            <a:spAutoFit/>
          </a:bodyPr>
          <a:lstStyle/>
          <a:p>
            <a:pPr marL="57785">
              <a:lnSpc>
                <a:spcPct val="100000"/>
              </a:lnSpc>
              <a:spcBef>
                <a:spcPts val="100"/>
              </a:spcBef>
            </a:pPr>
            <a:r>
              <a:rPr spc="125" dirty="0"/>
              <a:t>3</a:t>
            </a:r>
          </a:p>
        </p:txBody>
      </p:sp>
      <p:pic>
        <p:nvPicPr>
          <p:cNvPr id="5" name="object 5"/>
          <p:cNvPicPr/>
          <p:nvPr/>
        </p:nvPicPr>
        <p:blipFill>
          <a:blip r:embed="rId2" cstate="print"/>
          <a:stretch>
            <a:fillRect/>
          </a:stretch>
        </p:blipFill>
        <p:spPr>
          <a:xfrm>
            <a:off x="3228356" y="3394455"/>
            <a:ext cx="12411074" cy="603720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066799"/>
            <a:ext cx="10007600" cy="1722120"/>
          </a:xfrm>
          <a:custGeom>
            <a:avLst/>
            <a:gdLst/>
            <a:ahLst/>
            <a:cxnLst/>
            <a:rect l="l" t="t" r="r" b="b"/>
            <a:pathLst>
              <a:path w="10007600" h="1722120">
                <a:moveTo>
                  <a:pt x="9521548" y="1721818"/>
                </a:moveTo>
                <a:lnTo>
                  <a:pt x="0" y="1721818"/>
                </a:lnTo>
                <a:lnTo>
                  <a:pt x="0" y="0"/>
                </a:lnTo>
                <a:lnTo>
                  <a:pt x="9521548" y="0"/>
                </a:lnTo>
                <a:lnTo>
                  <a:pt x="9569560" y="2377"/>
                </a:lnTo>
                <a:lnTo>
                  <a:pt x="9616760" y="9420"/>
                </a:lnTo>
                <a:lnTo>
                  <a:pt x="9662828" y="20997"/>
                </a:lnTo>
                <a:lnTo>
                  <a:pt x="9707446" y="36977"/>
                </a:lnTo>
                <a:lnTo>
                  <a:pt x="9750295" y="57227"/>
                </a:lnTo>
                <a:lnTo>
                  <a:pt x="9791056" y="81615"/>
                </a:lnTo>
                <a:lnTo>
                  <a:pt x="9829411" y="110010"/>
                </a:lnTo>
                <a:lnTo>
                  <a:pt x="9865042" y="142280"/>
                </a:lnTo>
                <a:lnTo>
                  <a:pt x="9897312" y="177911"/>
                </a:lnTo>
                <a:lnTo>
                  <a:pt x="9925707" y="216266"/>
                </a:lnTo>
                <a:lnTo>
                  <a:pt x="9950095" y="257028"/>
                </a:lnTo>
                <a:lnTo>
                  <a:pt x="9970345" y="299876"/>
                </a:lnTo>
                <a:lnTo>
                  <a:pt x="9986325" y="344494"/>
                </a:lnTo>
                <a:lnTo>
                  <a:pt x="9997902" y="390562"/>
                </a:lnTo>
                <a:lnTo>
                  <a:pt x="10004946" y="437762"/>
                </a:lnTo>
                <a:lnTo>
                  <a:pt x="10007323" y="485775"/>
                </a:lnTo>
                <a:lnTo>
                  <a:pt x="10007323" y="1236043"/>
                </a:lnTo>
                <a:lnTo>
                  <a:pt x="10004946" y="1284056"/>
                </a:lnTo>
                <a:lnTo>
                  <a:pt x="9997902" y="1331255"/>
                </a:lnTo>
                <a:lnTo>
                  <a:pt x="9986325" y="1377323"/>
                </a:lnTo>
                <a:lnTo>
                  <a:pt x="9970345" y="1421941"/>
                </a:lnTo>
                <a:lnTo>
                  <a:pt x="9950095" y="1464789"/>
                </a:lnTo>
                <a:lnTo>
                  <a:pt x="9925707" y="1505551"/>
                </a:lnTo>
                <a:lnTo>
                  <a:pt x="9897312" y="1543906"/>
                </a:lnTo>
                <a:lnTo>
                  <a:pt x="9865042" y="1579537"/>
                </a:lnTo>
                <a:lnTo>
                  <a:pt x="9829411" y="1611807"/>
                </a:lnTo>
                <a:lnTo>
                  <a:pt x="9791056" y="1640202"/>
                </a:lnTo>
                <a:lnTo>
                  <a:pt x="9750295" y="1664590"/>
                </a:lnTo>
                <a:lnTo>
                  <a:pt x="9707446" y="1684840"/>
                </a:lnTo>
                <a:lnTo>
                  <a:pt x="9662828" y="1700820"/>
                </a:lnTo>
                <a:lnTo>
                  <a:pt x="9616760" y="1712397"/>
                </a:lnTo>
                <a:lnTo>
                  <a:pt x="9569560" y="1719441"/>
                </a:lnTo>
                <a:lnTo>
                  <a:pt x="9521548" y="1721818"/>
                </a:lnTo>
                <a:close/>
              </a:path>
            </a:pathLst>
          </a:custGeom>
          <a:solidFill>
            <a:srgbClr val="9ECCFF">
              <a:alpha val="26998"/>
            </a:srgbClr>
          </a:solidFill>
        </p:spPr>
        <p:txBody>
          <a:bodyPr wrap="square" lIns="0" tIns="0" rIns="0" bIns="0" rtlCol="0"/>
          <a:lstStyle/>
          <a:p>
            <a:endParaRPr/>
          </a:p>
        </p:txBody>
      </p:sp>
      <p:sp>
        <p:nvSpPr>
          <p:cNvPr id="3" name="object 3"/>
          <p:cNvSpPr txBox="1"/>
          <p:nvPr/>
        </p:nvSpPr>
        <p:spPr>
          <a:xfrm>
            <a:off x="1131099" y="1295900"/>
            <a:ext cx="7787005" cy="1142365"/>
          </a:xfrm>
          <a:prstGeom prst="rect">
            <a:avLst/>
          </a:prstGeom>
        </p:spPr>
        <p:txBody>
          <a:bodyPr vert="horz" wrap="square" lIns="0" tIns="11430" rIns="0" bIns="0" rtlCol="0">
            <a:spAutoFit/>
          </a:bodyPr>
          <a:lstStyle/>
          <a:p>
            <a:pPr marL="12700" marR="5080">
              <a:lnSpc>
                <a:spcPct val="155900"/>
              </a:lnSpc>
              <a:spcBef>
                <a:spcPts val="90"/>
              </a:spcBef>
            </a:pPr>
            <a:r>
              <a:rPr sz="2350" b="1" spc="105" dirty="0">
                <a:solidFill>
                  <a:srgbClr val="3328B9"/>
                </a:solidFill>
                <a:latin typeface="Trebuchet MS"/>
                <a:cs typeface="Trebuchet MS"/>
              </a:rPr>
              <a:t>Identify</a:t>
            </a:r>
            <a:r>
              <a:rPr sz="2350" b="1" spc="-190" dirty="0">
                <a:solidFill>
                  <a:srgbClr val="3328B9"/>
                </a:solidFill>
                <a:latin typeface="Trebuchet MS"/>
                <a:cs typeface="Trebuchet MS"/>
              </a:rPr>
              <a:t> </a:t>
            </a:r>
            <a:r>
              <a:rPr sz="2350" b="1" spc="200" dirty="0">
                <a:solidFill>
                  <a:srgbClr val="3328B9"/>
                </a:solidFill>
                <a:latin typeface="Trebuchet MS"/>
                <a:cs typeface="Trebuchet MS"/>
              </a:rPr>
              <a:t>customers</a:t>
            </a:r>
            <a:r>
              <a:rPr sz="2350" b="1" spc="-185" dirty="0">
                <a:solidFill>
                  <a:srgbClr val="3328B9"/>
                </a:solidFill>
                <a:latin typeface="Trebuchet MS"/>
                <a:cs typeface="Trebuchet MS"/>
              </a:rPr>
              <a:t> </a:t>
            </a:r>
            <a:r>
              <a:rPr sz="2350" b="1" spc="105" dirty="0">
                <a:solidFill>
                  <a:srgbClr val="3328B9"/>
                </a:solidFill>
                <a:latin typeface="Trebuchet MS"/>
                <a:cs typeface="Trebuchet MS"/>
              </a:rPr>
              <a:t>with</a:t>
            </a:r>
            <a:r>
              <a:rPr sz="2350" b="1" spc="-190" dirty="0">
                <a:solidFill>
                  <a:srgbClr val="3328B9"/>
                </a:solidFill>
                <a:latin typeface="Trebuchet MS"/>
                <a:cs typeface="Trebuchet MS"/>
              </a:rPr>
              <a:t> </a:t>
            </a:r>
            <a:r>
              <a:rPr sz="2350" b="1" spc="100" dirty="0">
                <a:solidFill>
                  <a:srgbClr val="3328B9"/>
                </a:solidFill>
                <a:latin typeface="Trebuchet MS"/>
                <a:cs typeface="Trebuchet MS"/>
              </a:rPr>
              <a:t>the</a:t>
            </a:r>
            <a:r>
              <a:rPr sz="2350" b="1" spc="-185" dirty="0">
                <a:solidFill>
                  <a:srgbClr val="3328B9"/>
                </a:solidFill>
                <a:latin typeface="Trebuchet MS"/>
                <a:cs typeface="Trebuchet MS"/>
              </a:rPr>
              <a:t> </a:t>
            </a:r>
            <a:r>
              <a:rPr sz="2350" b="1" spc="180" dirty="0">
                <a:solidFill>
                  <a:srgbClr val="3328B9"/>
                </a:solidFill>
                <a:latin typeface="Trebuchet MS"/>
                <a:cs typeface="Trebuchet MS"/>
              </a:rPr>
              <a:t>highest</a:t>
            </a:r>
            <a:r>
              <a:rPr sz="2350" b="1" spc="-190" dirty="0">
                <a:solidFill>
                  <a:srgbClr val="3328B9"/>
                </a:solidFill>
                <a:latin typeface="Trebuchet MS"/>
                <a:cs typeface="Trebuchet MS"/>
              </a:rPr>
              <a:t> </a:t>
            </a:r>
            <a:r>
              <a:rPr sz="2350" b="1" spc="225" dirty="0">
                <a:solidFill>
                  <a:srgbClr val="3328B9"/>
                </a:solidFill>
                <a:latin typeface="Trebuchet MS"/>
                <a:cs typeface="Trebuchet MS"/>
              </a:rPr>
              <a:t>average</a:t>
            </a:r>
            <a:r>
              <a:rPr sz="2350" b="1" spc="-185" dirty="0">
                <a:solidFill>
                  <a:srgbClr val="3328B9"/>
                </a:solidFill>
                <a:latin typeface="Trebuchet MS"/>
                <a:cs typeface="Trebuchet MS"/>
              </a:rPr>
              <a:t> </a:t>
            </a:r>
            <a:r>
              <a:rPr sz="2350" b="1" spc="85" dirty="0">
                <a:solidFill>
                  <a:srgbClr val="3328B9"/>
                </a:solidFill>
                <a:latin typeface="Trebuchet MS"/>
                <a:cs typeface="Trebuchet MS"/>
              </a:rPr>
              <a:t>order </a:t>
            </a:r>
            <a:r>
              <a:rPr sz="2350" b="1" spc="180" dirty="0">
                <a:solidFill>
                  <a:srgbClr val="3328B9"/>
                </a:solidFill>
                <a:latin typeface="Trebuchet MS"/>
                <a:cs typeface="Trebuchet MS"/>
              </a:rPr>
              <a:t>value</a:t>
            </a:r>
            <a:r>
              <a:rPr sz="2350" b="1" spc="-190" dirty="0">
                <a:solidFill>
                  <a:srgbClr val="3328B9"/>
                </a:solidFill>
                <a:latin typeface="Trebuchet MS"/>
                <a:cs typeface="Trebuchet MS"/>
              </a:rPr>
              <a:t> </a:t>
            </a:r>
            <a:r>
              <a:rPr sz="2350" b="1" spc="165" dirty="0">
                <a:solidFill>
                  <a:srgbClr val="3328B9"/>
                </a:solidFill>
                <a:latin typeface="Trebuchet MS"/>
                <a:cs typeface="Trebuchet MS"/>
              </a:rPr>
              <a:t>(AOV).</a:t>
            </a:r>
            <a:endParaRPr sz="2350">
              <a:latin typeface="Trebuchet MS"/>
              <a:cs typeface="Trebuchet MS"/>
            </a:endParaRPr>
          </a:p>
        </p:txBody>
      </p:sp>
      <p:sp>
        <p:nvSpPr>
          <p:cNvPr id="4" name="object 4"/>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825" dirty="0"/>
              <a:t>4</a:t>
            </a:r>
          </a:p>
        </p:txBody>
      </p:sp>
      <p:pic>
        <p:nvPicPr>
          <p:cNvPr id="5" name="object 5"/>
          <p:cNvPicPr/>
          <p:nvPr/>
        </p:nvPicPr>
        <p:blipFill>
          <a:blip r:embed="rId2" cstate="print"/>
          <a:stretch>
            <a:fillRect/>
          </a:stretch>
        </p:blipFill>
        <p:spPr>
          <a:xfrm>
            <a:off x="2339740" y="3155172"/>
            <a:ext cx="13581013" cy="659048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4AAC"/>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TotalTime>
  <Words>1235</Words>
  <Application>Microsoft Office PowerPoint</Application>
  <PresentationFormat>Custom</PresentationFormat>
  <Paragraphs>120</Paragraphs>
  <Slides>32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 Black</vt:lpstr>
      <vt:lpstr>Lucida Sans Unicode</vt:lpstr>
      <vt:lpstr>Tahoma</vt:lpstr>
      <vt:lpstr>Trebuchet MS</vt:lpstr>
      <vt:lpstr>Verdana</vt:lpstr>
      <vt:lpstr>Office Theme</vt:lpstr>
      <vt:lpstr>E-COMMERCE SALES</vt:lpstr>
      <vt:lpstr>About project</vt:lpstr>
      <vt:lpstr>Phase 1: SQL Analysis – Advanced Queries</vt:lpstr>
      <vt:lpstr>Sales Performance Analysis</vt:lpstr>
      <vt:lpstr>1</vt:lpstr>
      <vt:lpstr>2</vt:lpstr>
      <vt:lpstr>Customer Insights</vt:lpstr>
      <vt:lpstr>3</vt:lpstr>
      <vt:lpstr>4</vt:lpstr>
      <vt:lpstr>Operational Efficiency</vt:lpstr>
      <vt:lpstr>5</vt:lpstr>
      <vt:lpstr>6</vt:lpstr>
      <vt:lpstr>Date and Time Analytics</vt:lpstr>
      <vt:lpstr>7</vt:lpstr>
      <vt:lpstr>8</vt:lpstr>
      <vt:lpstr>Advanced SQL QuerieS</vt:lpstr>
      <vt:lpstr>9</vt:lpstr>
      <vt:lpstr>10</vt:lpstr>
      <vt:lpstr>Phase 2: Data Visualization – Power BI</vt:lpstr>
      <vt:lpstr>Sales Performance Dashboard</vt:lpstr>
      <vt:lpstr>Added an Interactive Filter Panel button to simplify navigation and enhance user experience</vt:lpstr>
      <vt:lpstr>Customer Insights Dashboard</vt:lpstr>
      <vt:lpstr>Regional &amp; Operational Trends Dashboard</vt:lpstr>
      <vt:lpstr>PowerPoint Presentation</vt:lpstr>
      <vt:lpstr>Executive Summary As a Data Analyst at Target Sales Company, I have conducted an in-depth analysis of the company's sales data to uncover key insights and provide actionable recommendations. The analysis focused on sales performance, customer behavior, regional trends, and operational metrics. The findings are presented through an interactive dashboard created in Power BI providing stakeholders with a clear view of business performance and opportunities for optimization.</vt:lpstr>
      <vt:lpstr>1. Sales Performance Insights</vt:lpstr>
      <vt:lpstr>2. Customer Insights</vt:lpstr>
      <vt:lpstr>3. Regional &amp; Operational Insights</vt:lpstr>
      <vt:lpstr>Recommendations for Stakeholders</vt:lpstr>
      <vt:lpstr>PowerPoint Presentation</vt:lpstr>
      <vt:lpstr>Conclusion The E-Commerce Sales Dashboard provides valuable insights into sales performance, customer behavior, and operational efficiency. By addressing seasonal trends, customer engagement, and operational bottlenecks, the company can boost revenue, improve customer satisfaction, and enhance overall efficiency.</vt:lpstr>
      <vt:lpstr>GET IN TOUCH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dc:title>
  <dc:creator>Vidhi Saxena</dc:creator>
  <cp:keywords>DAGY2-Xumbo,BAFYdtHytTY</cp:keywords>
  <cp:lastModifiedBy>LENOVO</cp:lastModifiedBy>
  <cp:revision>1</cp:revision>
  <dcterms:created xsi:type="dcterms:W3CDTF">2025-01-06T09:46:19Z</dcterms:created>
  <dcterms:modified xsi:type="dcterms:W3CDTF">2025-01-06T09:52:54Z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2025-01-05T00:00:00Z</vt:filetime>
  </property>
  <property fmtid="{D5CDD505-2E9C-101B-9397-08002B2CF9AE}" pid="3" name="Creator">
    <vt:lpwstr>Canva</vt:lpwstr>
  </property>
  <property fmtid="{D5CDD505-2E9C-101B-9397-08002B2CF9AE}" pid="4" name="LastSaved">
    <vt:filetime>2025-01-06T00:00:00Z</vt:filetime>
  </property>
  <property fmtid="{D5CDD505-2E9C-101B-9397-08002B2CF9AE}" pid="5" name="Producer">
    <vt:lpwstr>Canva</vt:lpwstr>
  </property>
</Properties>
</file>